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6"/>
  </p:notesMasterIdLst>
  <p:sldIdLst>
    <p:sldId id="292" r:id="rId2"/>
    <p:sldId id="290" r:id="rId3"/>
    <p:sldId id="291" r:id="rId4"/>
    <p:sldId id="294" r:id="rId5"/>
    <p:sldId id="293" r:id="rId6"/>
    <p:sldId id="295" r:id="rId7"/>
    <p:sldId id="298" r:id="rId8"/>
    <p:sldId id="299" r:id="rId9"/>
    <p:sldId id="300" r:id="rId10"/>
    <p:sldId id="301" r:id="rId11"/>
    <p:sldId id="302" r:id="rId12"/>
    <p:sldId id="303" r:id="rId13"/>
    <p:sldId id="304" r:id="rId14"/>
    <p:sldId id="296" r:id="rId15"/>
    <p:sldId id="256" r:id="rId16"/>
    <p:sldId id="258" r:id="rId17"/>
    <p:sldId id="259" r:id="rId18"/>
    <p:sldId id="257" r:id="rId19"/>
    <p:sldId id="278" r:id="rId20"/>
    <p:sldId id="279" r:id="rId21"/>
    <p:sldId id="280" r:id="rId22"/>
    <p:sldId id="263" r:id="rId23"/>
    <p:sldId id="281" r:id="rId24"/>
    <p:sldId id="282" r:id="rId25"/>
    <p:sldId id="261" r:id="rId26"/>
    <p:sldId id="270" r:id="rId27"/>
    <p:sldId id="284" r:id="rId28"/>
    <p:sldId id="260" r:id="rId29"/>
    <p:sldId id="269" r:id="rId30"/>
    <p:sldId id="275" r:id="rId31"/>
    <p:sldId id="285" r:id="rId32"/>
    <p:sldId id="276" r:id="rId33"/>
    <p:sldId id="297" r:id="rId34"/>
    <p:sldId id="27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77" d="100"/>
          <a:sy n="77" d="100"/>
        </p:scale>
        <p:origin x="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4EC2-EE20-44CF-B984-0B0825A36610}"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FA95A-B602-4F9C-A134-3149A6329ED7}" type="slidenum">
              <a:rPr lang="en-US" smtClean="0"/>
              <a:t>‹#›</a:t>
            </a:fld>
            <a:endParaRPr lang="en-US"/>
          </a:p>
        </p:txBody>
      </p:sp>
    </p:spTree>
    <p:extLst>
      <p:ext uri="{BB962C8B-B14F-4D97-AF65-F5344CB8AC3E}">
        <p14:creationId xmlns:p14="http://schemas.microsoft.com/office/powerpoint/2010/main" val="265957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89639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25</a:t>
            </a:fld>
            <a:endParaRPr lang="en-US" dirty="0"/>
          </a:p>
        </p:txBody>
      </p:sp>
    </p:spTree>
    <p:extLst>
      <p:ext uri="{BB962C8B-B14F-4D97-AF65-F5344CB8AC3E}">
        <p14:creationId xmlns:p14="http://schemas.microsoft.com/office/powerpoint/2010/main" val="199905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28</a:t>
            </a:fld>
            <a:endParaRPr lang="en-US" dirty="0"/>
          </a:p>
        </p:txBody>
      </p:sp>
    </p:spTree>
    <p:extLst>
      <p:ext uri="{BB962C8B-B14F-4D97-AF65-F5344CB8AC3E}">
        <p14:creationId xmlns:p14="http://schemas.microsoft.com/office/powerpoint/2010/main" val="352154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a:t>
            </a:r>
            <a:r>
              <a:rPr lang="en-US" baseline="0" dirty="0" smtClean="0"/>
              <a:t> paragraph </a:t>
            </a:r>
          </a:p>
          <a:p>
            <a:r>
              <a:rPr lang="en-US" baseline="0" dirty="0" smtClean="0"/>
              <a:t>-- how is she creating exigence</a:t>
            </a:r>
          </a:p>
          <a:p>
            <a:r>
              <a:rPr lang="en-US" baseline="0" dirty="0" smtClean="0"/>
              <a:t>How do we see a story being told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30</a:t>
            </a:fld>
            <a:endParaRPr lang="en-US" dirty="0"/>
          </a:p>
        </p:txBody>
      </p:sp>
    </p:spTree>
    <p:extLst>
      <p:ext uri="{BB962C8B-B14F-4D97-AF65-F5344CB8AC3E}">
        <p14:creationId xmlns:p14="http://schemas.microsoft.com/office/powerpoint/2010/main" val="137782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f813beda99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dirty="0"/>
          </a:p>
        </p:txBody>
      </p:sp>
      <p:sp>
        <p:nvSpPr>
          <p:cNvPr id="113" name="Google Shape;113;gf813beda99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747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Support at any/multiple levels: Strategize, Develop, Review, Elevate graduate fellowship applications</a:t>
            </a:r>
          </a:p>
          <a:p>
            <a:r>
              <a:rPr lang="en-US" dirty="0"/>
              <a:t>These services are FREE (supported by Grad School and Division of Research)</a:t>
            </a:r>
          </a:p>
          <a:p>
            <a:r>
              <a:rPr lang="en" sz="1100" dirty="0">
                <a:solidFill>
                  <a:schemeClr val="dk1"/>
                </a:solidFill>
              </a:rPr>
              <a:t>PDM services can support external fellowship opportunities that provide grad students with </a:t>
            </a:r>
            <a:r>
              <a:rPr lang="en" sz="1100" b="1" dirty="0">
                <a:solidFill>
                  <a:schemeClr val="dk1"/>
                </a:solidFill>
              </a:rPr>
              <a:t>$10,000+ stipends</a:t>
            </a:r>
            <a:r>
              <a:rPr lang="en" sz="1100" dirty="0">
                <a:solidFill>
                  <a:schemeClr val="dk1"/>
                </a:solidFill>
              </a:rPr>
              <a:t>, with or without tuition support.</a:t>
            </a:r>
            <a:endParaRPr lang="en-US" dirty="0"/>
          </a:p>
          <a:p>
            <a:endParaRPr lang="en-US" dirty="0"/>
          </a:p>
          <a:p>
            <a:endParaRPr lang="en-US" dirty="0"/>
          </a:p>
          <a:p>
            <a:pPr marL="421124" indent="0">
              <a:lnSpc>
                <a:spcPct val="100000"/>
              </a:lnSpc>
              <a:spcBef>
                <a:spcPts val="0"/>
              </a:spcBef>
              <a:buSzPts val="2397"/>
              <a:buNone/>
            </a:pPr>
            <a:r>
              <a:rPr lang="en-US" sz="1100" b="1" dirty="0">
                <a:solidFill>
                  <a:schemeClr val="dk1"/>
                </a:solidFill>
              </a:rPr>
              <a:t>Draft review</a:t>
            </a:r>
          </a:p>
          <a:p>
            <a:pPr indent="-323842">
              <a:lnSpc>
                <a:spcPct val="100000"/>
              </a:lnSpc>
              <a:spcBef>
                <a:spcPts val="0"/>
              </a:spcBef>
              <a:buSzPts val="1500"/>
            </a:pPr>
            <a:r>
              <a:rPr lang="en-US" sz="1100" dirty="0">
                <a:solidFill>
                  <a:schemeClr val="dk1"/>
                </a:solidFill>
              </a:rPr>
              <a:t>Guidance on framing, strategy, and pitch for competitive national fellowships</a:t>
            </a:r>
          </a:p>
          <a:p>
            <a:pPr indent="-323842">
              <a:lnSpc>
                <a:spcPct val="100000"/>
              </a:lnSpc>
              <a:spcBef>
                <a:spcPts val="0"/>
              </a:spcBef>
              <a:buSzPts val="1500"/>
            </a:pPr>
            <a:r>
              <a:rPr lang="en-US" sz="1100" dirty="0">
                <a:solidFill>
                  <a:schemeClr val="dk1"/>
                </a:solidFill>
              </a:rPr>
              <a:t>Review of written content for responsiveness, clarity, and competitiveness</a:t>
            </a:r>
          </a:p>
          <a:p>
            <a:endParaRPr lang="en-US" dirty="0"/>
          </a:p>
        </p:txBody>
      </p:sp>
      <p:sp>
        <p:nvSpPr>
          <p:cNvPr id="4" name="Slide Number Placeholder 3"/>
          <p:cNvSpPr>
            <a:spLocks noGrp="1"/>
          </p:cNvSpPr>
          <p:nvPr>
            <p:ph type="sldNum" sz="quarter" idx="5"/>
          </p:nvPr>
        </p:nvSpPr>
        <p:spPr/>
        <p:txBody>
          <a:bodyPr/>
          <a:lstStyle/>
          <a:p>
            <a:fld id="{7655DC46-8C29-4415-B120-EA1A6FF8F742}" type="slidenum">
              <a:rPr lang="en-US" smtClean="0"/>
              <a:t>9</a:t>
            </a:fld>
            <a:endParaRPr lang="en-US"/>
          </a:p>
        </p:txBody>
      </p:sp>
    </p:spTree>
    <p:extLst>
      <p:ext uri="{BB962C8B-B14F-4D97-AF65-F5344CB8AC3E}">
        <p14:creationId xmlns:p14="http://schemas.microsoft.com/office/powerpoint/2010/main" val="81454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813beda99_0_117: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f813beda99_0_117:notes"/>
          <p:cNvSpPr txBox="1">
            <a:spLocks noGrp="1"/>
          </p:cNvSpPr>
          <p:nvPr>
            <p:ph type="body" idx="1"/>
          </p:nvPr>
        </p:nvSpPr>
        <p:spPr>
          <a:xfrm>
            <a:off x="914400" y="2478088"/>
            <a:ext cx="7315200" cy="202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Tx/>
              <a:buNone/>
            </a:pPr>
            <a:r>
              <a:rPr lang="en-US" dirty="0"/>
              <a:t>F31: to enable promising predoctoral students with potential to develop into productive, independent research scientists to obtain mentored research training while conducting dissertation research</a:t>
            </a:r>
          </a:p>
          <a:p>
            <a:pPr marL="0" lvl="0" indent="0" algn="l" rtl="0">
              <a:lnSpc>
                <a:spcPct val="100000"/>
              </a:lnSpc>
              <a:spcBef>
                <a:spcPts val="0"/>
              </a:spcBef>
              <a:spcAft>
                <a:spcPts val="0"/>
              </a:spcAft>
              <a:buSzPts val="1100"/>
              <a:buFontTx/>
              <a:buNone/>
            </a:pPr>
            <a:r>
              <a:rPr lang="en-US" dirty="0"/>
              <a:t>All three parts of the Workshop are independent – you can come to one or more, depending on how close you are to submission</a:t>
            </a:r>
          </a:p>
          <a:p>
            <a:pPr marL="0" lvl="0" indent="0" algn="l" rtl="0">
              <a:lnSpc>
                <a:spcPct val="100000"/>
              </a:lnSpc>
              <a:spcBef>
                <a:spcPts val="0"/>
              </a:spcBef>
              <a:spcAft>
                <a:spcPts val="0"/>
              </a:spcAft>
              <a:buSzPts val="1100"/>
              <a:buFontTx/>
              <a:buNone/>
            </a:pPr>
            <a:r>
              <a:rPr lang="en-US" dirty="0"/>
              <a:t>Learning Sessions finished by Thanksgiving</a:t>
            </a:r>
          </a:p>
          <a:p>
            <a:pPr marL="0" lvl="0" indent="0" algn="l" rtl="0">
              <a:lnSpc>
                <a:spcPct val="100000"/>
              </a:lnSpc>
              <a:spcBef>
                <a:spcPts val="0"/>
              </a:spcBef>
              <a:spcAft>
                <a:spcPts val="0"/>
              </a:spcAft>
              <a:buSzPts val="1100"/>
              <a:buFontTx/>
              <a:buNone/>
            </a:pPr>
            <a:endParaRPr lang="en-US" dirty="0"/>
          </a:p>
          <a:p>
            <a:pPr marL="0" lvl="0" indent="0" algn="l" rtl="0">
              <a:lnSpc>
                <a:spcPct val="100000"/>
              </a:lnSpc>
              <a:spcBef>
                <a:spcPts val="0"/>
              </a:spcBef>
              <a:spcAft>
                <a:spcPts val="0"/>
              </a:spcAft>
              <a:buSzPts val="1100"/>
              <a:buFontTx/>
              <a:buNone/>
            </a:pPr>
            <a:r>
              <a:rPr lang="en-US" dirty="0"/>
              <a:t>*Amanda will get attendee list from today and email when the workshops are announced</a:t>
            </a:r>
          </a:p>
          <a:p>
            <a:pPr marL="0" lvl="0" indent="0" algn="l" rtl="0">
              <a:lnSpc>
                <a:spcPct val="100000"/>
              </a:lnSpc>
              <a:spcBef>
                <a:spcPts val="0"/>
              </a:spcBef>
              <a:spcAft>
                <a:spcPts val="0"/>
              </a:spcAft>
              <a:buSzPts val="1100"/>
              <a:buFontTx/>
              <a:buNone/>
            </a:pPr>
            <a:endParaRPr lang="en-US" dirty="0"/>
          </a:p>
          <a:p>
            <a:pPr marL="0" lvl="0" indent="0" algn="l" rtl="0">
              <a:lnSpc>
                <a:spcPct val="100000"/>
              </a:lnSpc>
              <a:spcBef>
                <a:spcPts val="0"/>
              </a:spcBef>
              <a:spcAft>
                <a:spcPts val="0"/>
              </a:spcAft>
              <a:buSzPts val="1100"/>
              <a:buNone/>
            </a:pPr>
            <a:endParaRPr lang="en-US" dirty="0"/>
          </a:p>
        </p:txBody>
      </p:sp>
      <p:sp>
        <p:nvSpPr>
          <p:cNvPr id="136" name="Google Shape;136;gf813beda99_0_117:notes"/>
          <p:cNvSpPr txBox="1">
            <a:spLocks noGrp="1"/>
          </p:cNvSpPr>
          <p:nvPr>
            <p:ph type="sldNum" idx="12"/>
          </p:nvPr>
        </p:nvSpPr>
        <p:spPr>
          <a:xfrm>
            <a:off x="5180013" y="4891088"/>
            <a:ext cx="3962400" cy="2589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24025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095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f813beda99_0_117:notes"/>
          <p:cNvSpPr>
            <a:spLocks noGrp="1" noRot="1" noChangeAspect="1"/>
          </p:cNvSpPr>
          <p:nvPr>
            <p:ph type="sldImg" idx="2"/>
          </p:nvPr>
        </p:nvSpPr>
        <p:spPr>
          <a:xfrm>
            <a:off x="3028950" y="644525"/>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f813beda99_0_117:notes"/>
          <p:cNvSpPr txBox="1">
            <a:spLocks noGrp="1"/>
          </p:cNvSpPr>
          <p:nvPr>
            <p:ph type="body" idx="1"/>
          </p:nvPr>
        </p:nvSpPr>
        <p:spPr>
          <a:xfrm>
            <a:off x="914400" y="2478088"/>
            <a:ext cx="7315200" cy="202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Tx/>
              <a:buNone/>
            </a:pPr>
            <a:endParaRPr lang="en-US" dirty="0"/>
          </a:p>
          <a:p>
            <a:pPr marL="0" lvl="0" indent="0" algn="l" rtl="0">
              <a:lnSpc>
                <a:spcPct val="100000"/>
              </a:lnSpc>
              <a:spcBef>
                <a:spcPts val="0"/>
              </a:spcBef>
              <a:spcAft>
                <a:spcPts val="0"/>
              </a:spcAft>
              <a:buSzPts val="1100"/>
              <a:buNone/>
            </a:pPr>
            <a:endParaRPr lang="en-US" dirty="0"/>
          </a:p>
        </p:txBody>
      </p:sp>
      <p:sp>
        <p:nvSpPr>
          <p:cNvPr id="136" name="Google Shape;136;gf813beda99_0_117:notes"/>
          <p:cNvSpPr txBox="1">
            <a:spLocks noGrp="1"/>
          </p:cNvSpPr>
          <p:nvPr>
            <p:ph type="sldNum" idx="12"/>
          </p:nvPr>
        </p:nvSpPr>
        <p:spPr>
          <a:xfrm>
            <a:off x="5180013" y="4891088"/>
            <a:ext cx="3962400" cy="2589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32682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10859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 trying to persuade this audience to do – give you the grant – and they’ll do that because you persuaded them that  . . .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16</a:t>
            </a:fld>
            <a:endParaRPr lang="en-US" dirty="0"/>
          </a:p>
        </p:txBody>
      </p:sp>
    </p:spTree>
    <p:extLst>
      <p:ext uri="{BB962C8B-B14F-4D97-AF65-F5344CB8AC3E}">
        <p14:creationId xmlns:p14="http://schemas.microsoft.com/office/powerpoint/2010/main" val="107990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 trying to persuade this audience to do – give you the grant – and they’ll do that because you persuaded them that  . . . </a:t>
            </a:r>
            <a:endParaRPr lang="en-US" dirty="0"/>
          </a:p>
        </p:txBody>
      </p:sp>
      <p:sp>
        <p:nvSpPr>
          <p:cNvPr id="4" name="Slide Number Placeholder 3"/>
          <p:cNvSpPr>
            <a:spLocks noGrp="1"/>
          </p:cNvSpPr>
          <p:nvPr>
            <p:ph type="sldNum" sz="quarter" idx="10"/>
          </p:nvPr>
        </p:nvSpPr>
        <p:spPr/>
        <p:txBody>
          <a:bodyPr/>
          <a:lstStyle/>
          <a:p>
            <a:fld id="{F6AD4A70-2F51-4146-B9C4-8BA4F7541B2E}" type="slidenum">
              <a:rPr lang="en-US" smtClean="0"/>
              <a:pPr/>
              <a:t>18</a:t>
            </a:fld>
            <a:endParaRPr lang="en-US" dirty="0"/>
          </a:p>
        </p:txBody>
      </p:sp>
    </p:spTree>
    <p:extLst>
      <p:ext uri="{BB962C8B-B14F-4D97-AF65-F5344CB8AC3E}">
        <p14:creationId xmlns:p14="http://schemas.microsoft.com/office/powerpoint/2010/main" val="41997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5372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609600" y="3048003"/>
            <a:ext cx="10972800" cy="359600"/>
          </a:xfrm>
          <a:prstGeom prst="rect">
            <a:avLst/>
          </a:prstGeom>
          <a:solidFill>
            <a:schemeClr val="lt2"/>
          </a:solidFill>
          <a:ln>
            <a:noFill/>
          </a:ln>
        </p:spPr>
        <p:txBody>
          <a:bodyPr spcFirstLastPara="1" wrap="square" lIns="68575" tIns="34275" rIns="68575" bIns="34275" anchor="ctr" anchorCtr="0">
            <a:normAutofit/>
          </a:bodyPr>
          <a:lstStyle>
            <a:lvl1pPr lvl="0" algn="ctr" rtl="0">
              <a:lnSpc>
                <a:spcPct val="100000"/>
              </a:lnSpc>
              <a:spcBef>
                <a:spcPts val="0"/>
              </a:spcBef>
              <a:spcAft>
                <a:spcPts val="0"/>
              </a:spcAft>
              <a:buClr>
                <a:schemeClr val="accent1"/>
              </a:buClr>
              <a:buSzPts val="1500"/>
              <a:buFont typeface="Arial"/>
              <a:buNone/>
              <a:defRPr sz="2000" b="1"/>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4"/>
          <p:cNvSpPr txBox="1">
            <a:spLocks noGrp="1"/>
          </p:cNvSpPr>
          <p:nvPr>
            <p:ph type="body" idx="1"/>
          </p:nvPr>
        </p:nvSpPr>
        <p:spPr>
          <a:xfrm>
            <a:off x="609600" y="3477772"/>
            <a:ext cx="10972800" cy="256000"/>
          </a:xfrm>
          <a:prstGeom prst="rect">
            <a:avLst/>
          </a:prstGeom>
          <a:solidFill>
            <a:schemeClr val="lt2"/>
          </a:solidFill>
          <a:ln>
            <a:noFill/>
          </a:ln>
        </p:spPr>
        <p:txBody>
          <a:bodyPr spcFirstLastPara="1" wrap="square" lIns="68575" tIns="34275" rIns="68575" bIns="34275" anchor="ctr" anchorCtr="0">
            <a:normAutofit/>
          </a:bodyPr>
          <a:lstStyle>
            <a:lvl1pPr marL="609585" lvl="0" indent="-304792" algn="ctr" rtl="0">
              <a:lnSpc>
                <a:spcPct val="100000"/>
              </a:lnSpc>
              <a:spcBef>
                <a:spcPts val="267"/>
              </a:spcBef>
              <a:spcAft>
                <a:spcPts val="0"/>
              </a:spcAft>
              <a:buClr>
                <a:schemeClr val="dk1"/>
              </a:buClr>
              <a:buSzPts val="600"/>
              <a:buNone/>
              <a:defRPr sz="1200"/>
            </a:lvl1pPr>
            <a:lvl2pPr marL="1219170" lvl="1" indent="-304792" algn="l" rtl="0">
              <a:lnSpc>
                <a:spcPct val="100000"/>
              </a:lnSpc>
              <a:spcBef>
                <a:spcPts val="400"/>
              </a:spcBef>
              <a:spcAft>
                <a:spcPts val="0"/>
              </a:spcAft>
              <a:buClr>
                <a:schemeClr val="dk1"/>
              </a:buClr>
              <a:buSzPts val="1000"/>
              <a:buNone/>
              <a:defRPr/>
            </a:lvl2pPr>
            <a:lvl3pPr marL="1828754" lvl="2" indent="-304792" algn="ctr" rtl="0">
              <a:lnSpc>
                <a:spcPct val="100000"/>
              </a:lnSpc>
              <a:spcBef>
                <a:spcPts val="267"/>
              </a:spcBef>
              <a:spcAft>
                <a:spcPts val="0"/>
              </a:spcAft>
              <a:buClr>
                <a:schemeClr val="dk1"/>
              </a:buClr>
              <a:buSzPts val="600"/>
              <a:buNone/>
              <a:defRPr sz="1200"/>
            </a:lvl3pPr>
            <a:lvl4pPr marL="2438339" lvl="3" indent="-380990" algn="l" rtl="0">
              <a:lnSpc>
                <a:spcPct val="100000"/>
              </a:lnSpc>
              <a:spcBef>
                <a:spcPts val="400"/>
              </a:spcBef>
              <a:spcAft>
                <a:spcPts val="0"/>
              </a:spcAft>
              <a:buClr>
                <a:schemeClr val="dk1"/>
              </a:buClr>
              <a:buSzPts val="900"/>
              <a:buChar char="•"/>
              <a:defRPr/>
            </a:lvl4pPr>
            <a:lvl5pPr marL="3047924" lvl="4" indent="-380990" algn="l" rtl="0">
              <a:lnSpc>
                <a:spcPct val="100000"/>
              </a:lnSpc>
              <a:spcBef>
                <a:spcPts val="400"/>
              </a:spcBef>
              <a:spcAft>
                <a:spcPts val="0"/>
              </a:spcAft>
              <a:buClr>
                <a:schemeClr val="dk1"/>
              </a:buClr>
              <a:buSzPts val="900"/>
              <a:buChar char="•"/>
              <a:defRPr/>
            </a:lvl5pPr>
            <a:lvl6pPr marL="3657509" lvl="5" indent="-423323" algn="l" rtl="0">
              <a:lnSpc>
                <a:spcPct val="100000"/>
              </a:lnSpc>
              <a:spcBef>
                <a:spcPts val="400"/>
              </a:spcBef>
              <a:spcAft>
                <a:spcPts val="0"/>
              </a:spcAft>
              <a:buClr>
                <a:schemeClr val="dk1"/>
              </a:buClr>
              <a:buSzPts val="1400"/>
              <a:buChar char="•"/>
              <a:defRPr/>
            </a:lvl6pPr>
            <a:lvl7pPr marL="4267093" lvl="6" indent="-423323" algn="l" rtl="0">
              <a:lnSpc>
                <a:spcPct val="100000"/>
              </a:lnSpc>
              <a:spcBef>
                <a:spcPts val="400"/>
              </a:spcBef>
              <a:spcAft>
                <a:spcPts val="0"/>
              </a:spcAft>
              <a:buClr>
                <a:schemeClr val="dk1"/>
              </a:buClr>
              <a:buSzPts val="1400"/>
              <a:buChar char="•"/>
              <a:defRPr/>
            </a:lvl7pPr>
            <a:lvl8pPr marL="4876678" lvl="7" indent="-423323" algn="l" rtl="0">
              <a:lnSpc>
                <a:spcPct val="100000"/>
              </a:lnSpc>
              <a:spcBef>
                <a:spcPts val="400"/>
              </a:spcBef>
              <a:spcAft>
                <a:spcPts val="0"/>
              </a:spcAft>
              <a:buClr>
                <a:schemeClr val="dk1"/>
              </a:buClr>
              <a:buSzPts val="1400"/>
              <a:buChar char="•"/>
              <a:defRPr/>
            </a:lvl8pPr>
            <a:lvl9pPr marL="5486263" lvl="8" indent="-423323" algn="l" rtl="0">
              <a:lnSpc>
                <a:spcPct val="10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7780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9/27/2022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9/27/2022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8" r:id="rId12"/>
    <p:sldLayoutId id="2147483859" r:id="rId13"/>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radschool.umd.edu/gradpathway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umd.edu/resources/research-development/proposal-development-services/proposal-development-services-graduate" TargetMode="External"/><Relationship Id="rId7" Type="http://schemas.openxmlformats.org/officeDocument/2006/relationships/hyperlink" Target="mailto:proposals@umd.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pps.grad.illinois.edu/fellowship-finder/" TargetMode="External"/><Relationship Id="rId5" Type="http://schemas.openxmlformats.org/officeDocument/2006/relationships/hyperlink" Target="https://gradschool.umd.edu/funding/fellowships-awards/external-fellowships" TargetMode="External"/><Relationship Id="rId4" Type="http://schemas.openxmlformats.org/officeDocument/2006/relationships/hyperlink" Target="https://forms.gle/v2XSoyv93wnmndDp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youtube.com/watch?v=QZnmWDCU0Ek"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hyperlink" Target="https://gradschool.umd.edu/students/for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escholar.org/" TargetMode="External"/><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s://cescholar.org/" TargetMode="Externa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escholar.org/" TargetMode="External"/><Relationship Id="rId1" Type="http://schemas.openxmlformats.org/officeDocument/2006/relationships/slideLayout" Target="../slideLayouts/slideLayout9.xml"/><Relationship Id="rId4" Type="http://schemas.openxmlformats.org/officeDocument/2006/relationships/hyperlink" Target="https://citizensandscholars.org/fellowships/for-scholars-education-leaders/charlotte-w-newcombe-fellowship"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escholar.org/" TargetMode="External"/><Relationship Id="rId1" Type="http://schemas.openxmlformats.org/officeDocument/2006/relationships/slideLayout" Target="../slideLayouts/slideLayout9.xml"/><Relationship Id="rId4" Type="http://schemas.openxmlformats.org/officeDocument/2006/relationships/hyperlink" Target="https://citizensandscholars.org/fellowships/for-scholars-education-leaders/charlotte-w-newcombe-fellowship/newcombe-selection-committe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dschool.umd.edu/funding/student-fellowships-awards/dissertation-fellowship" TargetMode="External"/><Relationship Id="rId2" Type="http://schemas.openxmlformats.org/officeDocument/2006/relationships/hyperlink" Target="https://gradschool.umd.edu/funding/student-fellowships-awards/gs-summer-fellowships" TargetMode="External"/><Relationship Id="rId1" Type="http://schemas.openxmlformats.org/officeDocument/2006/relationships/slideLayout" Target="../slideLayouts/slideLayout2.xml"/><Relationship Id="rId4" Type="http://schemas.openxmlformats.org/officeDocument/2006/relationships/hyperlink" Target="https://gradschool.umd.edu/funding/student-fellowships-award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umd.zoom.us/meeting/register/tJAvfu2urT4rG92WsDtmah055kQ54tb9TSdU" TargetMode="External"/><Relationship Id="rId3" Type="http://schemas.openxmlformats.org/officeDocument/2006/relationships/hyperlink" Target="https://umd.zoom.us/meeting/register/tJYlduGoqTgtE9aXocSwsFbmWjHFCX5NS2Od" TargetMode="External"/><Relationship Id="rId7" Type="http://schemas.openxmlformats.org/officeDocument/2006/relationships/hyperlink" Target="https://umd.zoom.us/meeting/register/tJApdOuqrDMuE9GeA4KH0BK8mrQcLDjv078x" TargetMode="External"/><Relationship Id="rId2" Type="http://schemas.openxmlformats.org/officeDocument/2006/relationships/hyperlink" Target="https://umd.zoom.us/meeting/register/tJ0kcOugpjkrGdae3N2jewg-qpWk_nTez7c4" TargetMode="External"/><Relationship Id="rId1" Type="http://schemas.openxmlformats.org/officeDocument/2006/relationships/slideLayout" Target="../slideLayouts/slideLayout2.xml"/><Relationship Id="rId6" Type="http://schemas.openxmlformats.org/officeDocument/2006/relationships/hyperlink" Target="https://umd.zoom.us/meeting/register/tJItc--gqzMtEtXDBDvDSLWEn6l3bsD86LpC" TargetMode="External"/><Relationship Id="rId5" Type="http://schemas.openxmlformats.org/officeDocument/2006/relationships/hyperlink" Target="https://umd.zoom.us/meeting/register/tJItce6rqz8oGdOyCJF1qdRoRj4TIOl1_h74" TargetMode="External"/><Relationship Id="rId4" Type="http://schemas.openxmlformats.org/officeDocument/2006/relationships/hyperlink" Target="https://umd.zoom.us/meeting/register/tJcvdOyopj0rG9aPB8SeZuaxshvMQJqbcD95" TargetMode="External"/><Relationship Id="rId9" Type="http://schemas.openxmlformats.org/officeDocument/2006/relationships/hyperlink" Target="https://umd.zoom.us/my/lindamacri"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s.grad.illinois.edu/fellowship-finder/" TargetMode="External"/><Relationship Id="rId7" Type="http://schemas.openxmlformats.org/officeDocument/2006/relationships/hyperlink" Target="https://spin.infoedglobal.com/Home/Search" TargetMode="External"/><Relationship Id="rId2" Type="http://schemas.openxmlformats.org/officeDocument/2006/relationships/hyperlink" Target="http://www.gradschool.umd.edu/funding/fellowships-awards/external-fellowships" TargetMode="External"/><Relationship Id="rId1" Type="http://schemas.openxmlformats.org/officeDocument/2006/relationships/slideLayout" Target="../slideLayouts/slideLayout2.xml"/><Relationship Id="rId6" Type="http://schemas.openxmlformats.org/officeDocument/2006/relationships/hyperlink" Target="https://proxy-um.researchport.umd.edu/login?url=http://fconline.foundationcenter.org/ipl.php" TargetMode="External"/><Relationship Id="rId5" Type="http://schemas.openxmlformats.org/officeDocument/2006/relationships/hyperlink" Target="https://lib.guides.umd.edu/" TargetMode="External"/><Relationship Id="rId4" Type="http://schemas.openxmlformats.org/officeDocument/2006/relationships/hyperlink" Target="grad.ucla.edu/funding/"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dedalusfoundation.org/programs/dissertation" TargetMode="External"/><Relationship Id="rId3" Type="http://schemas.openxmlformats.org/officeDocument/2006/relationships/hyperlink" Target="https://www.cosmosclub.org/" TargetMode="External"/><Relationship Id="rId7" Type="http://schemas.openxmlformats.org/officeDocument/2006/relationships/hyperlink" Target="https://www.horowitz-foundation.org/grant-info" TargetMode="External"/><Relationship Id="rId12" Type="http://schemas.openxmlformats.org/officeDocument/2006/relationships/hyperlink" Target="https://www.acls.org/fellowship-grant-programs/" TargetMode="External"/><Relationship Id="rId2" Type="http://schemas.openxmlformats.org/officeDocument/2006/relationships/hyperlink" Target="https://citizensandscholars.org/fellowships/all-fellowships/" TargetMode="External"/><Relationship Id="rId1" Type="http://schemas.openxmlformats.org/officeDocument/2006/relationships/slideLayout" Target="../slideLayouts/slideLayout2.xml"/><Relationship Id="rId6" Type="http://schemas.openxmlformats.org/officeDocument/2006/relationships/hyperlink" Target="https://www.apa.org/apf/funding/koppitz" TargetMode="External"/><Relationship Id="rId11" Type="http://schemas.openxmlformats.org/officeDocument/2006/relationships/hyperlink" Target="https://www.linksim.org/" TargetMode="External"/><Relationship Id="rId5" Type="http://schemas.openxmlformats.org/officeDocument/2006/relationships/hyperlink" Target="https://science.osti.gov/wdts/scgsr" TargetMode="External"/><Relationship Id="rId10" Type="http://schemas.openxmlformats.org/officeDocument/2006/relationships/hyperlink" Target="https://cescholar.org/eligibility" TargetMode="External"/><Relationship Id="rId4" Type="http://schemas.openxmlformats.org/officeDocument/2006/relationships/hyperlink" Target="https://www.aauw.org/resources/programs/fellowships-grants/current-opportunities/" TargetMode="External"/><Relationship Id="rId9" Type="http://schemas.openxmlformats.org/officeDocument/2006/relationships/hyperlink" Target="https://sites.nationalacademies.org/PGA/FordFellowships/index.ht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umd.edu/proposal-development-services" TargetMode="External"/><Relationship Id="rId2" Type="http://schemas.openxmlformats.org/officeDocument/2006/relationships/hyperlink" Target="https://gradschool.umd.edu/graduate-school-writing-center" TargetMode="External"/><Relationship Id="rId1" Type="http://schemas.openxmlformats.org/officeDocument/2006/relationships/slideLayout" Target="../slideLayouts/slideLayout2.xml"/><Relationship Id="rId4" Type="http://schemas.openxmlformats.org/officeDocument/2006/relationships/hyperlink" Target="https://gradschool.umd.edu/funding/workshop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315200" cy="2852211"/>
          </a:xfrm>
        </p:spPr>
        <p:txBody>
          <a:bodyPr/>
          <a:lstStyle/>
          <a:p>
            <a:r>
              <a:rPr lang="en-US" dirty="0" smtClean="0"/>
              <a:t>Grant Geography Workshop</a:t>
            </a:r>
            <a:endParaRPr lang="en-US" dirty="0"/>
          </a:p>
        </p:txBody>
      </p:sp>
      <p:sp>
        <p:nvSpPr>
          <p:cNvPr id="3" name="Subtitle 2"/>
          <p:cNvSpPr>
            <a:spLocks noGrp="1"/>
          </p:cNvSpPr>
          <p:nvPr>
            <p:ph type="subTitle" idx="1"/>
          </p:nvPr>
        </p:nvSpPr>
        <p:spPr>
          <a:xfrm>
            <a:off x="1181295" y="4506856"/>
            <a:ext cx="7315200" cy="1362270"/>
          </a:xfrm>
        </p:spPr>
        <p:txBody>
          <a:bodyPr/>
          <a:lstStyle/>
          <a:p>
            <a:pPr algn="r"/>
            <a:r>
              <a:rPr lang="en-US" dirty="0" smtClean="0">
                <a:solidFill>
                  <a:schemeClr val="tx1"/>
                </a:solidFill>
              </a:rPr>
              <a:t>The Graduate School </a:t>
            </a:r>
          </a:p>
          <a:p>
            <a:pPr algn="r"/>
            <a:r>
              <a:rPr lang="en-US" dirty="0" smtClean="0">
                <a:solidFill>
                  <a:schemeClr val="tx1"/>
                </a:solidFill>
              </a:rPr>
              <a:t>September 2022</a:t>
            </a:r>
            <a:endParaRPr lang="en-US" dirty="0">
              <a:solidFill>
                <a:schemeClr val="tx1"/>
              </a:solidFill>
            </a:endParaRPr>
          </a:p>
        </p:txBody>
      </p:sp>
      <p:sp>
        <p:nvSpPr>
          <p:cNvPr id="5" name="Rectangle 4"/>
          <p:cNvSpPr/>
          <p:nvPr/>
        </p:nvSpPr>
        <p:spPr>
          <a:xfrm>
            <a:off x="9286948" y="5499794"/>
            <a:ext cx="2704587" cy="369332"/>
          </a:xfrm>
          <a:prstGeom prst="rect">
            <a:avLst/>
          </a:prstGeom>
        </p:spPr>
        <p:txBody>
          <a:bodyPr wrap="none">
            <a:spAutoFit/>
          </a:bodyPr>
          <a:lstStyle/>
          <a:p>
            <a:pPr algn="r"/>
            <a:r>
              <a:rPr lang="en-US" dirty="0">
                <a:solidFill>
                  <a:srgbClr val="FF0000"/>
                </a:solidFill>
                <a:hlinkClick r:id="rId2"/>
              </a:rPr>
              <a:t>Graduate </a:t>
            </a:r>
            <a:r>
              <a:rPr lang="en-US" dirty="0" smtClean="0">
                <a:solidFill>
                  <a:srgbClr val="FF0000"/>
                </a:solidFill>
                <a:hlinkClick r:id="rId2"/>
              </a:rPr>
              <a:t>Pathways Event</a:t>
            </a:r>
            <a:endParaRPr lang="en-US" dirty="0"/>
          </a:p>
        </p:txBody>
      </p:sp>
    </p:spTree>
    <p:extLst>
      <p:ext uri="{BB962C8B-B14F-4D97-AF65-F5344CB8AC3E}">
        <p14:creationId xmlns:p14="http://schemas.microsoft.com/office/powerpoint/2010/main" val="238857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5" name="Rectangle 4">
            <a:extLst>
              <a:ext uri="{FF2B5EF4-FFF2-40B4-BE49-F238E27FC236}">
                <a16:creationId xmlns:a16="http://schemas.microsoft.com/office/drawing/2014/main" id="{B92A469B-F27D-8E5C-C241-02EA2B6B9340}"/>
              </a:ext>
            </a:extLst>
          </p:cNvPr>
          <p:cNvSpPr/>
          <p:nvPr/>
        </p:nvSpPr>
        <p:spPr>
          <a:xfrm>
            <a:off x="-2" y="20783"/>
            <a:ext cx="5297587"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endParaRPr lang="en-US" sz="4400" i="1" dirty="0">
              <a:solidFill>
                <a:schemeClr val="tx1"/>
              </a:solidFill>
            </a:endParaRPr>
          </a:p>
        </p:txBody>
      </p:sp>
      <p:sp>
        <p:nvSpPr>
          <p:cNvPr id="138" name="Google Shape;138;p30"/>
          <p:cNvSpPr txBox="1">
            <a:spLocks noGrp="1"/>
          </p:cNvSpPr>
          <p:nvPr>
            <p:ph type="title"/>
          </p:nvPr>
        </p:nvSpPr>
        <p:spPr>
          <a:xfrm>
            <a:off x="635001" y="990566"/>
            <a:ext cx="3896540" cy="5069356"/>
          </a:xfrm>
          <a:prstGeom prst="rect">
            <a:avLst/>
          </a:prstGeom>
          <a:noFill/>
          <a:ln>
            <a:noFill/>
          </a:ln>
        </p:spPr>
        <p:txBody>
          <a:bodyPr spcFirstLastPara="1" vert="horz" wrap="square" lIns="121733" tIns="60833" rIns="121733" bIns="60833" rtlCol="0" anchor="ctr" anchorCtr="0">
            <a:normAutofit/>
          </a:bodyPr>
          <a:lstStyle/>
          <a:p>
            <a:pPr>
              <a:buClr>
                <a:srgbClr val="C00000"/>
              </a:buClr>
              <a:buSzPts val="3300"/>
            </a:pPr>
            <a:r>
              <a:rPr lang="en" b="1" dirty="0">
                <a:solidFill>
                  <a:schemeClr val="dk1"/>
                </a:solidFill>
              </a:rPr>
              <a:t>NIH F31 </a:t>
            </a:r>
            <a:br>
              <a:rPr lang="en" b="1" dirty="0">
                <a:solidFill>
                  <a:schemeClr val="dk1"/>
                </a:solidFill>
              </a:rPr>
            </a:br>
            <a:r>
              <a:rPr lang="en" dirty="0">
                <a:solidFill>
                  <a:schemeClr val="dk1"/>
                </a:solidFill>
              </a:rPr>
              <a:t>Workshop Series</a:t>
            </a:r>
            <a:br>
              <a:rPr lang="en" dirty="0">
                <a:solidFill>
                  <a:schemeClr val="dk1"/>
                </a:solidFill>
              </a:rPr>
            </a:br>
            <a:r>
              <a:rPr lang="en" dirty="0">
                <a:solidFill>
                  <a:schemeClr val="dk1"/>
                </a:solidFill>
              </a:rPr>
              <a:t/>
            </a:r>
            <a:br>
              <a:rPr lang="en" dirty="0">
                <a:solidFill>
                  <a:schemeClr val="dk1"/>
                </a:solidFill>
              </a:rPr>
            </a:br>
            <a:r>
              <a:rPr lang="en" sz="2667" i="1" dirty="0">
                <a:solidFill>
                  <a:schemeClr val="dk1"/>
                </a:solidFill>
              </a:rPr>
              <a:t>AY2022-23</a:t>
            </a:r>
            <a:endParaRPr b="1" i="1" dirty="0">
              <a:solidFill>
                <a:schemeClr val="dk1"/>
              </a:solidFill>
              <a:latin typeface="Arial"/>
              <a:ea typeface="Arial"/>
              <a:cs typeface="Arial"/>
              <a:sym typeface="Arial"/>
            </a:endParaRPr>
          </a:p>
        </p:txBody>
      </p:sp>
      <p:sp>
        <p:nvSpPr>
          <p:cNvPr id="139" name="Google Shape;139;p30"/>
          <p:cNvSpPr txBox="1">
            <a:spLocks noGrp="1"/>
          </p:cNvSpPr>
          <p:nvPr>
            <p:ph type="body" idx="1"/>
          </p:nvPr>
        </p:nvSpPr>
        <p:spPr>
          <a:xfrm>
            <a:off x="5524162" y="618399"/>
            <a:ext cx="6349551" cy="5797572"/>
          </a:xfrm>
          <a:prstGeom prst="rect">
            <a:avLst/>
          </a:prstGeom>
          <a:noFill/>
          <a:ln>
            <a:noFill/>
          </a:ln>
        </p:spPr>
        <p:txBody>
          <a:bodyPr spcFirstLastPara="1" vert="horz" wrap="square" lIns="121733" tIns="60833" rIns="121733" bIns="60833" rtlCol="0" anchor="t" anchorCtr="0">
            <a:noAutofit/>
          </a:bodyPr>
          <a:lstStyle/>
          <a:p>
            <a:pPr marL="186262" indent="0">
              <a:buNone/>
            </a:pPr>
            <a:r>
              <a:rPr lang="en" sz="2667" b="1" dirty="0">
                <a:solidFill>
                  <a:schemeClr val="dk1"/>
                </a:solidFill>
              </a:rPr>
              <a:t>NIH </a:t>
            </a:r>
            <a:r>
              <a:rPr lang="en-US" sz="2667" b="1" dirty="0">
                <a:solidFill>
                  <a:schemeClr val="dk1"/>
                </a:solidFill>
              </a:rPr>
              <a:t>Predoctoral Individual Fellowships Series (F31)</a:t>
            </a:r>
            <a:br>
              <a:rPr lang="en-US" sz="2667" b="1" dirty="0">
                <a:solidFill>
                  <a:schemeClr val="dk1"/>
                </a:solidFill>
              </a:rPr>
            </a:br>
            <a:endParaRPr lang="en-US" sz="2667" b="1" dirty="0">
              <a:solidFill>
                <a:schemeClr val="tx1"/>
              </a:solidFill>
            </a:endParaRPr>
          </a:p>
          <a:p>
            <a:pPr>
              <a:buFont typeface="Arial" panose="020B0604020202020204" pitchFamily="34" charset="0"/>
              <a:buChar char="•"/>
            </a:pPr>
            <a:r>
              <a:rPr lang="en-US" b="1" dirty="0">
                <a:solidFill>
                  <a:schemeClr val="tx1"/>
                </a:solidFill>
              </a:rPr>
              <a:t>October 6 </a:t>
            </a:r>
            <a:r>
              <a:rPr lang="en-US" i="1" dirty="0">
                <a:solidFill>
                  <a:schemeClr val="tx1"/>
                </a:solidFill>
              </a:rPr>
              <a:t>Are You Ready?:          Orientation and planning for an NIH F31</a:t>
            </a:r>
            <a:endParaRPr lang="en-US" dirty="0">
              <a:solidFill>
                <a:schemeClr val="tx1"/>
              </a:solidFill>
            </a:endParaRPr>
          </a:p>
          <a:p>
            <a:pPr lvl="1">
              <a:lnSpc>
                <a:spcPct val="100000"/>
              </a:lnSpc>
              <a:spcBef>
                <a:spcPts val="0"/>
              </a:spcBef>
              <a:buFont typeface="Arial" panose="020B0604020202020204" pitchFamily="34" charset="0"/>
              <a:buChar char="•"/>
            </a:pPr>
            <a:r>
              <a:rPr lang="en-US" sz="1600" dirty="0">
                <a:solidFill>
                  <a:schemeClr val="dk1"/>
                </a:solidFill>
              </a:rPr>
              <a:t>Who should consider an F31, when in your grad career, how to position yourself </a:t>
            </a:r>
          </a:p>
          <a:p>
            <a:pPr lvl="1">
              <a:lnSpc>
                <a:spcPct val="100000"/>
              </a:lnSpc>
              <a:spcBef>
                <a:spcPts val="0"/>
              </a:spcBef>
              <a:buFont typeface="Arial" panose="020B0604020202020204" pitchFamily="34" charset="0"/>
              <a:buChar char="•"/>
            </a:pPr>
            <a:r>
              <a:rPr lang="en-US" sz="1600" dirty="0">
                <a:solidFill>
                  <a:schemeClr val="dk1"/>
                </a:solidFill>
              </a:rPr>
              <a:t>Testimonials from recent F31 applicants</a:t>
            </a:r>
          </a:p>
          <a:p>
            <a:pPr lvl="1">
              <a:lnSpc>
                <a:spcPct val="100000"/>
              </a:lnSpc>
              <a:spcBef>
                <a:spcPts val="0"/>
              </a:spcBef>
              <a:buFont typeface="Arial" panose="020B0604020202020204" pitchFamily="34" charset="0"/>
              <a:buChar char="•"/>
            </a:pPr>
            <a:r>
              <a:rPr lang="en-US" sz="1600" b="1" dirty="0">
                <a:solidFill>
                  <a:schemeClr val="dk1"/>
                </a:solidFill>
              </a:rPr>
              <a:t>Open to all </a:t>
            </a:r>
            <a:r>
              <a:rPr lang="en-US" sz="1600" dirty="0">
                <a:solidFill>
                  <a:schemeClr val="dk1"/>
                </a:solidFill>
              </a:rPr>
              <a:t>grad students </a:t>
            </a:r>
            <a:r>
              <a:rPr lang="en-US" sz="1600" b="1" dirty="0">
                <a:solidFill>
                  <a:schemeClr val="dk1"/>
                </a:solidFill>
              </a:rPr>
              <a:t>at any level </a:t>
            </a:r>
            <a:r>
              <a:rPr lang="en-US" sz="1600" dirty="0">
                <a:solidFill>
                  <a:schemeClr val="dk1"/>
                </a:solidFill>
              </a:rPr>
              <a:t>of awareness/readiness</a:t>
            </a:r>
            <a:endParaRPr lang="en-US" sz="1600" dirty="0">
              <a:solidFill>
                <a:schemeClr val="tx1"/>
              </a:solidFill>
            </a:endParaRPr>
          </a:p>
          <a:p>
            <a:pPr>
              <a:buFont typeface="Arial" panose="020B0604020202020204" pitchFamily="34" charset="0"/>
              <a:buChar char="•"/>
            </a:pPr>
            <a:r>
              <a:rPr lang="en-US" b="1" dirty="0">
                <a:solidFill>
                  <a:schemeClr val="tx1"/>
                </a:solidFill>
              </a:rPr>
              <a:t>October 20</a:t>
            </a:r>
            <a:r>
              <a:rPr lang="en-US" dirty="0">
                <a:solidFill>
                  <a:schemeClr val="tx1"/>
                </a:solidFill>
              </a:rPr>
              <a:t> </a:t>
            </a:r>
            <a:r>
              <a:rPr lang="en-US" i="1" dirty="0">
                <a:solidFill>
                  <a:schemeClr val="tx1"/>
                </a:solidFill>
              </a:rPr>
              <a:t>Writing to Reviewers: Understanding scoring criteria to maximize success</a:t>
            </a:r>
          </a:p>
          <a:p>
            <a:pPr>
              <a:buFont typeface="Arial" panose="020B0604020202020204" pitchFamily="34" charset="0"/>
              <a:buChar char="•"/>
            </a:pPr>
            <a:r>
              <a:rPr lang="en-US" b="1" dirty="0">
                <a:solidFill>
                  <a:schemeClr val="tx1"/>
                </a:solidFill>
              </a:rPr>
              <a:t>November 3</a:t>
            </a:r>
            <a:r>
              <a:rPr lang="en-US" dirty="0">
                <a:solidFill>
                  <a:schemeClr val="tx1"/>
                </a:solidFill>
              </a:rPr>
              <a:t> </a:t>
            </a:r>
            <a:r>
              <a:rPr lang="en-US" i="1" dirty="0">
                <a:solidFill>
                  <a:schemeClr val="tx1"/>
                </a:solidFill>
              </a:rPr>
              <a:t>Telling a Cohesive Story: Bringing your science, training plan, and sponsor statement together</a:t>
            </a:r>
          </a:p>
        </p:txBody>
      </p:sp>
      <p:pic>
        <p:nvPicPr>
          <p:cNvPr id="3" name="Picture 2">
            <a:extLst>
              <a:ext uri="{FF2B5EF4-FFF2-40B4-BE49-F238E27FC236}">
                <a16:creationId xmlns:a16="http://schemas.microsoft.com/office/drawing/2014/main" id="{F67CAAAD-88F8-E021-9C6B-ABA3EA60A182}"/>
              </a:ext>
            </a:extLst>
          </p:cNvPr>
          <p:cNvPicPr>
            <a:picLocks noChangeAspect="1"/>
          </p:cNvPicPr>
          <p:nvPr/>
        </p:nvPicPr>
        <p:blipFill>
          <a:blip r:embed="rId3"/>
          <a:stretch>
            <a:fillRect/>
          </a:stretch>
        </p:blipFill>
        <p:spPr>
          <a:xfrm>
            <a:off x="775263" y="1299307"/>
            <a:ext cx="581428" cy="955203"/>
          </a:xfrm>
          <a:prstGeom prst="rect">
            <a:avLst/>
          </a:prstGeom>
        </p:spPr>
      </p:pic>
      <p:cxnSp>
        <p:nvCxnSpPr>
          <p:cNvPr id="6" name="Straight Connector 5">
            <a:extLst>
              <a:ext uri="{FF2B5EF4-FFF2-40B4-BE49-F238E27FC236}">
                <a16:creationId xmlns:a16="http://schemas.microsoft.com/office/drawing/2014/main" id="{92F43A6A-7050-2CAB-73DA-D0AB4625DDDE}"/>
              </a:ext>
            </a:extLst>
          </p:cNvPr>
          <p:cNvCxnSpPr>
            <a:cxnSpLocks/>
          </p:cNvCxnSpPr>
          <p:nvPr/>
        </p:nvCxnSpPr>
        <p:spPr>
          <a:xfrm>
            <a:off x="-1" y="3872701"/>
            <a:ext cx="4434437" cy="0"/>
          </a:xfrm>
          <a:prstGeom prst="line">
            <a:avLst/>
          </a:prstGeom>
          <a:ln w="25400">
            <a:solidFill>
              <a:srgbClr val="5AB3E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60F59C9-791A-DCF1-995C-EAA49E9758B4}"/>
              </a:ext>
            </a:extLst>
          </p:cNvPr>
          <p:cNvSpPr txBox="1"/>
          <p:nvPr/>
        </p:nvSpPr>
        <p:spPr>
          <a:xfrm>
            <a:off x="318287" y="5275557"/>
            <a:ext cx="4472199" cy="666977"/>
          </a:xfrm>
          <a:prstGeom prst="rect">
            <a:avLst/>
          </a:prstGeom>
          <a:noFill/>
        </p:spPr>
        <p:txBody>
          <a:bodyPr wrap="square">
            <a:spAutoFit/>
          </a:bodyPr>
          <a:lstStyle/>
          <a:p>
            <a:pPr marL="186262"/>
            <a:r>
              <a:rPr lang="en-US" sz="1867" b="1" dirty="0">
                <a:solidFill>
                  <a:schemeClr val="tx1">
                    <a:lumMod val="50000"/>
                    <a:lumOff val="50000"/>
                  </a:schemeClr>
                </a:solidFill>
              </a:rPr>
              <a:t>Spring Semester</a:t>
            </a:r>
            <a:r>
              <a:rPr lang="en-US" sz="1867" dirty="0">
                <a:solidFill>
                  <a:schemeClr val="tx1">
                    <a:lumMod val="50000"/>
                    <a:lumOff val="50000"/>
                  </a:schemeClr>
                </a:solidFill>
              </a:rPr>
              <a:t> </a:t>
            </a:r>
            <a:r>
              <a:rPr lang="en-US" sz="1867" i="1" dirty="0">
                <a:solidFill>
                  <a:schemeClr val="tx1">
                    <a:lumMod val="50000"/>
                    <a:lumOff val="50000"/>
                  </a:schemeClr>
                </a:solidFill>
              </a:rPr>
              <a:t>Writing Group targeting April 2023 F31 submissions</a:t>
            </a:r>
          </a:p>
        </p:txBody>
      </p:sp>
    </p:spTree>
    <p:extLst>
      <p:ext uri="{BB962C8B-B14F-4D97-AF65-F5344CB8AC3E}">
        <p14:creationId xmlns:p14="http://schemas.microsoft.com/office/powerpoint/2010/main" val="99477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7BDA7B-4C93-6547-9EC3-322F37AF13B4}"/>
              </a:ext>
            </a:extLst>
          </p:cNvPr>
          <p:cNvSpPr>
            <a:spLocks noGrp="1"/>
          </p:cNvSpPr>
          <p:nvPr>
            <p:ph idx="1"/>
          </p:nvPr>
        </p:nvSpPr>
        <p:spPr>
          <a:xfrm>
            <a:off x="3956862" y="706592"/>
            <a:ext cx="7780567" cy="5486379"/>
          </a:xfrm>
        </p:spPr>
        <p:txBody>
          <a:bodyPr anchor="ctr">
            <a:noAutofit/>
          </a:bodyPr>
          <a:lstStyle/>
          <a:p>
            <a:pPr marL="0" indent="0">
              <a:lnSpc>
                <a:spcPct val="100000"/>
              </a:lnSpc>
              <a:buNone/>
            </a:pPr>
            <a:r>
              <a:rPr lang="en-US" sz="1333" b="1" dirty="0">
                <a:latin typeface="Arial" panose="020B0604020202020204" pitchFamily="34" charset="0"/>
                <a:cs typeface="Arial" panose="020B0604020202020204" pitchFamily="34" charset="0"/>
              </a:rPr>
              <a:t>Cara Kennedy </a:t>
            </a:r>
            <a:r>
              <a:rPr lang="en-US" sz="1333" dirty="0">
                <a:latin typeface="Arial" panose="020B0604020202020204" pitchFamily="34" charset="0"/>
                <a:cs typeface="Arial" panose="020B0604020202020204" pitchFamily="34" charset="0"/>
              </a:rPr>
              <a:t>| Senior Proposal Development Manager</a:t>
            </a:r>
          </a:p>
          <a:p>
            <a:pPr>
              <a:lnSpc>
                <a:spcPct val="100000"/>
              </a:lnSpc>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PhD</a:t>
            </a:r>
            <a:r>
              <a:rPr lang="en-US" sz="1333" dirty="0">
                <a:solidFill>
                  <a:schemeClr val="tx1">
                    <a:lumMod val="75000"/>
                    <a:lumOff val="25000"/>
                  </a:schemeClr>
                </a:solidFill>
                <a:latin typeface="Arial" panose="020B0604020202020204" pitchFamily="34" charset="0"/>
                <a:cs typeface="Arial" panose="020B0604020202020204" pitchFamily="34" charset="0"/>
              </a:rPr>
              <a:t> – Clinical Psychology, Arizona State University</a:t>
            </a:r>
          </a:p>
          <a:p>
            <a:pPr>
              <a:lnSpc>
                <a:spcPct val="100000"/>
              </a:lnSpc>
              <a:spcBef>
                <a:spcPts val="0"/>
              </a:spcBef>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Disciplinary Expertise: </a:t>
            </a:r>
            <a:r>
              <a:rPr lang="en-US" sz="1333" dirty="0">
                <a:solidFill>
                  <a:schemeClr val="tx1">
                    <a:lumMod val="75000"/>
                    <a:lumOff val="25000"/>
                  </a:schemeClr>
                </a:solidFill>
                <a:latin typeface="Arial" panose="020B0604020202020204" pitchFamily="34" charset="0"/>
                <a:cs typeface="Arial" panose="020B0604020202020204" pitchFamily="34" charset="0"/>
              </a:rPr>
              <a:t>Behavioral and Social Sciences, Humanities</a:t>
            </a:r>
          </a:p>
          <a:p>
            <a:pPr>
              <a:lnSpc>
                <a:spcPct val="100000"/>
              </a:lnSpc>
              <a:spcBef>
                <a:spcPts val="0"/>
              </a:spcBef>
              <a:buClr>
                <a:srgbClr val="E03A3E"/>
              </a:buClr>
            </a:pPr>
            <a:r>
              <a:rPr lang="en-US" sz="1333" i="1" dirty="0">
                <a:solidFill>
                  <a:schemeClr val="tx1">
                    <a:lumMod val="75000"/>
                    <a:lumOff val="25000"/>
                  </a:schemeClr>
                </a:solidFill>
                <a:latin typeface="Arial" panose="020B0604020202020204" pitchFamily="34" charset="0"/>
                <a:cs typeface="Arial" panose="020B0604020202020204" pitchFamily="34" charset="0"/>
              </a:rPr>
              <a:t>Unit</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and</a:t>
            </a:r>
            <a:r>
              <a:rPr lang="en-US" sz="1333" b="1" dirty="0">
                <a:solidFill>
                  <a:schemeClr val="tx1">
                    <a:lumMod val="75000"/>
                    <a:lumOff val="25000"/>
                  </a:schemeClr>
                </a:solidFill>
                <a:latin typeface="Arial" panose="020B0604020202020204" pitchFamily="34" charset="0"/>
                <a:cs typeface="Arial" panose="020B0604020202020204" pitchFamily="34" charset="0"/>
              </a:rPr>
              <a:t> Sponsor Specialties:  </a:t>
            </a:r>
            <a:r>
              <a:rPr lang="en-US" sz="1333" i="1" dirty="0">
                <a:solidFill>
                  <a:schemeClr val="tx1">
                    <a:lumMod val="75000"/>
                    <a:lumOff val="25000"/>
                  </a:schemeClr>
                </a:solidFill>
                <a:latin typeface="Arial" panose="020B0604020202020204" pitchFamily="34" charset="0"/>
                <a:cs typeface="Arial" panose="020B0604020202020204" pitchFamily="34" charset="0"/>
              </a:rPr>
              <a:t>BSOS, CMNS, ENGR, ARHU </a:t>
            </a:r>
            <a:r>
              <a:rPr lang="en-US" sz="1333" b="1" i="1"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NSF, DARPA, USDA-NIFA, Foundations</a:t>
            </a:r>
          </a:p>
          <a:p>
            <a:pPr>
              <a:lnSpc>
                <a:spcPct val="100000"/>
              </a:lnSpc>
              <a:spcBef>
                <a:spcPts val="0"/>
              </a:spcBef>
            </a:pPr>
            <a:endParaRPr lang="en-US" sz="1333" dirty="0">
              <a:latin typeface="Arial" panose="020B0604020202020204" pitchFamily="34" charset="0"/>
              <a:cs typeface="Arial" panose="020B0604020202020204" pitchFamily="34" charset="0"/>
            </a:endParaRPr>
          </a:p>
          <a:p>
            <a:pPr marL="0" indent="0">
              <a:lnSpc>
                <a:spcPct val="100000"/>
              </a:lnSpc>
              <a:buNone/>
            </a:pPr>
            <a:r>
              <a:rPr lang="en-US" sz="1333" b="1" dirty="0" err="1">
                <a:latin typeface="Arial" panose="020B0604020202020204" pitchFamily="34" charset="0"/>
                <a:cs typeface="Arial" panose="020B0604020202020204" pitchFamily="34" charset="0"/>
              </a:rPr>
              <a:t>Gaelle</a:t>
            </a:r>
            <a:r>
              <a:rPr lang="en-US" sz="1333" b="1" dirty="0">
                <a:latin typeface="Arial" panose="020B0604020202020204" pitchFamily="34" charset="0"/>
                <a:cs typeface="Arial" panose="020B0604020202020204" pitchFamily="34" charset="0"/>
              </a:rPr>
              <a:t> Kolb </a:t>
            </a:r>
            <a:r>
              <a:rPr lang="en-US" sz="1333" dirty="0">
                <a:latin typeface="Arial" panose="020B0604020202020204" pitchFamily="34" charset="0"/>
                <a:cs typeface="Arial" panose="020B0604020202020204" pitchFamily="34" charset="0"/>
              </a:rPr>
              <a:t>| PDM </a:t>
            </a:r>
            <a:endParaRPr lang="en-US" sz="1333" b="1" dirty="0">
              <a:latin typeface="Arial" panose="020B0604020202020204" pitchFamily="34" charset="0"/>
              <a:cs typeface="Arial" panose="020B0604020202020204" pitchFamily="34" charset="0"/>
            </a:endParaRPr>
          </a:p>
          <a:p>
            <a:pPr>
              <a:lnSpc>
                <a:spcPct val="100000"/>
              </a:lnSpc>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PhD</a:t>
            </a:r>
            <a:r>
              <a:rPr lang="en-US" sz="1333" dirty="0">
                <a:solidFill>
                  <a:schemeClr val="tx1">
                    <a:lumMod val="75000"/>
                    <a:lumOff val="25000"/>
                  </a:schemeClr>
                </a:solidFill>
                <a:latin typeface="Arial" panose="020B0604020202020204" pitchFamily="34" charset="0"/>
                <a:cs typeface="Arial" panose="020B0604020202020204" pitchFamily="34" charset="0"/>
              </a:rPr>
              <a:t> – Biology and Health, University Victor </a:t>
            </a:r>
            <a:r>
              <a:rPr lang="en-US" sz="1333" dirty="0" err="1">
                <a:solidFill>
                  <a:schemeClr val="tx1">
                    <a:lumMod val="75000"/>
                    <a:lumOff val="25000"/>
                  </a:schemeClr>
                </a:solidFill>
                <a:latin typeface="Arial" panose="020B0604020202020204" pitchFamily="34" charset="0"/>
                <a:cs typeface="Arial" panose="020B0604020202020204" pitchFamily="34" charset="0"/>
              </a:rPr>
              <a:t>Segalen</a:t>
            </a:r>
            <a:r>
              <a:rPr lang="en-US" sz="1333" dirty="0">
                <a:solidFill>
                  <a:schemeClr val="tx1">
                    <a:lumMod val="75000"/>
                    <a:lumOff val="25000"/>
                  </a:schemeClr>
                </a:solidFill>
                <a:latin typeface="Arial" panose="020B0604020202020204" pitchFamily="34" charset="0"/>
                <a:cs typeface="Arial" panose="020B0604020202020204" pitchFamily="34" charset="0"/>
              </a:rPr>
              <a:t>,  Bordeaux, France</a:t>
            </a:r>
          </a:p>
          <a:p>
            <a:pPr>
              <a:lnSpc>
                <a:spcPct val="100000"/>
              </a:lnSpc>
              <a:spcBef>
                <a:spcPts val="0"/>
              </a:spcBef>
              <a:buClr>
                <a:srgbClr val="E03A3E"/>
              </a:buClr>
            </a:pPr>
            <a:r>
              <a:rPr lang="en-US" sz="1333" dirty="0">
                <a:solidFill>
                  <a:schemeClr val="tx1">
                    <a:lumMod val="75000"/>
                    <a:lumOff val="25000"/>
                  </a:schemeClr>
                </a:solidFill>
                <a:latin typeface="Arial" panose="020B0604020202020204" pitchFamily="34" charset="0"/>
                <a:cs typeface="Arial" panose="020B0604020202020204" pitchFamily="34" charset="0"/>
              </a:rPr>
              <a:t>Postdoctoral Researcher - NIH / NIAID</a:t>
            </a:r>
          </a:p>
          <a:p>
            <a:pPr>
              <a:lnSpc>
                <a:spcPct val="100000"/>
              </a:lnSpc>
              <a:spcBef>
                <a:spcPts val="0"/>
              </a:spcBef>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Disciplinary Expertise: </a:t>
            </a:r>
            <a:r>
              <a:rPr lang="en-US" sz="1333" dirty="0">
                <a:solidFill>
                  <a:schemeClr val="tx1">
                    <a:lumMod val="75000"/>
                    <a:lumOff val="25000"/>
                  </a:schemeClr>
                </a:solidFill>
                <a:latin typeface="Arial" panose="020B0604020202020204" pitchFamily="34" charset="0"/>
                <a:cs typeface="Arial" panose="020B0604020202020204" pitchFamily="34" charset="0"/>
              </a:rPr>
              <a:t>Biophysics, Neuroscience</a:t>
            </a:r>
          </a:p>
          <a:p>
            <a:pPr>
              <a:lnSpc>
                <a:spcPct val="100000"/>
              </a:lnSpc>
              <a:spcBef>
                <a:spcPts val="0"/>
              </a:spcBef>
              <a:buClr>
                <a:srgbClr val="E03A3E"/>
              </a:buClr>
            </a:pPr>
            <a:r>
              <a:rPr lang="en-US" sz="1333" i="1" dirty="0">
                <a:solidFill>
                  <a:schemeClr val="tx1">
                    <a:lumMod val="75000"/>
                    <a:lumOff val="25000"/>
                  </a:schemeClr>
                </a:solidFill>
                <a:latin typeface="Arial" panose="020B0604020202020204" pitchFamily="34" charset="0"/>
                <a:cs typeface="Arial" panose="020B0604020202020204" pitchFamily="34" charset="0"/>
              </a:rPr>
              <a:t>Unit</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and </a:t>
            </a:r>
            <a:r>
              <a:rPr lang="en-US" sz="1333" b="1" dirty="0">
                <a:solidFill>
                  <a:schemeClr val="tx1">
                    <a:lumMod val="75000"/>
                    <a:lumOff val="25000"/>
                  </a:schemeClr>
                </a:solidFill>
                <a:latin typeface="Arial" panose="020B0604020202020204" pitchFamily="34" charset="0"/>
                <a:cs typeface="Arial" panose="020B0604020202020204" pitchFamily="34" charset="0"/>
              </a:rPr>
              <a:t>Sponsor Specialties: </a:t>
            </a:r>
            <a:r>
              <a:rPr lang="en-US" sz="1333" i="1" dirty="0">
                <a:solidFill>
                  <a:schemeClr val="tx1">
                    <a:lumMod val="75000"/>
                    <a:lumOff val="25000"/>
                  </a:schemeClr>
                </a:solidFill>
                <a:latin typeface="Arial" panose="020B0604020202020204" pitchFamily="34" charset="0"/>
                <a:cs typeface="Arial" panose="020B0604020202020204" pitchFamily="34" charset="0"/>
              </a:rPr>
              <a:t>AGNR, BSOS, COE, ENGR </a:t>
            </a:r>
            <a:r>
              <a:rPr lang="en-US" sz="1333" b="1" i="1"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ARPA-E, Dept of Ed, NSF, NIH</a:t>
            </a:r>
          </a:p>
          <a:p>
            <a:pPr>
              <a:lnSpc>
                <a:spcPct val="100000"/>
              </a:lnSpc>
              <a:spcBef>
                <a:spcPts val="0"/>
              </a:spcBef>
            </a:pPr>
            <a:endParaRPr lang="en-US" sz="1333" dirty="0">
              <a:latin typeface="Arial" panose="020B0604020202020204" pitchFamily="34" charset="0"/>
              <a:cs typeface="Arial" panose="020B0604020202020204" pitchFamily="34" charset="0"/>
            </a:endParaRPr>
          </a:p>
          <a:p>
            <a:pPr marL="0" indent="0">
              <a:lnSpc>
                <a:spcPct val="100000"/>
              </a:lnSpc>
              <a:spcBef>
                <a:spcPts val="0"/>
              </a:spcBef>
              <a:buNone/>
            </a:pPr>
            <a:r>
              <a:rPr lang="en-US" sz="1333" b="1" dirty="0">
                <a:latin typeface="Arial" panose="020B0604020202020204" pitchFamily="34" charset="0"/>
                <a:cs typeface="Arial" panose="020B0604020202020204" pitchFamily="34" charset="0"/>
              </a:rPr>
              <a:t>Michelle Smith</a:t>
            </a:r>
            <a:r>
              <a:rPr lang="en-US" sz="1333" dirty="0">
                <a:latin typeface="Arial" panose="020B0604020202020204" pitchFamily="34" charset="0"/>
                <a:cs typeface="Arial" panose="020B0604020202020204" pitchFamily="34" charset="0"/>
              </a:rPr>
              <a:t> | PDM </a:t>
            </a:r>
          </a:p>
          <a:p>
            <a:pPr>
              <a:lnSpc>
                <a:spcPct val="100000"/>
              </a:lnSpc>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BA</a:t>
            </a:r>
            <a:r>
              <a:rPr lang="en-US" sz="1333" dirty="0">
                <a:solidFill>
                  <a:schemeClr val="tx1">
                    <a:lumMod val="75000"/>
                    <a:lumOff val="25000"/>
                  </a:schemeClr>
                </a:solidFill>
                <a:latin typeface="Arial" panose="020B0604020202020204" pitchFamily="34" charset="0"/>
                <a:cs typeface="Arial" panose="020B0604020202020204" pitchFamily="34" charset="0"/>
              </a:rPr>
              <a:t> – Neuroscience, Johns Hopkins University</a:t>
            </a:r>
          </a:p>
          <a:p>
            <a:pPr>
              <a:lnSpc>
                <a:spcPct val="100000"/>
              </a:lnSpc>
              <a:spcBef>
                <a:spcPts val="0"/>
              </a:spcBef>
              <a:buClr>
                <a:srgbClr val="E03A3E"/>
              </a:buClr>
            </a:pPr>
            <a:r>
              <a:rPr lang="en-US" sz="1333" dirty="0">
                <a:solidFill>
                  <a:schemeClr val="tx1">
                    <a:lumMod val="75000"/>
                    <a:lumOff val="25000"/>
                  </a:schemeClr>
                </a:solidFill>
                <a:latin typeface="Arial" panose="020B0604020202020204" pitchFamily="34" charset="0"/>
                <a:cs typeface="Arial" panose="020B0604020202020204" pitchFamily="34" charset="0"/>
              </a:rPr>
              <a:t>Certified Clinical Research Professional</a:t>
            </a:r>
          </a:p>
          <a:p>
            <a:pPr>
              <a:lnSpc>
                <a:spcPct val="100000"/>
              </a:lnSpc>
              <a:spcBef>
                <a:spcPts val="0"/>
              </a:spcBef>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Disciplinary Expertise: </a:t>
            </a:r>
            <a:r>
              <a:rPr lang="en-US" sz="1333" dirty="0">
                <a:solidFill>
                  <a:schemeClr val="tx1">
                    <a:lumMod val="75000"/>
                    <a:lumOff val="25000"/>
                  </a:schemeClr>
                </a:solidFill>
                <a:latin typeface="Arial" panose="020B0604020202020204" pitchFamily="34" charset="0"/>
                <a:cs typeface="Arial" panose="020B0604020202020204" pitchFamily="34" charset="0"/>
              </a:rPr>
              <a:t>Neuroscience, Public Health, Neurology, Medicine</a:t>
            </a:r>
          </a:p>
          <a:p>
            <a:pPr>
              <a:lnSpc>
                <a:spcPct val="100000"/>
              </a:lnSpc>
              <a:spcBef>
                <a:spcPts val="0"/>
              </a:spcBef>
              <a:buClr>
                <a:srgbClr val="E03A3E"/>
              </a:buClr>
            </a:pPr>
            <a:r>
              <a:rPr lang="en-US" sz="1333" i="1" dirty="0">
                <a:solidFill>
                  <a:schemeClr val="tx1">
                    <a:lumMod val="75000"/>
                    <a:lumOff val="25000"/>
                  </a:schemeClr>
                </a:solidFill>
                <a:latin typeface="Arial" panose="020B0604020202020204" pitchFamily="34" charset="0"/>
                <a:cs typeface="Arial" panose="020B0604020202020204" pitchFamily="34" charset="0"/>
              </a:rPr>
              <a:t>Unit</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and</a:t>
            </a:r>
            <a:r>
              <a:rPr lang="en-US" sz="1333" b="1" dirty="0">
                <a:solidFill>
                  <a:schemeClr val="tx1">
                    <a:lumMod val="75000"/>
                    <a:lumOff val="25000"/>
                  </a:schemeClr>
                </a:solidFill>
                <a:latin typeface="Arial" panose="020B0604020202020204" pitchFamily="34" charset="0"/>
                <a:cs typeface="Arial" panose="020B0604020202020204" pitchFamily="34" charset="0"/>
              </a:rPr>
              <a:t> Sponsor Specialties: </a:t>
            </a:r>
            <a:r>
              <a:rPr lang="en-US" sz="1333" i="1" dirty="0">
                <a:solidFill>
                  <a:schemeClr val="tx1">
                    <a:lumMod val="75000"/>
                    <a:lumOff val="25000"/>
                  </a:schemeClr>
                </a:solidFill>
                <a:latin typeface="Arial" panose="020B0604020202020204" pitchFamily="34" charset="0"/>
                <a:cs typeface="Arial" panose="020B0604020202020204" pitchFamily="34" charset="0"/>
              </a:rPr>
              <a:t>SPH, BSOS, CMNS </a:t>
            </a:r>
            <a:r>
              <a:rPr lang="en-US" sz="1333" b="1" i="1"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  CDC, NIH, NSF</a:t>
            </a:r>
          </a:p>
          <a:p>
            <a:pPr>
              <a:lnSpc>
                <a:spcPct val="100000"/>
              </a:lnSpc>
              <a:spcBef>
                <a:spcPts val="0"/>
              </a:spcBef>
              <a:buClr>
                <a:srgbClr val="E03A3E"/>
              </a:buClr>
            </a:pPr>
            <a:endParaRPr lang="en-US" sz="1333" dirty="0">
              <a:solidFill>
                <a:schemeClr val="tx1">
                  <a:lumMod val="75000"/>
                  <a:lumOff val="25000"/>
                </a:schemeClr>
              </a:solidFill>
              <a:latin typeface="Arial" panose="020B0604020202020204" pitchFamily="34" charset="0"/>
              <a:cs typeface="Arial" panose="020B0604020202020204" pitchFamily="34" charset="0"/>
            </a:endParaRPr>
          </a:p>
          <a:p>
            <a:pPr marL="0" indent="0">
              <a:lnSpc>
                <a:spcPct val="100000"/>
              </a:lnSpc>
              <a:spcBef>
                <a:spcPts val="0"/>
              </a:spcBef>
              <a:buClr>
                <a:srgbClr val="E03A3E"/>
              </a:buClr>
              <a:buNone/>
            </a:pPr>
            <a:r>
              <a:rPr lang="en-US" sz="1333" b="1" dirty="0">
                <a:solidFill>
                  <a:schemeClr val="tx1">
                    <a:lumMod val="75000"/>
                    <a:lumOff val="25000"/>
                  </a:schemeClr>
                </a:solidFill>
                <a:latin typeface="Arial" panose="020B0604020202020204" pitchFamily="34" charset="0"/>
                <a:cs typeface="Arial" panose="020B0604020202020204" pitchFamily="34" charset="0"/>
              </a:rPr>
              <a:t>Amanda Dykema </a:t>
            </a:r>
            <a:r>
              <a:rPr lang="en-US" sz="1333" dirty="0">
                <a:latin typeface="Arial" panose="020B0604020202020204" pitchFamily="34" charset="0"/>
                <a:cs typeface="Arial" panose="020B0604020202020204" pitchFamily="34" charset="0"/>
              </a:rPr>
              <a:t> | PDM </a:t>
            </a:r>
          </a:p>
          <a:p>
            <a:pPr marL="0" indent="0">
              <a:lnSpc>
                <a:spcPct val="100000"/>
              </a:lnSpc>
              <a:spcBef>
                <a:spcPts val="0"/>
              </a:spcBef>
              <a:buClr>
                <a:srgbClr val="E03A3E"/>
              </a:buClr>
              <a:buNone/>
            </a:pPr>
            <a:endParaRPr lang="en-US" sz="1067" dirty="0">
              <a:latin typeface="Arial" panose="020B0604020202020204" pitchFamily="34" charset="0"/>
              <a:cs typeface="Arial" panose="020B0604020202020204" pitchFamily="34" charset="0"/>
            </a:endParaRPr>
          </a:p>
          <a:p>
            <a:pPr>
              <a:lnSpc>
                <a:spcPct val="100000"/>
              </a:lnSpc>
              <a:spcBef>
                <a:spcPts val="0"/>
              </a:spcBef>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PhD – </a:t>
            </a:r>
            <a:r>
              <a:rPr lang="en-US" sz="1333" dirty="0">
                <a:solidFill>
                  <a:schemeClr val="tx1">
                    <a:lumMod val="75000"/>
                    <a:lumOff val="25000"/>
                  </a:schemeClr>
                </a:solidFill>
                <a:latin typeface="Arial" panose="020B0604020202020204" pitchFamily="34" charset="0"/>
                <a:cs typeface="Arial" panose="020B0604020202020204" pitchFamily="34" charset="0"/>
              </a:rPr>
              <a:t>English, University of Maryland</a:t>
            </a:r>
          </a:p>
          <a:p>
            <a:pPr>
              <a:lnSpc>
                <a:spcPct val="100000"/>
              </a:lnSpc>
              <a:spcBef>
                <a:spcPts val="0"/>
              </a:spcBef>
              <a:buClr>
                <a:srgbClr val="E03A3E"/>
              </a:buClr>
            </a:pPr>
            <a:r>
              <a:rPr lang="en-US" sz="1333" b="1" dirty="0">
                <a:solidFill>
                  <a:schemeClr val="tx1">
                    <a:lumMod val="75000"/>
                    <a:lumOff val="25000"/>
                  </a:schemeClr>
                </a:solidFill>
                <a:latin typeface="Arial" panose="020B0604020202020204" pitchFamily="34" charset="0"/>
                <a:cs typeface="Arial" panose="020B0604020202020204" pitchFamily="34" charset="0"/>
              </a:rPr>
              <a:t>Disciplinary Expertise: </a:t>
            </a:r>
            <a:r>
              <a:rPr lang="en-US" sz="1333" dirty="0">
                <a:solidFill>
                  <a:schemeClr val="tx1">
                    <a:lumMod val="75000"/>
                    <a:lumOff val="25000"/>
                  </a:schemeClr>
                </a:solidFill>
                <a:latin typeface="Arial" panose="020B0604020202020204" pitchFamily="34" charset="0"/>
                <a:cs typeface="Arial" panose="020B0604020202020204" pitchFamily="34" charset="0"/>
              </a:rPr>
              <a:t>Humanities, Arts, Social Sciences</a:t>
            </a:r>
          </a:p>
          <a:p>
            <a:pPr>
              <a:lnSpc>
                <a:spcPct val="100000"/>
              </a:lnSpc>
              <a:spcBef>
                <a:spcPts val="0"/>
              </a:spcBef>
              <a:buClr>
                <a:srgbClr val="E03A3E"/>
              </a:buClr>
            </a:pPr>
            <a:r>
              <a:rPr lang="en-US" sz="1333" i="1" dirty="0">
                <a:solidFill>
                  <a:schemeClr val="tx1">
                    <a:lumMod val="75000"/>
                    <a:lumOff val="25000"/>
                  </a:schemeClr>
                </a:solidFill>
                <a:latin typeface="Arial" panose="020B0604020202020204" pitchFamily="34" charset="0"/>
                <a:cs typeface="Arial" panose="020B0604020202020204" pitchFamily="34" charset="0"/>
              </a:rPr>
              <a:t>Unit</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and</a:t>
            </a:r>
            <a:r>
              <a:rPr lang="en-US" sz="1333" b="1" dirty="0">
                <a:solidFill>
                  <a:schemeClr val="tx1">
                    <a:lumMod val="75000"/>
                    <a:lumOff val="25000"/>
                  </a:schemeClr>
                </a:solidFill>
                <a:latin typeface="Arial" panose="020B0604020202020204" pitchFamily="34" charset="0"/>
                <a:cs typeface="Arial" panose="020B0604020202020204" pitchFamily="34" charset="0"/>
              </a:rPr>
              <a:t> Sponsor Specialties:  </a:t>
            </a:r>
            <a:r>
              <a:rPr lang="en-US" sz="1333" i="1" dirty="0">
                <a:solidFill>
                  <a:schemeClr val="tx1">
                    <a:lumMod val="75000"/>
                    <a:lumOff val="25000"/>
                  </a:schemeClr>
                </a:solidFill>
                <a:latin typeface="Arial" panose="020B0604020202020204" pitchFamily="34" charset="0"/>
                <a:cs typeface="Arial" panose="020B0604020202020204" pitchFamily="34" charset="0"/>
              </a:rPr>
              <a:t>ARHU, BSOS</a:t>
            </a:r>
            <a:r>
              <a:rPr lang="en-US" sz="1333" i="1">
                <a:solidFill>
                  <a:schemeClr val="tx1">
                    <a:lumMod val="75000"/>
                    <a:lumOff val="25000"/>
                  </a:schemeClr>
                </a:solidFill>
                <a:latin typeface="Arial" panose="020B0604020202020204" pitchFamily="34" charset="0"/>
                <a:cs typeface="Arial" panose="020B0604020202020204" pitchFamily="34" charset="0"/>
              </a:rPr>
              <a:t>, CMNS, COE </a:t>
            </a:r>
            <a:r>
              <a:rPr lang="en-US" sz="1333" b="1" dirty="0">
                <a:solidFill>
                  <a:schemeClr val="tx1">
                    <a:lumMod val="75000"/>
                    <a:lumOff val="25000"/>
                  </a:schemeClr>
                </a:solidFill>
                <a:latin typeface="Arial" panose="020B0604020202020204" pitchFamily="34" charset="0"/>
                <a:cs typeface="Arial" panose="020B0604020202020204" pitchFamily="34" charset="0"/>
              </a:rPr>
              <a:t>| </a:t>
            </a:r>
            <a:r>
              <a:rPr lang="en-US" sz="1333"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NSF, NEH</a:t>
            </a:r>
            <a:r>
              <a:rPr lang="en-US" sz="1333" dirty="0">
                <a:solidFill>
                  <a:schemeClr val="tx1">
                    <a:lumMod val="75000"/>
                    <a:lumOff val="25000"/>
                  </a:schemeClr>
                </a:solidFill>
                <a:latin typeface="Arial" panose="020B0604020202020204" pitchFamily="34" charset="0"/>
                <a:cs typeface="Arial" panose="020B0604020202020204" pitchFamily="34" charset="0"/>
              </a:rPr>
              <a:t>, </a:t>
            </a:r>
            <a:r>
              <a:rPr lang="en-US" sz="1333" b="1" dirty="0">
                <a:solidFill>
                  <a:schemeClr val="tx1">
                    <a:lumMod val="75000"/>
                    <a:lumOff val="25000"/>
                  </a:schemeClr>
                </a:solidFill>
                <a:latin typeface="Arial" panose="020B0604020202020204" pitchFamily="34" charset="0"/>
                <a:cs typeface="Arial" panose="020B0604020202020204" pitchFamily="34" charset="0"/>
              </a:rPr>
              <a:t>Foundations</a:t>
            </a:r>
            <a:endParaRPr lang="en-US" sz="1333"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6B5BA082-7218-9041-95E8-FE868B8E8CEB}"/>
              </a:ext>
            </a:extLst>
          </p:cNvPr>
          <p:cNvSpPr/>
          <p:nvPr/>
        </p:nvSpPr>
        <p:spPr>
          <a:xfrm>
            <a:off x="0" y="20783"/>
            <a:ext cx="2940269"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r>
              <a:rPr lang="en-US" sz="4400" b="1" dirty="0">
                <a:solidFill>
                  <a:schemeClr val="tx1"/>
                </a:solidFill>
                <a:latin typeface="Arial" panose="020B0604020202020204" pitchFamily="34" charset="0"/>
                <a:cs typeface="Arial" panose="020B0604020202020204" pitchFamily="34" charset="0"/>
              </a:rPr>
              <a:t>PDM </a:t>
            </a:r>
            <a:br>
              <a:rPr lang="en-US" sz="4400" b="1" dirty="0">
                <a:solidFill>
                  <a:schemeClr val="tx1"/>
                </a:solidFill>
                <a:latin typeface="Arial" panose="020B0604020202020204" pitchFamily="34" charset="0"/>
                <a:cs typeface="Arial" panose="020B0604020202020204" pitchFamily="34" charset="0"/>
              </a:rPr>
            </a:br>
            <a:r>
              <a:rPr lang="en-US" sz="4400" i="1" dirty="0">
                <a:solidFill>
                  <a:schemeClr val="tx1"/>
                </a:solidFill>
                <a:latin typeface="Arial" panose="020B0604020202020204" pitchFamily="34" charset="0"/>
                <a:cs typeface="Arial" panose="020B0604020202020204" pitchFamily="34" charset="0"/>
              </a:rPr>
              <a:t>Profiles</a:t>
            </a:r>
            <a:endParaRPr lang="en-US" sz="4400" i="1" dirty="0">
              <a:solidFill>
                <a:schemeClr val="tx1"/>
              </a:solidFill>
            </a:endParaRPr>
          </a:p>
        </p:txBody>
      </p:sp>
      <p:cxnSp>
        <p:nvCxnSpPr>
          <p:cNvPr id="20" name="Straight Connector 19">
            <a:extLst>
              <a:ext uri="{FF2B5EF4-FFF2-40B4-BE49-F238E27FC236}">
                <a16:creationId xmlns:a16="http://schemas.microsoft.com/office/drawing/2014/main" id="{E8356051-7A17-0E49-BE7C-285B237F276C}"/>
              </a:ext>
            </a:extLst>
          </p:cNvPr>
          <p:cNvCxnSpPr>
            <a:cxnSpLocks/>
          </p:cNvCxnSpPr>
          <p:nvPr/>
        </p:nvCxnSpPr>
        <p:spPr>
          <a:xfrm>
            <a:off x="2803110" y="3225339"/>
            <a:ext cx="274319" cy="0"/>
          </a:xfrm>
          <a:prstGeom prst="line">
            <a:avLst/>
          </a:prstGeom>
          <a:ln w="25400">
            <a:solidFill>
              <a:srgbClr val="5AB3E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393F45-BF81-F548-9511-7398150E5AED}"/>
              </a:ext>
            </a:extLst>
          </p:cNvPr>
          <p:cNvCxnSpPr>
            <a:cxnSpLocks/>
          </p:cNvCxnSpPr>
          <p:nvPr/>
        </p:nvCxnSpPr>
        <p:spPr>
          <a:xfrm>
            <a:off x="2803110" y="3408219"/>
            <a:ext cx="274319" cy="0"/>
          </a:xfrm>
          <a:prstGeom prst="line">
            <a:avLst/>
          </a:prstGeom>
          <a:ln w="25400">
            <a:solidFill>
              <a:srgbClr val="5AB3E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CC1DC5-921A-3B43-B587-C9A01793E701}"/>
              </a:ext>
            </a:extLst>
          </p:cNvPr>
          <p:cNvCxnSpPr>
            <a:cxnSpLocks/>
          </p:cNvCxnSpPr>
          <p:nvPr/>
        </p:nvCxnSpPr>
        <p:spPr>
          <a:xfrm>
            <a:off x="2803110" y="3582784"/>
            <a:ext cx="274319" cy="0"/>
          </a:xfrm>
          <a:prstGeom prst="line">
            <a:avLst/>
          </a:prstGeom>
          <a:ln w="25400">
            <a:solidFill>
              <a:srgbClr val="5AB3E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F1A7A759-4BBB-EE4E-8AFE-8868AF9E1130}"/>
              </a:ext>
            </a:extLst>
          </p:cNvPr>
          <p:cNvSpPr/>
          <p:nvPr/>
        </p:nvSpPr>
        <p:spPr>
          <a:xfrm>
            <a:off x="3778849" y="3907751"/>
            <a:ext cx="174567" cy="1745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Oval 39">
            <a:extLst>
              <a:ext uri="{FF2B5EF4-FFF2-40B4-BE49-F238E27FC236}">
                <a16:creationId xmlns:a16="http://schemas.microsoft.com/office/drawing/2014/main" id="{C50D2546-75B2-8444-AF4A-E6AD2AECE458}"/>
              </a:ext>
            </a:extLst>
          </p:cNvPr>
          <p:cNvSpPr/>
          <p:nvPr/>
        </p:nvSpPr>
        <p:spPr>
          <a:xfrm>
            <a:off x="3778849" y="825234"/>
            <a:ext cx="174567" cy="1745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a:extLst>
              <a:ext uri="{FF2B5EF4-FFF2-40B4-BE49-F238E27FC236}">
                <a16:creationId xmlns:a16="http://schemas.microsoft.com/office/drawing/2014/main" id="{CBC1C9C0-3F61-D746-8043-00485CEE46A1}"/>
              </a:ext>
            </a:extLst>
          </p:cNvPr>
          <p:cNvSpPr/>
          <p:nvPr/>
        </p:nvSpPr>
        <p:spPr>
          <a:xfrm>
            <a:off x="3778849" y="5288890"/>
            <a:ext cx="174567" cy="1745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Oval 9">
            <a:extLst>
              <a:ext uri="{FF2B5EF4-FFF2-40B4-BE49-F238E27FC236}">
                <a16:creationId xmlns:a16="http://schemas.microsoft.com/office/drawing/2014/main" id="{CC4C5E19-53BD-774F-87A5-6CEE68C4FD3B}"/>
              </a:ext>
            </a:extLst>
          </p:cNvPr>
          <p:cNvSpPr/>
          <p:nvPr/>
        </p:nvSpPr>
        <p:spPr>
          <a:xfrm>
            <a:off x="3778849" y="2335113"/>
            <a:ext cx="174567" cy="1745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Tree>
    <p:extLst>
      <p:ext uri="{BB962C8B-B14F-4D97-AF65-F5344CB8AC3E}">
        <p14:creationId xmlns:p14="http://schemas.microsoft.com/office/powerpoint/2010/main" val="198999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991637" y="2766200"/>
            <a:ext cx="9411600" cy="1325600"/>
          </a:xfrm>
          <a:prstGeom prst="rect">
            <a:avLst/>
          </a:prstGeom>
          <a:noFill/>
          <a:ln>
            <a:noFill/>
          </a:ln>
        </p:spPr>
        <p:txBody>
          <a:bodyPr spcFirstLastPara="1" vert="horz" wrap="square" lIns="121733" tIns="60833" rIns="121733" bIns="60833" rtlCol="0" anchor="ctr" anchorCtr="0">
            <a:normAutofit/>
          </a:bodyPr>
          <a:lstStyle/>
          <a:p>
            <a:pPr>
              <a:buClr>
                <a:srgbClr val="C00000"/>
              </a:buClr>
              <a:buSzPts val="3300"/>
            </a:pPr>
            <a:r>
              <a:rPr lang="en" dirty="0">
                <a:solidFill>
                  <a:schemeClr val="dk1"/>
                </a:solidFill>
              </a:rPr>
              <a:t>Getting </a:t>
            </a:r>
            <a:r>
              <a:rPr lang="en" b="1" dirty="0">
                <a:solidFill>
                  <a:schemeClr val="dk1"/>
                </a:solidFill>
                <a:latin typeface="Arial"/>
                <a:ea typeface="Arial"/>
                <a:cs typeface="Arial"/>
                <a:sym typeface="Arial"/>
              </a:rPr>
              <a:t>Started</a:t>
            </a:r>
            <a:endParaRPr b="1" dirty="0">
              <a:solidFill>
                <a:schemeClr val="dk1"/>
              </a:solidFill>
              <a:latin typeface="Arial"/>
              <a:ea typeface="Arial"/>
              <a:cs typeface="Arial"/>
              <a:sym typeface="Arial"/>
            </a:endParaRPr>
          </a:p>
        </p:txBody>
      </p:sp>
      <p:sp>
        <p:nvSpPr>
          <p:cNvPr id="139" name="Google Shape;139;p30"/>
          <p:cNvSpPr txBox="1">
            <a:spLocks noGrp="1"/>
          </p:cNvSpPr>
          <p:nvPr>
            <p:ph type="body" idx="1"/>
          </p:nvPr>
        </p:nvSpPr>
        <p:spPr>
          <a:xfrm>
            <a:off x="6295053" y="980663"/>
            <a:ext cx="5389947" cy="4375107"/>
          </a:xfrm>
          <a:prstGeom prst="rect">
            <a:avLst/>
          </a:prstGeom>
          <a:noFill/>
          <a:ln>
            <a:noFill/>
          </a:ln>
        </p:spPr>
        <p:txBody>
          <a:bodyPr spcFirstLastPara="1" vert="horz" wrap="square" lIns="121733" tIns="60833" rIns="121733" bIns="60833" rtlCol="0" anchor="t" anchorCtr="0">
            <a:noAutofit/>
          </a:bodyPr>
          <a:lstStyle/>
          <a:p>
            <a:pPr marL="0" indent="0">
              <a:lnSpc>
                <a:spcPct val="150000"/>
              </a:lnSpc>
              <a:spcBef>
                <a:spcPts val="0"/>
              </a:spcBef>
              <a:buNone/>
            </a:pPr>
            <a:r>
              <a:rPr lang="en" b="1" dirty="0">
                <a:solidFill>
                  <a:schemeClr val="dk1"/>
                </a:solidFill>
              </a:rPr>
              <a:t>To learn more:</a:t>
            </a:r>
            <a:endParaRPr lang="en" b="1" dirty="0">
              <a:solidFill>
                <a:schemeClr val="dk1"/>
              </a:solidFill>
              <a:hlinkClick r:id="rId3"/>
            </a:endParaRPr>
          </a:p>
          <a:p>
            <a:pPr marL="0" indent="0">
              <a:lnSpc>
                <a:spcPct val="150000"/>
              </a:lnSpc>
              <a:spcBef>
                <a:spcPts val="0"/>
              </a:spcBef>
              <a:buNone/>
            </a:pPr>
            <a:r>
              <a:rPr lang="en" sz="1600" dirty="0">
                <a:solidFill>
                  <a:schemeClr val="dk1"/>
                </a:solidFill>
                <a:hlinkClick r:id="rId3"/>
              </a:rPr>
              <a:t>PDM Services Page</a:t>
            </a:r>
            <a:endParaRPr lang="en" sz="1600" dirty="0">
              <a:solidFill>
                <a:schemeClr val="dk1"/>
              </a:solidFill>
            </a:endParaRPr>
          </a:p>
          <a:p>
            <a:pPr marL="0" indent="0">
              <a:lnSpc>
                <a:spcPct val="150000"/>
              </a:lnSpc>
              <a:spcBef>
                <a:spcPts val="0"/>
              </a:spcBef>
              <a:buNone/>
            </a:pPr>
            <a:endParaRPr lang="en" sz="1600" dirty="0">
              <a:solidFill>
                <a:schemeClr val="dk1"/>
              </a:solidFill>
            </a:endParaRPr>
          </a:p>
          <a:p>
            <a:pPr marL="0" indent="0">
              <a:lnSpc>
                <a:spcPct val="150000"/>
              </a:lnSpc>
              <a:spcBef>
                <a:spcPts val="0"/>
              </a:spcBef>
              <a:buNone/>
            </a:pPr>
            <a:r>
              <a:rPr lang="en" b="1" dirty="0">
                <a:solidFill>
                  <a:schemeClr val="dk1"/>
                </a:solidFill>
              </a:rPr>
              <a:t>To register for F31 seminar:</a:t>
            </a:r>
          </a:p>
          <a:p>
            <a:pPr marL="0" indent="0">
              <a:lnSpc>
                <a:spcPct val="150000"/>
              </a:lnSpc>
              <a:spcBef>
                <a:spcPts val="0"/>
              </a:spcBef>
              <a:buNone/>
            </a:pPr>
            <a:r>
              <a:rPr lang="en-US" sz="1600" dirty="0">
                <a:solidFill>
                  <a:schemeClr val="dk1"/>
                </a:solidFill>
                <a:hlinkClick r:id="rId4"/>
              </a:rPr>
              <a:t>https://forms.gle/v2XSoyv93wnmndDp6</a:t>
            </a:r>
            <a:endParaRPr lang="en-US" sz="1600" dirty="0">
              <a:solidFill>
                <a:schemeClr val="dk1"/>
              </a:solidFill>
            </a:endParaRPr>
          </a:p>
          <a:p>
            <a:pPr marL="0" indent="0">
              <a:lnSpc>
                <a:spcPct val="150000"/>
              </a:lnSpc>
              <a:spcBef>
                <a:spcPts val="0"/>
              </a:spcBef>
              <a:buNone/>
            </a:pPr>
            <a:endParaRPr lang="en-US" b="1" dirty="0">
              <a:solidFill>
                <a:schemeClr val="dk1"/>
              </a:solidFill>
            </a:endParaRPr>
          </a:p>
          <a:p>
            <a:pPr marL="0" indent="0">
              <a:lnSpc>
                <a:spcPct val="150000"/>
              </a:lnSpc>
              <a:spcBef>
                <a:spcPts val="0"/>
              </a:spcBef>
              <a:buNone/>
            </a:pPr>
            <a:r>
              <a:rPr lang="en" b="1" dirty="0">
                <a:solidFill>
                  <a:schemeClr val="dk1"/>
                </a:solidFill>
              </a:rPr>
              <a:t>To find opportunities:</a:t>
            </a:r>
          </a:p>
          <a:p>
            <a:pPr marL="0" indent="0">
              <a:lnSpc>
                <a:spcPct val="150000"/>
              </a:lnSpc>
              <a:spcBef>
                <a:spcPts val="0"/>
              </a:spcBef>
              <a:buNone/>
            </a:pPr>
            <a:r>
              <a:rPr lang="en-US" sz="1600" dirty="0">
                <a:solidFill>
                  <a:schemeClr val="dk1"/>
                </a:solidFill>
                <a:hlinkClick r:id="rId5"/>
              </a:rPr>
              <a:t>UMD External Fellowships Database</a:t>
            </a:r>
            <a:endParaRPr lang="en-US" sz="1600" dirty="0">
              <a:solidFill>
                <a:schemeClr val="dk1"/>
              </a:solidFill>
            </a:endParaRPr>
          </a:p>
          <a:p>
            <a:pPr marL="0" indent="0">
              <a:lnSpc>
                <a:spcPct val="150000"/>
              </a:lnSpc>
              <a:spcBef>
                <a:spcPts val="0"/>
              </a:spcBef>
              <a:buNone/>
            </a:pPr>
            <a:r>
              <a:rPr lang="en-US" sz="1600" dirty="0">
                <a:solidFill>
                  <a:schemeClr val="dk1"/>
                </a:solidFill>
                <a:hlinkClick r:id="rId6"/>
              </a:rPr>
              <a:t>University of Illinois Fellowships Finder</a:t>
            </a:r>
            <a:endParaRPr lang="en-US" sz="1600" dirty="0">
              <a:solidFill>
                <a:schemeClr val="dk1"/>
              </a:solidFill>
            </a:endParaRPr>
          </a:p>
          <a:p>
            <a:pPr marL="0" indent="0">
              <a:lnSpc>
                <a:spcPct val="150000"/>
              </a:lnSpc>
              <a:spcBef>
                <a:spcPts val="0"/>
              </a:spcBef>
              <a:buNone/>
            </a:pPr>
            <a:endParaRPr lang="en-US" dirty="0">
              <a:solidFill>
                <a:schemeClr val="dk1"/>
              </a:solidFill>
            </a:endParaRPr>
          </a:p>
          <a:p>
            <a:pPr marL="0" indent="0">
              <a:lnSpc>
                <a:spcPct val="150000"/>
              </a:lnSpc>
              <a:spcBef>
                <a:spcPts val="0"/>
              </a:spcBef>
              <a:buNone/>
            </a:pPr>
            <a:r>
              <a:rPr lang="en-US" b="1" dirty="0">
                <a:solidFill>
                  <a:schemeClr val="dk1"/>
                </a:solidFill>
              </a:rPr>
              <a:t>To talk with with one of our team:</a:t>
            </a:r>
          </a:p>
          <a:p>
            <a:pPr marL="0" indent="0">
              <a:lnSpc>
                <a:spcPct val="150000"/>
              </a:lnSpc>
              <a:spcBef>
                <a:spcPts val="0"/>
              </a:spcBef>
              <a:buNone/>
            </a:pPr>
            <a:r>
              <a:rPr lang="en" sz="1600" dirty="0">
                <a:solidFill>
                  <a:schemeClr val="dk1"/>
                </a:solidFill>
              </a:rPr>
              <a:t>Questions? Email us at </a:t>
            </a:r>
            <a:r>
              <a:rPr lang="en" sz="1600" u="sng" dirty="0">
                <a:solidFill>
                  <a:schemeClr val="hlink"/>
                </a:solidFill>
                <a:hlinkClick r:id="rId7"/>
              </a:rPr>
              <a:t>proposals@umd.edu</a:t>
            </a:r>
            <a:endParaRPr lang="en" sz="1600" u="sng" dirty="0"/>
          </a:p>
        </p:txBody>
      </p:sp>
      <p:cxnSp>
        <p:nvCxnSpPr>
          <p:cNvPr id="144" name="Google Shape;144;p30"/>
          <p:cNvCxnSpPr>
            <a:cxnSpLocks/>
          </p:cNvCxnSpPr>
          <p:nvPr/>
        </p:nvCxnSpPr>
        <p:spPr>
          <a:xfrm>
            <a:off x="5387393" y="1188286"/>
            <a:ext cx="0" cy="4481429"/>
          </a:xfrm>
          <a:prstGeom prst="straightConnector1">
            <a:avLst/>
          </a:prstGeom>
          <a:noFill/>
          <a:ln w="25400" cap="flat" cmpd="sng">
            <a:solidFill>
              <a:srgbClr val="C00000"/>
            </a:solidFill>
            <a:prstDash val="solid"/>
            <a:miter lim="800000"/>
            <a:headEnd type="none" w="sm" len="sm"/>
            <a:tailEnd type="none" w="sm" len="sm"/>
          </a:ln>
        </p:spPr>
      </p:cxnSp>
    </p:spTree>
    <p:extLst>
      <p:ext uri="{BB962C8B-B14F-4D97-AF65-F5344CB8AC3E}">
        <p14:creationId xmlns:p14="http://schemas.microsoft.com/office/powerpoint/2010/main" val="301633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sandy beach next to a body of water&#10;&#10;Description automatically generated"/>
          <p:cNvPicPr preferRelativeResize="0"/>
          <p:nvPr/>
        </p:nvPicPr>
        <p:blipFill rotWithShape="1">
          <a:blip r:embed="rId3">
            <a:alphaModFix/>
          </a:blip>
          <a:srcRect/>
          <a:stretch/>
        </p:blipFill>
        <p:spPr>
          <a:xfrm>
            <a:off x="1" y="2"/>
            <a:ext cx="12192003" cy="6857999"/>
          </a:xfrm>
          <a:prstGeom prst="rect">
            <a:avLst/>
          </a:prstGeom>
          <a:noFill/>
          <a:ln>
            <a:noFill/>
          </a:ln>
        </p:spPr>
      </p:pic>
      <p:sp>
        <p:nvSpPr>
          <p:cNvPr id="92" name="Google Shape;92;p1"/>
          <p:cNvSpPr txBox="1">
            <a:spLocks noGrp="1"/>
          </p:cNvSpPr>
          <p:nvPr>
            <p:ph type="title"/>
          </p:nvPr>
        </p:nvSpPr>
        <p:spPr>
          <a:xfrm>
            <a:off x="1111304" y="5285273"/>
            <a:ext cx="3482291" cy="798027"/>
          </a:xfrm>
          <a:prstGeom prst="rect">
            <a:avLst/>
          </a:prstGeom>
          <a:solidFill>
            <a:srgbClr val="191919"/>
          </a:solidFill>
          <a:ln>
            <a:noFill/>
          </a:ln>
        </p:spPr>
        <p:txBody>
          <a:bodyPr spcFirstLastPara="1" vert="horz" wrap="square" lIns="457200" tIns="45700" rIns="365760" bIns="45700" rtlCol="0" anchor="ctr" anchorCtr="0">
            <a:noAutofit/>
          </a:bodyPr>
          <a:lstStyle/>
          <a:p>
            <a:pPr>
              <a:buClr>
                <a:srgbClr val="FF0000"/>
              </a:buClr>
              <a:buSzPts val="1800"/>
            </a:pPr>
            <a:r>
              <a:rPr lang="en-US" sz="2400" dirty="0">
                <a:solidFill>
                  <a:schemeClr val="lt1"/>
                </a:solidFill>
              </a:rPr>
              <a:t>Student Feedback</a:t>
            </a:r>
            <a:endParaRPr dirty="0">
              <a:solidFill>
                <a:schemeClr val="lt1"/>
              </a:solidFill>
            </a:endParaRPr>
          </a:p>
        </p:txBody>
      </p:sp>
      <p:pic>
        <p:nvPicPr>
          <p:cNvPr id="93" name="Google Shape;93;p1"/>
          <p:cNvPicPr preferRelativeResize="0"/>
          <p:nvPr/>
        </p:nvPicPr>
        <p:blipFill rotWithShape="1">
          <a:blip r:embed="rId4">
            <a:alphaModFix/>
          </a:blip>
          <a:srcRect/>
          <a:stretch/>
        </p:blipFill>
        <p:spPr>
          <a:xfrm>
            <a:off x="9080501" y="774700"/>
            <a:ext cx="2387601" cy="685800"/>
          </a:xfrm>
          <a:prstGeom prst="rect">
            <a:avLst/>
          </a:prstGeom>
          <a:noFill/>
          <a:ln>
            <a:noFill/>
          </a:ln>
        </p:spPr>
      </p:pic>
      <p:sp>
        <p:nvSpPr>
          <p:cNvPr id="2" name="Google Shape;92;p1">
            <a:extLst>
              <a:ext uri="{FF2B5EF4-FFF2-40B4-BE49-F238E27FC236}">
                <a16:creationId xmlns:a16="http://schemas.microsoft.com/office/drawing/2014/main" id="{4F0101F5-D2BB-33F4-806F-781FCBEB757C}"/>
              </a:ext>
            </a:extLst>
          </p:cNvPr>
          <p:cNvSpPr txBox="1">
            <a:spLocks/>
          </p:cNvSpPr>
          <p:nvPr/>
        </p:nvSpPr>
        <p:spPr>
          <a:xfrm>
            <a:off x="4798597" y="5285273"/>
            <a:ext cx="6433151" cy="798027"/>
          </a:xfrm>
          <a:prstGeom prst="rect">
            <a:avLst/>
          </a:prstGeom>
          <a:solidFill>
            <a:srgbClr val="ECC831"/>
          </a:solidFill>
          <a:ln>
            <a:noFill/>
          </a:ln>
        </p:spPr>
        <p:txBody>
          <a:bodyPr spcFirstLastPara="1" wrap="square" lIns="457200"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500"/>
              <a:buFont typeface="Arial"/>
              <a:buNone/>
              <a:defRPr sz="1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2800" b="0" i="0" u="none" strike="noStrike" cap="none">
                <a:solidFill>
                  <a:schemeClr val="dk1"/>
                </a:solidFill>
                <a:latin typeface="Arial"/>
                <a:ea typeface="Arial"/>
                <a:cs typeface="Arial"/>
                <a:sym typeface="Arial"/>
              </a:defRPr>
            </a:lvl9pPr>
          </a:lstStyle>
          <a:p>
            <a:pPr algn="l">
              <a:buClr>
                <a:srgbClr val="FF0000"/>
              </a:buClr>
              <a:buSzPts val="1800"/>
            </a:pPr>
            <a:r>
              <a:rPr lang="en-US" sz="1867" b="0" dirty="0">
                <a:solidFill>
                  <a:schemeClr val="tx1"/>
                </a:solidFill>
                <a:hlinkClick r:id="rId5">
                  <a:extLst>
                    <a:ext uri="{A12FA001-AC4F-418D-AE19-62706E023703}">
                      <ahyp:hlinkClr xmlns="" xmlns:ahyp="http://schemas.microsoft.com/office/drawing/2018/hyperlinkcolor" val="tx"/>
                    </a:ext>
                  </a:extLst>
                </a:hlinkClick>
              </a:rPr>
              <a:t>https://www.youtube.com/watch?v=QZnmWDCU0Ek</a:t>
            </a:r>
            <a:endParaRPr lang="en-US" sz="1600" b="0" dirty="0">
              <a:solidFill>
                <a:schemeClr val="tx1"/>
              </a:solidFill>
            </a:endParaRPr>
          </a:p>
        </p:txBody>
      </p:sp>
    </p:spTree>
    <p:extLst>
      <p:ext uri="{BB962C8B-B14F-4D97-AF65-F5344CB8AC3E}">
        <p14:creationId xmlns:p14="http://schemas.microsoft.com/office/powerpoint/2010/main" val="24777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receive a Full-Time Prestigious External Fellowship...</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endParaRPr lang="en-US" sz="4000" dirty="0"/>
          </a:p>
          <a:p>
            <a:r>
              <a:rPr lang="en-US" sz="3600" dirty="0" smtClean="0"/>
              <a:t>You </a:t>
            </a:r>
            <a:r>
              <a:rPr lang="en-US" sz="3600" dirty="0"/>
              <a:t>can request tuition remission from the Graduate </a:t>
            </a:r>
            <a:r>
              <a:rPr lang="en-US" sz="3600" dirty="0" smtClean="0"/>
              <a:t>School</a:t>
            </a:r>
          </a:p>
          <a:p>
            <a:endParaRPr lang="en-US" sz="3600" dirty="0"/>
          </a:p>
          <a:p>
            <a:r>
              <a:rPr lang="en-US" sz="3600" dirty="0" smtClean="0"/>
              <a:t>You </a:t>
            </a:r>
            <a:r>
              <a:rPr lang="en-US" sz="3600" dirty="0"/>
              <a:t>can request reimbursement for the purchase of the Student Health Insurance plan (currently </a:t>
            </a:r>
            <a:r>
              <a:rPr lang="en-US" sz="3600" dirty="0" smtClean="0"/>
              <a:t>$2334 </a:t>
            </a:r>
            <a:r>
              <a:rPr lang="en-US" sz="3600" dirty="0"/>
              <a:t>per year</a:t>
            </a:r>
            <a:r>
              <a:rPr lang="en-US" sz="3600" dirty="0" smtClean="0"/>
              <a:t>)</a:t>
            </a:r>
          </a:p>
          <a:p>
            <a:endParaRPr lang="en-US" sz="3600" dirty="0"/>
          </a:p>
          <a:p>
            <a:r>
              <a:rPr lang="en-US" sz="3600" dirty="0" smtClean="0"/>
              <a:t>Go to </a:t>
            </a:r>
            <a:r>
              <a:rPr lang="en-US" sz="3600" dirty="0" smtClean="0">
                <a:hlinkClick r:id="rId2"/>
              </a:rPr>
              <a:t>forms website</a:t>
            </a:r>
            <a:endParaRPr lang="en-US" sz="3600" dirty="0"/>
          </a:p>
          <a:p>
            <a:endParaRPr lang="en-US" dirty="0"/>
          </a:p>
        </p:txBody>
      </p:sp>
    </p:spTree>
    <p:extLst>
      <p:ext uri="{BB962C8B-B14F-4D97-AF65-F5344CB8AC3E}">
        <p14:creationId xmlns:p14="http://schemas.microsoft.com/office/powerpoint/2010/main" val="3933056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Writing the Fellowship Application </a:t>
            </a:r>
            <a:endParaRPr lang="en-US" dirty="0"/>
          </a:p>
        </p:txBody>
      </p:sp>
      <p:sp>
        <p:nvSpPr>
          <p:cNvPr id="3" name="Subtitle 2"/>
          <p:cNvSpPr>
            <a:spLocks noGrp="1"/>
          </p:cNvSpPr>
          <p:nvPr>
            <p:ph type="subTitle" idx="1"/>
          </p:nvPr>
        </p:nvSpPr>
        <p:spPr/>
        <p:txBody>
          <a:bodyPr/>
          <a:lstStyle/>
          <a:p>
            <a:pPr algn="r"/>
            <a:r>
              <a:rPr lang="en-US" dirty="0" smtClean="0">
                <a:solidFill>
                  <a:schemeClr val="tx1"/>
                </a:solidFill>
              </a:rPr>
              <a:t>Linda Macri, PhD</a:t>
            </a:r>
          </a:p>
          <a:p>
            <a:pPr algn="r"/>
            <a:r>
              <a:rPr lang="en-US" dirty="0" smtClean="0">
                <a:solidFill>
                  <a:schemeClr val="tx1"/>
                </a:solidFill>
              </a:rPr>
              <a:t>lmacri@umd.edu</a:t>
            </a:r>
            <a:endParaRPr lang="en-US" dirty="0">
              <a:solidFill>
                <a:schemeClr val="tx1"/>
              </a:solidFill>
            </a:endParaRPr>
          </a:p>
        </p:txBody>
      </p:sp>
    </p:spTree>
    <p:extLst>
      <p:ext uri="{BB962C8B-B14F-4D97-AF65-F5344CB8AC3E}">
        <p14:creationId xmlns:p14="http://schemas.microsoft.com/office/powerpoint/2010/main" val="4269999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45720" indent="0">
              <a:buNone/>
            </a:pPr>
            <a:r>
              <a:rPr lang="en-US" sz="3900" dirty="0"/>
              <a:t>Rhetorical Situation = the situation that shapes the argument and the potential of the </a:t>
            </a:r>
            <a:r>
              <a:rPr lang="en-US" sz="3900" dirty="0" smtClean="0"/>
              <a:t>argument</a:t>
            </a:r>
          </a:p>
          <a:p>
            <a:endParaRPr lang="en-US" sz="3300" dirty="0" smtClean="0"/>
          </a:p>
          <a:p>
            <a:r>
              <a:rPr lang="en-US" sz="3300" dirty="0" smtClean="0"/>
              <a:t>What’s </a:t>
            </a:r>
            <a:r>
              <a:rPr lang="en-US" sz="3300" dirty="0"/>
              <a:t>in that situation?  </a:t>
            </a:r>
          </a:p>
          <a:p>
            <a:pPr lvl="1">
              <a:buFont typeface="Wingdings" panose="05000000000000000000" pitchFamily="2" charset="2"/>
              <a:buChar char="ü"/>
            </a:pPr>
            <a:r>
              <a:rPr lang="en-US" sz="3300" dirty="0">
                <a:solidFill>
                  <a:srgbClr val="FF0000"/>
                </a:solidFill>
              </a:rPr>
              <a:t>Speaker/author</a:t>
            </a:r>
          </a:p>
          <a:p>
            <a:pPr lvl="1">
              <a:buFont typeface="Wingdings" panose="05000000000000000000" pitchFamily="2" charset="2"/>
              <a:buChar char="ü"/>
            </a:pPr>
            <a:r>
              <a:rPr lang="en-US" sz="3300" dirty="0" smtClean="0">
                <a:solidFill>
                  <a:srgbClr val="FF0000"/>
                </a:solidFill>
              </a:rPr>
              <a:t>Audience</a:t>
            </a:r>
            <a:endParaRPr lang="en-US" sz="3300" dirty="0">
              <a:solidFill>
                <a:srgbClr val="FF0000"/>
              </a:solidFill>
            </a:endParaRPr>
          </a:p>
          <a:p>
            <a:pPr lvl="1">
              <a:buFont typeface="Wingdings" panose="05000000000000000000" pitchFamily="2" charset="2"/>
              <a:buChar char="ü"/>
            </a:pPr>
            <a:r>
              <a:rPr lang="en-US" sz="3300" dirty="0" smtClean="0">
                <a:solidFill>
                  <a:srgbClr val="FF0000"/>
                </a:solidFill>
              </a:rPr>
              <a:t>Issue </a:t>
            </a:r>
            <a:r>
              <a:rPr lang="en-US" sz="3300" dirty="0">
                <a:solidFill>
                  <a:srgbClr val="FF0000"/>
                </a:solidFill>
              </a:rPr>
              <a:t>or topic</a:t>
            </a:r>
          </a:p>
          <a:p>
            <a:pPr lvl="1">
              <a:buFont typeface="Wingdings" panose="05000000000000000000" pitchFamily="2" charset="2"/>
              <a:buChar char="ü"/>
            </a:pPr>
            <a:r>
              <a:rPr lang="en-US" sz="3300" dirty="0">
                <a:solidFill>
                  <a:srgbClr val="FF0000"/>
                </a:solidFill>
              </a:rPr>
              <a:t>Goal or purpose</a:t>
            </a:r>
          </a:p>
          <a:p>
            <a:pPr lvl="1">
              <a:buFont typeface="Wingdings" panose="05000000000000000000" pitchFamily="2" charset="2"/>
              <a:buChar char="ü"/>
            </a:pPr>
            <a:r>
              <a:rPr lang="en-US" sz="3300" dirty="0">
                <a:solidFill>
                  <a:srgbClr val="FF0000"/>
                </a:solidFill>
              </a:rPr>
              <a:t>Constraints (word limit, medium, genre, etc.)</a:t>
            </a:r>
          </a:p>
          <a:p>
            <a:pPr lvl="1">
              <a:buFont typeface="Wingdings" panose="05000000000000000000" pitchFamily="2" charset="2"/>
              <a:buChar char="ü"/>
            </a:pPr>
            <a:r>
              <a:rPr lang="en-US" sz="3300" dirty="0">
                <a:solidFill>
                  <a:srgbClr val="FF0000"/>
                </a:solidFill>
              </a:rPr>
              <a:t>The particular moment (exigence and </a:t>
            </a:r>
            <a:r>
              <a:rPr lang="en-US" sz="3300" dirty="0" smtClean="0">
                <a:solidFill>
                  <a:srgbClr val="FF0000"/>
                </a:solidFill>
              </a:rPr>
              <a:t>context</a:t>
            </a: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Writing Your Application </a:t>
            </a:r>
            <a:endParaRPr lang="en-US" dirty="0"/>
          </a:p>
        </p:txBody>
      </p:sp>
    </p:spTree>
    <p:extLst>
      <p:ext uri="{BB962C8B-B14F-4D97-AF65-F5344CB8AC3E}">
        <p14:creationId xmlns:p14="http://schemas.microsoft.com/office/powerpoint/2010/main" val="27070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Know what you are talking about</a:t>
            </a:r>
          </a:p>
          <a:p>
            <a:r>
              <a:rPr lang="en-US" sz="3200" dirty="0" smtClean="0"/>
              <a:t>How does your project fit the goals of this funding organization? </a:t>
            </a:r>
          </a:p>
          <a:p>
            <a:pPr marL="0" indent="0">
              <a:buNone/>
            </a:pPr>
            <a:endParaRPr lang="en-US" dirty="0"/>
          </a:p>
        </p:txBody>
      </p:sp>
      <p:sp>
        <p:nvSpPr>
          <p:cNvPr id="3" name="Title 2"/>
          <p:cNvSpPr>
            <a:spLocks noGrp="1"/>
          </p:cNvSpPr>
          <p:nvPr>
            <p:ph type="title"/>
          </p:nvPr>
        </p:nvSpPr>
        <p:spPr/>
        <p:txBody>
          <a:bodyPr/>
          <a:lstStyle/>
          <a:p>
            <a:r>
              <a:rPr lang="en-US" dirty="0" smtClean="0"/>
              <a:t>Writing Your Application:</a:t>
            </a:r>
            <a:br>
              <a:rPr lang="en-US" dirty="0" smtClean="0"/>
            </a:br>
            <a:r>
              <a:rPr lang="en-US" b="1" dirty="0" smtClean="0">
                <a:solidFill>
                  <a:schemeClr val="tx1"/>
                </a:solidFill>
              </a:rPr>
              <a:t>Author </a:t>
            </a:r>
            <a:r>
              <a:rPr lang="en-US" dirty="0" smtClean="0"/>
              <a:t> </a:t>
            </a:r>
            <a:endParaRPr lang="en-US" dirty="0"/>
          </a:p>
        </p:txBody>
      </p:sp>
    </p:spTree>
    <p:extLst>
      <p:ext uri="{BB962C8B-B14F-4D97-AF65-F5344CB8AC3E}">
        <p14:creationId xmlns:p14="http://schemas.microsoft.com/office/powerpoint/2010/main" val="13011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What is the goal of this document?</a:t>
            </a:r>
          </a:p>
          <a:p>
            <a:r>
              <a:rPr lang="en-US" sz="3600" dirty="0" smtClean="0"/>
              <a:t>What do you need to achieve that goal?</a:t>
            </a:r>
          </a:p>
          <a:p>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Writing Your Application:</a:t>
            </a:r>
            <a:br>
              <a:rPr lang="en-US" dirty="0" smtClean="0"/>
            </a:br>
            <a:r>
              <a:rPr lang="en-US" b="1" dirty="0" smtClean="0">
                <a:solidFill>
                  <a:schemeClr val="tx1"/>
                </a:solidFill>
              </a:rPr>
              <a:t>Goal</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3941266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7236" y="864108"/>
            <a:ext cx="7315200" cy="5120640"/>
          </a:xfrm>
        </p:spPr>
        <p:txBody>
          <a:bodyPr/>
          <a:lstStyle/>
          <a:p>
            <a:r>
              <a:rPr lang="en-US" sz="3200" dirty="0" smtClean="0"/>
              <a:t>Know who you are talking to</a:t>
            </a:r>
          </a:p>
          <a:p>
            <a:pPr lvl="1"/>
            <a:r>
              <a:rPr lang="en-US" sz="3000" dirty="0"/>
              <a:t>What do they say about their values and priorities?</a:t>
            </a:r>
          </a:p>
          <a:p>
            <a:pPr lvl="1"/>
            <a:r>
              <a:rPr lang="en-US" sz="3000" dirty="0"/>
              <a:t>How does that translate into what they want to fund</a:t>
            </a:r>
            <a:r>
              <a:rPr lang="en-US" sz="3000" dirty="0" smtClean="0"/>
              <a:t>?</a:t>
            </a:r>
            <a:endParaRPr lang="en-US" sz="3200" dirty="0" smtClean="0"/>
          </a:p>
          <a:p>
            <a:r>
              <a:rPr lang="en-US" sz="3200" dirty="0" smtClean="0"/>
              <a:t>Know what they want </a:t>
            </a:r>
          </a:p>
          <a:p>
            <a:pPr lvl="1"/>
            <a:r>
              <a:rPr lang="en-US" sz="2800" dirty="0" smtClean="0"/>
              <a:t>In </a:t>
            </a:r>
            <a:r>
              <a:rPr lang="en-US" sz="2800" dirty="0"/>
              <a:t>general, your audience wants to know how you will help the program meet its </a:t>
            </a:r>
            <a:r>
              <a:rPr lang="en-US" sz="2800" dirty="0" smtClean="0"/>
              <a:t>goals</a:t>
            </a:r>
            <a:r>
              <a:rPr lang="en-US" dirty="0"/>
              <a:t>.</a:t>
            </a:r>
            <a:endParaRPr lang="en-US" sz="3000" dirty="0"/>
          </a:p>
          <a:p>
            <a:endParaRPr lang="en-US" dirty="0"/>
          </a:p>
        </p:txBody>
      </p:sp>
      <p:sp>
        <p:nvSpPr>
          <p:cNvPr id="3" name="Title 2"/>
          <p:cNvSpPr>
            <a:spLocks noGrp="1"/>
          </p:cNvSpPr>
          <p:nvPr>
            <p:ph type="title"/>
          </p:nvPr>
        </p:nvSpPr>
        <p:spPr/>
        <p:txBody>
          <a:bodyPr/>
          <a:lstStyle/>
          <a:p>
            <a:r>
              <a:rPr lang="en-US" dirty="0" smtClean="0"/>
              <a:t>Writing Your Application:</a:t>
            </a:r>
            <a:br>
              <a:rPr lang="en-US" dirty="0" smtClean="0"/>
            </a:br>
            <a:r>
              <a:rPr lang="en-US" b="1" dirty="0" smtClean="0">
                <a:solidFill>
                  <a:schemeClr val="tx1"/>
                </a:solidFill>
              </a:rPr>
              <a:t>Audience </a:t>
            </a:r>
            <a:r>
              <a:rPr lang="en-US" dirty="0" smtClean="0"/>
              <a:t> </a:t>
            </a:r>
            <a:endParaRPr lang="en-US" dirty="0"/>
          </a:p>
        </p:txBody>
      </p:sp>
    </p:spTree>
    <p:extLst>
      <p:ext uri="{BB962C8B-B14F-4D97-AF65-F5344CB8AC3E}">
        <p14:creationId xmlns:p14="http://schemas.microsoft.com/office/powerpoint/2010/main" val="1751280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Apply for Funding?</a:t>
            </a:r>
            <a:endParaRPr lang="en-US" dirty="0"/>
          </a:p>
        </p:txBody>
      </p:sp>
      <p:sp>
        <p:nvSpPr>
          <p:cNvPr id="3" name="Content Placeholder 2"/>
          <p:cNvSpPr>
            <a:spLocks noGrp="1"/>
          </p:cNvSpPr>
          <p:nvPr>
            <p:ph idx="1"/>
          </p:nvPr>
        </p:nvSpPr>
        <p:spPr/>
        <p:txBody>
          <a:bodyPr/>
          <a:lstStyle/>
          <a:p>
            <a:r>
              <a:rPr lang="en-US" sz="3000" dirty="0"/>
              <a:t>Speak to an audience outside of your field</a:t>
            </a:r>
          </a:p>
          <a:p>
            <a:r>
              <a:rPr lang="en-US" sz="3000" dirty="0"/>
              <a:t>Clarify your project</a:t>
            </a:r>
          </a:p>
          <a:p>
            <a:r>
              <a:rPr lang="en-US" sz="3000" dirty="0"/>
              <a:t>Practice proposal writing skills</a:t>
            </a:r>
          </a:p>
          <a:p>
            <a:r>
              <a:rPr lang="en-US" sz="3000" dirty="0" smtClean="0"/>
              <a:t>Receive </a:t>
            </a:r>
            <a:r>
              <a:rPr lang="en-US" sz="3000" dirty="0"/>
              <a:t>funding</a:t>
            </a:r>
          </a:p>
          <a:p>
            <a:r>
              <a:rPr lang="en-US" sz="3000" dirty="0"/>
              <a:t>Expand your network</a:t>
            </a:r>
          </a:p>
          <a:p>
            <a:r>
              <a:rPr lang="en-US" sz="3000" dirty="0"/>
              <a:t>Add to your C.V.</a:t>
            </a:r>
          </a:p>
          <a:p>
            <a:r>
              <a:rPr lang="en-US" sz="3000" dirty="0"/>
              <a:t>Open the door to other opportunities</a:t>
            </a:r>
          </a:p>
          <a:p>
            <a:r>
              <a:rPr lang="en-US" sz="3000" dirty="0"/>
              <a:t>Work toward becoming an </a:t>
            </a:r>
            <a:r>
              <a:rPr lang="en-US" sz="3000" dirty="0" smtClean="0"/>
              <a:t>expert</a:t>
            </a:r>
            <a:endParaRPr lang="en-US" sz="3000" dirty="0"/>
          </a:p>
        </p:txBody>
      </p:sp>
    </p:spTree>
    <p:extLst>
      <p:ext uri="{BB962C8B-B14F-4D97-AF65-F5344CB8AC3E}">
        <p14:creationId xmlns:p14="http://schemas.microsoft.com/office/powerpoint/2010/main" val="3681507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Picture Placeholder 3"/>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9216" t="36115" r="7642" b="6867"/>
          <a:stretch/>
        </p:blipFill>
        <p:spPr>
          <a:xfrm>
            <a:off x="3499136" y="991924"/>
            <a:ext cx="8062632" cy="4477178"/>
          </a:xfrm>
        </p:spPr>
      </p:pic>
      <p:sp>
        <p:nvSpPr>
          <p:cNvPr id="7" name="AutoShape 6" descr="Scholarship Matters - Center for Engaged Scholarship - CES">
            <a:hlinkClick r:id="rId3"/>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2800" dirty="0" smtClean="0"/>
              <a:t>Center for Engaged Scholarship</a:t>
            </a:r>
          </a:p>
          <a:p>
            <a:r>
              <a:rPr lang="en-US" sz="2800" dirty="0" smtClean="0">
                <a:solidFill>
                  <a:schemeClr val="tx1"/>
                </a:solidFill>
              </a:rPr>
              <a:t>cescholar.org</a:t>
            </a:r>
            <a:r>
              <a:rPr lang="en-US" sz="2800" dirty="0">
                <a:solidFill>
                  <a:schemeClr val="tx1"/>
                </a:solidFill>
              </a:rPr>
              <a:t>/</a:t>
            </a:r>
          </a:p>
          <a:p>
            <a:endParaRPr lang="en-US" dirty="0"/>
          </a:p>
        </p:txBody>
      </p:sp>
      <p:sp>
        <p:nvSpPr>
          <p:cNvPr id="11" name="Down Arrow 10"/>
          <p:cNvSpPr/>
          <p:nvPr/>
        </p:nvSpPr>
        <p:spPr>
          <a:xfrm>
            <a:off x="7568828" y="1034394"/>
            <a:ext cx="1058779" cy="314024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832208">
            <a:off x="6569479" y="581617"/>
            <a:ext cx="1058779" cy="422275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87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4" name="Picture Placeholder 3"/>
          <p:cNvPicPr>
            <a:picLocks noGrp="1" noChangeAspect="1"/>
          </p:cNvPicPr>
          <p:nvPr>
            <p:ph type="pic" idx="1"/>
          </p:nvPr>
        </p:nvPicPr>
        <p:blipFill rotWithShape="1">
          <a:blip r:embed="rId2"/>
          <a:srcRect l="15609" t="22618" r="39216" b="13510"/>
          <a:stretch/>
        </p:blipFill>
        <p:spPr>
          <a:xfrm>
            <a:off x="3862135" y="947608"/>
            <a:ext cx="6472991" cy="5145663"/>
          </a:xfrm>
          <a:prstGeom prst="rect">
            <a:avLst/>
          </a:prstGeom>
        </p:spPr>
      </p:pic>
      <p:sp>
        <p:nvSpPr>
          <p:cNvPr id="7" name="AutoShape 6" descr="Scholarship Matters - Center for Engaged Scholarship - CES">
            <a:hlinkClick r:id="rId3"/>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2800" dirty="0" smtClean="0"/>
              <a:t>Center for Engaged Scholarship</a:t>
            </a:r>
          </a:p>
          <a:p>
            <a:r>
              <a:rPr lang="en-US" sz="2800" dirty="0" smtClean="0">
                <a:solidFill>
                  <a:schemeClr val="tx1"/>
                </a:solidFill>
              </a:rPr>
              <a:t>cescholar.org</a:t>
            </a:r>
            <a:r>
              <a:rPr lang="en-US" sz="2800" dirty="0">
                <a:solidFill>
                  <a:schemeClr val="tx1"/>
                </a:solidFill>
              </a:rPr>
              <a:t>/</a:t>
            </a:r>
          </a:p>
          <a:p>
            <a:endParaRPr lang="en-US" dirty="0"/>
          </a:p>
        </p:txBody>
      </p:sp>
    </p:spTree>
    <p:extLst>
      <p:ext uri="{BB962C8B-B14F-4D97-AF65-F5344CB8AC3E}">
        <p14:creationId xmlns:p14="http://schemas.microsoft.com/office/powerpoint/2010/main" val="986277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3000" dirty="0" smtClean="0"/>
              <a:t>For many external grant applications, the reviewers are </a:t>
            </a:r>
            <a:r>
              <a:rPr lang="en-US" sz="3000" b="1" dirty="0" smtClean="0">
                <a:solidFill>
                  <a:srgbClr val="FF0000"/>
                </a:solidFill>
              </a:rPr>
              <a:t>not</a:t>
            </a:r>
            <a:r>
              <a:rPr lang="en-US" sz="3000" dirty="0" smtClean="0">
                <a:solidFill>
                  <a:srgbClr val="FF0000"/>
                </a:solidFill>
              </a:rPr>
              <a:t> </a:t>
            </a:r>
            <a:r>
              <a:rPr lang="en-US" sz="3000" dirty="0" smtClean="0">
                <a:solidFill>
                  <a:schemeClr val="tx2"/>
                </a:solidFill>
              </a:rPr>
              <a:t>(or not </a:t>
            </a:r>
            <a:r>
              <a:rPr lang="en-US" sz="3000" b="1" dirty="0" smtClean="0">
                <a:solidFill>
                  <a:srgbClr val="FF0000"/>
                </a:solidFill>
              </a:rPr>
              <a:t>only</a:t>
            </a:r>
            <a:r>
              <a:rPr lang="en-US" sz="3000" dirty="0" smtClean="0">
                <a:solidFill>
                  <a:schemeClr val="tx2"/>
                </a:solidFill>
              </a:rPr>
              <a:t>) in </a:t>
            </a:r>
            <a:r>
              <a:rPr lang="en-US" sz="3000" dirty="0" smtClean="0"/>
              <a:t>your discipline.  How will you communicate the importance of your research to them?</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Writing Your Application:</a:t>
            </a:r>
            <a:br>
              <a:rPr lang="en-US" dirty="0"/>
            </a:br>
            <a:r>
              <a:rPr lang="en-US" b="1" dirty="0">
                <a:solidFill>
                  <a:schemeClr val="tx1"/>
                </a:solidFill>
              </a:rPr>
              <a:t>Audience </a:t>
            </a:r>
            <a:endParaRPr lang="en-US" dirty="0"/>
          </a:p>
        </p:txBody>
      </p:sp>
    </p:spTree>
    <p:extLst>
      <p:ext uri="{BB962C8B-B14F-4D97-AF65-F5344CB8AC3E}">
        <p14:creationId xmlns:p14="http://schemas.microsoft.com/office/powerpoint/2010/main" val="342140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7" name="AutoShape 6" descr="Scholarship Matters - Center for Engaged Scholarship - CES">
            <a:hlinkClick r:id="rId2"/>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2800" dirty="0" smtClean="0">
                <a:solidFill>
                  <a:schemeClr val="tx1"/>
                </a:solidFill>
              </a:rPr>
              <a:t>Charlotte W. </a:t>
            </a:r>
            <a:r>
              <a:rPr lang="en-US" sz="2800" dirty="0" err="1" smtClean="0">
                <a:solidFill>
                  <a:schemeClr val="tx1"/>
                </a:solidFill>
              </a:rPr>
              <a:t>Newcombe</a:t>
            </a:r>
            <a:r>
              <a:rPr lang="en-US" sz="2800" dirty="0" smtClean="0">
                <a:solidFill>
                  <a:schemeClr val="tx1"/>
                </a:solidFill>
              </a:rPr>
              <a:t> Dissertation Fellowship </a:t>
            </a:r>
          </a:p>
          <a:p>
            <a:endParaRPr lang="en-US" dirty="0">
              <a:solidFill>
                <a:schemeClr val="tx1"/>
              </a:solidFill>
            </a:endParaRP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8037" t="47828" r="11612" b="7693"/>
          <a:stretch/>
        </p:blipFill>
        <p:spPr>
          <a:xfrm>
            <a:off x="4034201" y="763859"/>
            <a:ext cx="6852101" cy="4833752"/>
          </a:xfrm>
        </p:spPr>
      </p:pic>
      <p:sp>
        <p:nvSpPr>
          <p:cNvPr id="8" name="TextBox 7"/>
          <p:cNvSpPr txBox="1"/>
          <p:nvPr/>
        </p:nvSpPr>
        <p:spPr>
          <a:xfrm>
            <a:off x="4269259" y="5597611"/>
            <a:ext cx="5789141" cy="646331"/>
          </a:xfrm>
          <a:prstGeom prst="rect">
            <a:avLst/>
          </a:prstGeom>
          <a:noFill/>
        </p:spPr>
        <p:txBody>
          <a:bodyPr wrap="square" rtlCol="0">
            <a:spAutoFit/>
          </a:bodyPr>
          <a:lstStyle/>
          <a:p>
            <a:r>
              <a:rPr lang="en-US" dirty="0">
                <a:hlinkClick r:id="rId4"/>
              </a:rPr>
              <a:t>https://</a:t>
            </a:r>
            <a:r>
              <a:rPr lang="en-US" dirty="0" smtClean="0">
                <a:hlinkClick r:id="rId4"/>
              </a:rPr>
              <a:t>citizensandscholars.org/fellowships/for-scholars-education-leaders/charlotte-w-newcombe-fellowship</a:t>
            </a:r>
            <a:r>
              <a:rPr lang="en-US" dirty="0" smtClean="0"/>
              <a:t>/</a:t>
            </a:r>
            <a:endParaRPr lang="en-US" dirty="0"/>
          </a:p>
        </p:txBody>
      </p:sp>
    </p:spTree>
    <p:extLst>
      <p:ext uri="{BB962C8B-B14F-4D97-AF65-F5344CB8AC3E}">
        <p14:creationId xmlns:p14="http://schemas.microsoft.com/office/powerpoint/2010/main" val="313280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7" name="AutoShape 6" descr="Scholarship Matters - Center for Engaged Scholarship - CES">
            <a:hlinkClick r:id="rId2"/>
          </p:cNvPr>
          <p:cNvSpPr>
            <a:spLocks noGrp="1" noChangeAspect="1" noChangeArrowheads="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2800" dirty="0" smtClean="0">
                <a:solidFill>
                  <a:schemeClr val="tx1"/>
                </a:solidFill>
              </a:rPr>
              <a:t>Charlotte W. </a:t>
            </a:r>
            <a:r>
              <a:rPr lang="en-US" sz="2800" dirty="0" err="1" smtClean="0">
                <a:solidFill>
                  <a:schemeClr val="tx1"/>
                </a:solidFill>
              </a:rPr>
              <a:t>Newcombe</a:t>
            </a:r>
            <a:r>
              <a:rPr lang="en-US" sz="2800" dirty="0" smtClean="0">
                <a:solidFill>
                  <a:schemeClr val="tx1"/>
                </a:solidFill>
              </a:rPr>
              <a:t> Dissertation Fellowship </a:t>
            </a:r>
          </a:p>
        </p:txBody>
      </p:sp>
      <p:pic>
        <p:nvPicPr>
          <p:cNvPr id="5"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8112" t="38837" r="21769" b="4618"/>
          <a:stretch/>
        </p:blipFill>
        <p:spPr>
          <a:xfrm>
            <a:off x="5707841" y="366442"/>
            <a:ext cx="3108705" cy="5607400"/>
          </a:xfrm>
        </p:spPr>
      </p:pic>
      <p:sp>
        <p:nvSpPr>
          <p:cNvPr id="6" name="TextBox 5"/>
          <p:cNvSpPr txBox="1"/>
          <p:nvPr/>
        </p:nvSpPr>
        <p:spPr>
          <a:xfrm>
            <a:off x="3715791" y="6223604"/>
            <a:ext cx="8084912" cy="246221"/>
          </a:xfrm>
          <a:prstGeom prst="rect">
            <a:avLst/>
          </a:prstGeom>
          <a:noFill/>
        </p:spPr>
        <p:txBody>
          <a:bodyPr wrap="square" rtlCol="0">
            <a:spAutoFit/>
          </a:bodyPr>
          <a:lstStyle/>
          <a:p>
            <a:r>
              <a:rPr lang="en-US" sz="1000" dirty="0">
                <a:hlinkClick r:id="rId4"/>
              </a:rPr>
              <a:t>https://citizensandscholars.org/fellowships/for-scholars-education-leaders/charlotte-w-newcombe-fellowship/newcombe-selection-committee/</a:t>
            </a:r>
            <a:endParaRPr lang="en-US" sz="1000" dirty="0"/>
          </a:p>
        </p:txBody>
      </p:sp>
      <p:sp>
        <p:nvSpPr>
          <p:cNvPr id="9" name="Oval 8"/>
          <p:cNvSpPr/>
          <p:nvPr/>
        </p:nvSpPr>
        <p:spPr>
          <a:xfrm>
            <a:off x="5837575" y="747583"/>
            <a:ext cx="2128830" cy="2671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37575" y="2107130"/>
            <a:ext cx="2021305" cy="2245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0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An audience beyond your discipline likely needs more 0r different context than a disciplinary audience will.  </a:t>
            </a:r>
          </a:p>
          <a:p>
            <a:pPr lvl="1"/>
            <a:r>
              <a:rPr lang="en-US" sz="3000" dirty="0" smtClean="0"/>
              <a:t>What context might you add? Why does your research matter in that context?</a:t>
            </a:r>
            <a:endParaRPr lang="en-US" sz="3000" dirty="0"/>
          </a:p>
          <a:p>
            <a:r>
              <a:rPr lang="en-US" sz="3200" dirty="0" smtClean="0"/>
              <a:t>An audience beyond your discipline may need more explanation than a disciplinary audience.</a:t>
            </a:r>
          </a:p>
          <a:p>
            <a:pPr lvl="1"/>
            <a:r>
              <a:rPr lang="en-US" sz="3000" dirty="0" smtClean="0"/>
              <a:t>What do you need to explain? Why does it need explanation?</a:t>
            </a:r>
          </a:p>
        </p:txBody>
      </p:sp>
      <p:sp>
        <p:nvSpPr>
          <p:cNvPr id="3" name="Title 2"/>
          <p:cNvSpPr>
            <a:spLocks noGrp="1"/>
          </p:cNvSpPr>
          <p:nvPr>
            <p:ph type="title"/>
          </p:nvPr>
        </p:nvSpPr>
        <p:spPr/>
        <p:txBody>
          <a:bodyPr/>
          <a:lstStyle/>
          <a:p>
            <a:r>
              <a:rPr lang="en-US" dirty="0" smtClean="0"/>
              <a:t>Writing Your Application:</a:t>
            </a:r>
            <a:br>
              <a:rPr lang="en-US" dirty="0" smtClean="0"/>
            </a:br>
            <a:r>
              <a:rPr lang="en-US" b="1" dirty="0" smtClean="0">
                <a:solidFill>
                  <a:schemeClr val="tx1"/>
                </a:solidFill>
              </a:rPr>
              <a:t>Audience</a:t>
            </a:r>
            <a:endParaRPr lang="en-US" b="1" dirty="0">
              <a:solidFill>
                <a:schemeClr val="tx1"/>
              </a:solidFill>
            </a:endParaRPr>
          </a:p>
        </p:txBody>
      </p:sp>
    </p:spTree>
    <p:extLst>
      <p:ext uri="{BB962C8B-B14F-4D97-AF65-F5344CB8AC3E}">
        <p14:creationId xmlns:p14="http://schemas.microsoft.com/office/powerpoint/2010/main" val="2618454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5720" indent="0" fontAlgn="base">
              <a:buNone/>
            </a:pPr>
            <a:r>
              <a:rPr lang="en-US" sz="3600" dirty="0" smtClean="0"/>
              <a:t>Reviewers want to know:</a:t>
            </a:r>
          </a:p>
          <a:p>
            <a:pPr fontAlgn="base">
              <a:buFont typeface="Wingdings" panose="05000000000000000000" pitchFamily="2" charset="2"/>
              <a:buChar char="Ø"/>
            </a:pPr>
            <a:r>
              <a:rPr lang="en-US" sz="3600" dirty="0" smtClean="0"/>
              <a:t>What will be </a:t>
            </a:r>
            <a:r>
              <a:rPr lang="en-US" sz="3600" dirty="0" smtClean="0">
                <a:solidFill>
                  <a:srgbClr val="FF0000"/>
                </a:solidFill>
              </a:rPr>
              <a:t>learned</a:t>
            </a:r>
            <a:r>
              <a:rPr lang="en-US" sz="3600" dirty="0" smtClean="0"/>
              <a:t> as a result of your project (goals/outcomes) </a:t>
            </a:r>
          </a:p>
          <a:p>
            <a:pPr fontAlgn="base">
              <a:buFont typeface="Wingdings" panose="05000000000000000000" pitchFamily="2" charset="2"/>
              <a:buChar char="Ø"/>
            </a:pPr>
            <a:r>
              <a:rPr lang="en-US" sz="3600" dirty="0" smtClean="0"/>
              <a:t>Why </a:t>
            </a:r>
            <a:r>
              <a:rPr lang="en-US" sz="3600" dirty="0"/>
              <a:t>is </a:t>
            </a:r>
            <a:r>
              <a:rPr lang="en-US" sz="3600" dirty="0" smtClean="0"/>
              <a:t>what you are seeking to learn worth </a:t>
            </a:r>
            <a:r>
              <a:rPr lang="en-US" sz="3600" dirty="0"/>
              <a:t>knowing? </a:t>
            </a:r>
            <a:r>
              <a:rPr lang="en-US" sz="3600" dirty="0" smtClean="0"/>
              <a:t>(significance—</a:t>
            </a:r>
            <a:r>
              <a:rPr lang="en-US" sz="3600" dirty="0" smtClean="0">
                <a:solidFill>
                  <a:srgbClr val="FF0000"/>
                </a:solidFill>
              </a:rPr>
              <a:t>so</a:t>
            </a:r>
            <a:r>
              <a:rPr lang="en-US" sz="3600" dirty="0" smtClean="0"/>
              <a:t> </a:t>
            </a:r>
            <a:r>
              <a:rPr lang="en-US" sz="3600" dirty="0" smtClean="0">
                <a:solidFill>
                  <a:srgbClr val="FF0000"/>
                </a:solidFill>
              </a:rPr>
              <a:t>what</a:t>
            </a:r>
            <a:r>
              <a:rPr lang="en-US" sz="3600" dirty="0" smtClean="0"/>
              <a:t>?)</a:t>
            </a:r>
            <a:endParaRPr lang="en-US" sz="3600" dirty="0"/>
          </a:p>
          <a:p>
            <a:pPr fontAlgn="base">
              <a:buFont typeface="Wingdings" panose="05000000000000000000" pitchFamily="2" charset="2"/>
              <a:buChar char="Ø"/>
            </a:pPr>
            <a:r>
              <a:rPr lang="en-US" sz="3600" dirty="0"/>
              <a:t>How will </a:t>
            </a:r>
            <a:r>
              <a:rPr lang="en-US" sz="3600" dirty="0" smtClean="0"/>
              <a:t>you know </a:t>
            </a:r>
            <a:r>
              <a:rPr lang="en-US" sz="3600" dirty="0"/>
              <a:t>that </a:t>
            </a:r>
            <a:r>
              <a:rPr lang="en-US" sz="3600" dirty="0" smtClean="0"/>
              <a:t>your </a:t>
            </a:r>
            <a:r>
              <a:rPr lang="en-US" sz="3600" dirty="0" smtClean="0">
                <a:solidFill>
                  <a:srgbClr val="FF0000"/>
                </a:solidFill>
              </a:rPr>
              <a:t>conclusions</a:t>
            </a:r>
            <a:r>
              <a:rPr lang="en-US" sz="3600" dirty="0" smtClean="0"/>
              <a:t> </a:t>
            </a:r>
            <a:r>
              <a:rPr lang="en-US" sz="3600" dirty="0"/>
              <a:t>are valid? (criteria for success</a:t>
            </a:r>
            <a:r>
              <a:rPr lang="en-US" sz="3600" dirty="0" smtClean="0"/>
              <a:t>)</a:t>
            </a:r>
          </a:p>
          <a:p>
            <a:pPr fontAlgn="base">
              <a:buFont typeface="Wingdings" panose="05000000000000000000" pitchFamily="2" charset="2"/>
              <a:buChar char="Ø"/>
            </a:pPr>
            <a:r>
              <a:rPr lang="en-US" sz="3600" dirty="0" smtClean="0"/>
              <a:t>What will the greater </a:t>
            </a:r>
            <a:r>
              <a:rPr lang="en-US" sz="3600" dirty="0" smtClean="0">
                <a:solidFill>
                  <a:srgbClr val="FF0000"/>
                </a:solidFill>
              </a:rPr>
              <a:t>impact</a:t>
            </a:r>
            <a:r>
              <a:rPr lang="en-US" sz="3600" dirty="0" smtClean="0"/>
              <a:t> of your work be?</a:t>
            </a:r>
            <a:endParaRPr lang="en-US" sz="3600" dirty="0"/>
          </a:p>
          <a:p>
            <a:endParaRPr lang="en-US" dirty="0"/>
          </a:p>
        </p:txBody>
      </p:sp>
      <p:sp>
        <p:nvSpPr>
          <p:cNvPr id="3" name="Title 2"/>
          <p:cNvSpPr>
            <a:spLocks noGrp="1"/>
          </p:cNvSpPr>
          <p:nvPr>
            <p:ph type="title"/>
          </p:nvPr>
        </p:nvSpPr>
        <p:spPr/>
        <p:txBody>
          <a:bodyPr/>
          <a:lstStyle/>
          <a:p>
            <a:r>
              <a:rPr lang="en-US" dirty="0"/>
              <a:t>Writing Your Application:</a:t>
            </a:r>
            <a:br>
              <a:rPr lang="en-US" dirty="0"/>
            </a:br>
            <a:r>
              <a:rPr lang="en-US" b="1" dirty="0">
                <a:solidFill>
                  <a:schemeClr val="tx1"/>
                </a:solidFill>
              </a:rPr>
              <a:t>Audience </a:t>
            </a:r>
            <a:endParaRPr lang="en-US" dirty="0"/>
          </a:p>
        </p:txBody>
      </p:sp>
    </p:spTree>
    <p:extLst>
      <p:ext uri="{BB962C8B-B14F-4D97-AF65-F5344CB8AC3E}">
        <p14:creationId xmlns:p14="http://schemas.microsoft.com/office/powerpoint/2010/main" val="3268398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what </a:t>
            </a:r>
            <a:r>
              <a:rPr lang="en-US" sz="3600" dirty="0" smtClean="0"/>
              <a:t>do you plan </a:t>
            </a:r>
            <a:r>
              <a:rPr lang="en-US" sz="3600" dirty="0"/>
              <a:t>to </a:t>
            </a:r>
            <a:r>
              <a:rPr lang="en-US" sz="3600" dirty="0" smtClean="0"/>
              <a:t>do?</a:t>
            </a:r>
            <a:endParaRPr lang="en-US" sz="3600" dirty="0"/>
          </a:p>
          <a:p>
            <a:r>
              <a:rPr lang="en-US" sz="3600" dirty="0"/>
              <a:t>what will </a:t>
            </a:r>
            <a:r>
              <a:rPr lang="en-US" sz="3600" dirty="0" smtClean="0"/>
              <a:t>result (you hope)?</a:t>
            </a:r>
            <a:endParaRPr lang="en-US" sz="3600" dirty="0"/>
          </a:p>
          <a:p>
            <a:r>
              <a:rPr lang="en-US" sz="3600" dirty="0"/>
              <a:t>how it will advance the field </a:t>
            </a:r>
            <a:r>
              <a:rPr lang="en-US" sz="3600" dirty="0" smtClean="0"/>
              <a:t>/ improve the world (</a:t>
            </a:r>
            <a:r>
              <a:rPr lang="en-US" sz="3600" dirty="0" smtClean="0">
                <a:solidFill>
                  <a:srgbClr val="FF0000"/>
                </a:solidFill>
              </a:rPr>
              <a:t>impact</a:t>
            </a:r>
            <a:r>
              <a:rPr lang="en-US" sz="3600" dirty="0" smtClean="0"/>
              <a:t>)?</a:t>
            </a:r>
            <a:endParaRPr lang="en-US" sz="3600" dirty="0"/>
          </a:p>
          <a:p>
            <a:endParaRPr lang="en-US" dirty="0"/>
          </a:p>
        </p:txBody>
      </p:sp>
      <p:sp>
        <p:nvSpPr>
          <p:cNvPr id="3" name="Title 2"/>
          <p:cNvSpPr>
            <a:spLocks noGrp="1"/>
          </p:cNvSpPr>
          <p:nvPr>
            <p:ph type="title"/>
          </p:nvPr>
        </p:nvSpPr>
        <p:spPr/>
        <p:txBody>
          <a:bodyPr/>
          <a:lstStyle/>
          <a:p>
            <a:r>
              <a:rPr lang="en-US" dirty="0"/>
              <a:t>Writing Your Application:</a:t>
            </a:r>
            <a:br>
              <a:rPr lang="en-US" dirty="0"/>
            </a:br>
            <a:r>
              <a:rPr lang="en-US" b="1" dirty="0" smtClean="0">
                <a:solidFill>
                  <a:schemeClr val="tx1"/>
                </a:solidFill>
              </a:rPr>
              <a:t>Topic </a:t>
            </a:r>
            <a:endParaRPr lang="en-US" dirty="0"/>
          </a:p>
        </p:txBody>
      </p:sp>
    </p:spTree>
    <p:extLst>
      <p:ext uri="{BB962C8B-B14F-4D97-AF65-F5344CB8AC3E}">
        <p14:creationId xmlns:p14="http://schemas.microsoft.com/office/powerpoint/2010/main" val="127369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000" dirty="0" smtClean="0"/>
              <a:t>Respond to the specifics of the application</a:t>
            </a:r>
          </a:p>
          <a:p>
            <a:pPr lvl="1"/>
            <a:r>
              <a:rPr lang="en-US" sz="2800" dirty="0"/>
              <a:t>Project description, proposal, timeline, personal statement </a:t>
            </a:r>
            <a:endParaRPr lang="en-US" sz="2400" dirty="0"/>
          </a:p>
          <a:p>
            <a:pPr lvl="1"/>
            <a:r>
              <a:rPr lang="en-US" sz="2800" dirty="0" smtClean="0"/>
              <a:t>Follow page limits, etc.</a:t>
            </a:r>
          </a:p>
          <a:p>
            <a:r>
              <a:rPr lang="en-US" sz="3000" dirty="0" smtClean="0"/>
              <a:t>This is and isn’t “academic writing”</a:t>
            </a:r>
          </a:p>
          <a:p>
            <a:pPr lvl="1"/>
            <a:r>
              <a:rPr lang="en-US" sz="3000" dirty="0" smtClean="0"/>
              <a:t>Tell a research story – what background do readers need, what is unfolding, what’s the triumphant conclusion</a:t>
            </a:r>
          </a:p>
          <a:p>
            <a:pPr marL="0" indent="0">
              <a:buNone/>
            </a:pPr>
            <a:endParaRPr lang="en-US" dirty="0"/>
          </a:p>
        </p:txBody>
      </p:sp>
      <p:sp>
        <p:nvSpPr>
          <p:cNvPr id="3" name="Title 2"/>
          <p:cNvSpPr>
            <a:spLocks noGrp="1"/>
          </p:cNvSpPr>
          <p:nvPr>
            <p:ph type="title"/>
          </p:nvPr>
        </p:nvSpPr>
        <p:spPr/>
        <p:txBody>
          <a:bodyPr/>
          <a:lstStyle/>
          <a:p>
            <a:r>
              <a:rPr lang="en-US" dirty="0" smtClean="0"/>
              <a:t>Writing Your Application</a:t>
            </a:r>
            <a:br>
              <a:rPr lang="en-US" dirty="0" smtClean="0"/>
            </a:br>
            <a:r>
              <a:rPr lang="en-US" b="1" dirty="0" smtClean="0">
                <a:solidFill>
                  <a:schemeClr val="tx1"/>
                </a:solidFill>
              </a:rPr>
              <a:t>Constraints</a:t>
            </a:r>
            <a:endParaRPr lang="en-US" b="1" dirty="0">
              <a:solidFill>
                <a:schemeClr val="tx1"/>
              </a:solidFill>
            </a:endParaRPr>
          </a:p>
        </p:txBody>
      </p:sp>
    </p:spTree>
    <p:extLst>
      <p:ext uri="{BB962C8B-B14F-4D97-AF65-F5344CB8AC3E}">
        <p14:creationId xmlns:p14="http://schemas.microsoft.com/office/powerpoint/2010/main" val="3520404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400" b="1" dirty="0" smtClean="0"/>
              <a:t>GUIDELINES</a:t>
            </a:r>
            <a:endParaRPr lang="en-US" sz="2400" b="1" dirty="0"/>
          </a:p>
          <a:p>
            <a:pPr marL="45720" indent="0">
              <a:buNone/>
            </a:pPr>
            <a:r>
              <a:rPr lang="en-US" sz="2400" dirty="0"/>
              <a:t>The major criterion for selection is the excellence of the research proposal. No specific format or organization is required, but applicants should state clearly what work is proposed, how and when it would be performed, and why the results would be important or useful. Our preference is for topics not anticipated when the overall research program was proposed and therefore not covered by support originally planned</a:t>
            </a:r>
            <a:r>
              <a:rPr lang="en-US" sz="2400" dirty="0" smtClean="0"/>
              <a:t>.</a:t>
            </a:r>
            <a:endParaRPr lang="en-US" sz="2400" b="1" dirty="0" smtClean="0"/>
          </a:p>
          <a:p>
            <a:pPr marL="45720" indent="0">
              <a:buNone/>
            </a:pPr>
            <a:r>
              <a:rPr lang="en-US" sz="2400" b="1" dirty="0" smtClean="0"/>
              <a:t>It </a:t>
            </a:r>
            <a:r>
              <a:rPr lang="en-US" sz="2400" b="1" dirty="0"/>
              <a:t>is essential to make the project description understandable to scholars in other fields, while retaining enough detail to satisfy a specialist in the field of the proposal</a:t>
            </a:r>
            <a:r>
              <a:rPr lang="en-US" sz="2400" b="1" dirty="0" smtClean="0"/>
              <a:t>.</a:t>
            </a:r>
            <a:endParaRPr lang="en-US" sz="2400" dirty="0"/>
          </a:p>
        </p:txBody>
      </p:sp>
      <p:sp>
        <p:nvSpPr>
          <p:cNvPr id="3" name="Title 2"/>
          <p:cNvSpPr>
            <a:spLocks noGrp="1"/>
          </p:cNvSpPr>
          <p:nvPr>
            <p:ph type="title"/>
          </p:nvPr>
        </p:nvSpPr>
        <p:spPr/>
        <p:txBody>
          <a:bodyPr/>
          <a:lstStyle/>
          <a:p>
            <a:r>
              <a:rPr lang="en-US" sz="3200" dirty="0" smtClean="0"/>
              <a:t/>
            </a:r>
            <a:br>
              <a:rPr lang="en-US" sz="3200" dirty="0" smtClean="0"/>
            </a:br>
            <a:r>
              <a:rPr lang="en-US" sz="3200" dirty="0"/>
              <a:t/>
            </a:r>
            <a:br>
              <a:rPr lang="en-US" sz="3200" dirty="0"/>
            </a:br>
            <a:r>
              <a:rPr lang="en-US" sz="3200" dirty="0" smtClean="0"/>
              <a:t>An example:</a:t>
            </a:r>
            <a:r>
              <a:rPr lang="en-US" sz="3200" dirty="0"/>
              <a:t/>
            </a:r>
            <a:br>
              <a:rPr lang="en-US" sz="3200" dirty="0"/>
            </a:br>
            <a:r>
              <a:rPr lang="en-US" sz="3200" dirty="0" smtClean="0"/>
              <a:t/>
            </a:r>
            <a:br>
              <a:rPr lang="en-US" sz="3200" dirty="0" smtClean="0"/>
            </a:br>
            <a:r>
              <a:rPr lang="en-US" sz="2400" dirty="0" smtClean="0"/>
              <a:t>Cosmos Club Foundation  </a:t>
            </a:r>
            <a:br>
              <a:rPr lang="en-US" sz="2400" dirty="0" smtClean="0"/>
            </a:br>
            <a:r>
              <a:rPr lang="en-US" sz="2400" dirty="0"/>
              <a:t/>
            </a:r>
            <a:br>
              <a:rPr lang="en-US" sz="2400" dirty="0"/>
            </a:br>
            <a:r>
              <a:rPr lang="en-US" sz="2400" dirty="0" smtClean="0">
                <a:solidFill>
                  <a:schemeClr val="tx1"/>
                </a:solidFill>
              </a:rPr>
              <a:t>www.cosmosclubfoundation.org/scholars/</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4" name="Oval 3"/>
          <p:cNvSpPr/>
          <p:nvPr/>
        </p:nvSpPr>
        <p:spPr>
          <a:xfrm>
            <a:off x="3371962" y="4026569"/>
            <a:ext cx="7424376" cy="22458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90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Graduate School Fellowship </a:t>
            </a:r>
            <a:r>
              <a:rPr lang="en-US" dirty="0" smtClean="0"/>
              <a:t>&amp; </a:t>
            </a:r>
            <a:r>
              <a:rPr lang="en-US" dirty="0"/>
              <a:t>Award </a:t>
            </a:r>
            <a:r>
              <a:rPr lang="en-US" dirty="0" smtClean="0"/>
              <a:t>Opportunities</a:t>
            </a:r>
            <a:br>
              <a:rPr lang="en-US" dirty="0" smtClean="0"/>
            </a:br>
            <a:r>
              <a:rPr lang="en-US" sz="2400" dirty="0" smtClean="0"/>
              <a:t>(Internal)</a:t>
            </a:r>
            <a:endParaRPr lang="en-US" sz="2400" dirty="0"/>
          </a:p>
        </p:txBody>
      </p:sp>
      <p:sp>
        <p:nvSpPr>
          <p:cNvPr id="3" name="Content Placeholder 2"/>
          <p:cNvSpPr>
            <a:spLocks noGrp="1"/>
          </p:cNvSpPr>
          <p:nvPr>
            <p:ph idx="1"/>
          </p:nvPr>
        </p:nvSpPr>
        <p:spPr>
          <a:xfrm>
            <a:off x="3869267" y="864108"/>
            <a:ext cx="7778089" cy="5120640"/>
          </a:xfrm>
        </p:spPr>
        <p:txBody>
          <a:bodyPr/>
          <a:lstStyle/>
          <a:p>
            <a:pPr marL="45720" lvl="0" indent="0">
              <a:buNone/>
            </a:pPr>
            <a:r>
              <a:rPr lang="en-US" sz="2800" dirty="0">
                <a:hlinkClick r:id="rId2"/>
              </a:rPr>
              <a:t>Summer Research Fellowships</a:t>
            </a:r>
            <a:endParaRPr lang="en-US" sz="2800" dirty="0"/>
          </a:p>
          <a:p>
            <a:pPr>
              <a:buClrTx/>
              <a:buFont typeface="Arial" panose="020B0604020202020204" pitchFamily="34" charset="0"/>
              <a:buChar char="•"/>
            </a:pPr>
            <a:r>
              <a:rPr lang="en-US" dirty="0"/>
              <a:t>$5,000 to support research activities that advance a doctoral student’s progress toward degree.</a:t>
            </a:r>
          </a:p>
          <a:p>
            <a:pPr>
              <a:buClrTx/>
              <a:buFont typeface="Arial" panose="020B0604020202020204" pitchFamily="34" charset="0"/>
              <a:buChar char="•"/>
            </a:pPr>
            <a:r>
              <a:rPr lang="en-US" dirty="0"/>
              <a:t>Supports students at mid-career </a:t>
            </a:r>
          </a:p>
          <a:p>
            <a:pPr marL="45720" indent="0">
              <a:buClrTx/>
              <a:buNone/>
            </a:pPr>
            <a:endParaRPr lang="en-US" sz="1200" dirty="0"/>
          </a:p>
          <a:p>
            <a:pPr marL="45720" lvl="0" indent="0">
              <a:buNone/>
            </a:pPr>
            <a:r>
              <a:rPr lang="en-US" sz="2800" dirty="0">
                <a:hlinkClick r:id="rId3"/>
              </a:rPr>
              <a:t>Semester Dissertation Fellowships</a:t>
            </a:r>
            <a:endParaRPr lang="en-US" sz="2800" dirty="0"/>
          </a:p>
          <a:p>
            <a:pPr>
              <a:buClrTx/>
              <a:buFont typeface="Arial" panose="020B0604020202020204" pitchFamily="34" charset="0"/>
              <a:buChar char="•"/>
            </a:pPr>
            <a:r>
              <a:rPr lang="en-US" dirty="0"/>
              <a:t>$15,000 Dissertation </a:t>
            </a:r>
            <a:r>
              <a:rPr lang="en-US" dirty="0" smtClean="0"/>
              <a:t>Completion </a:t>
            </a:r>
            <a:r>
              <a:rPr lang="en-US" dirty="0"/>
              <a:t>Award</a:t>
            </a:r>
          </a:p>
          <a:p>
            <a:pPr>
              <a:buClrTx/>
              <a:buFont typeface="Arial" panose="020B0604020202020204" pitchFamily="34" charset="0"/>
              <a:buChar char="•"/>
            </a:pPr>
            <a:r>
              <a:rPr lang="en-US" dirty="0"/>
              <a:t>Support students in the latter stages of writing.</a:t>
            </a:r>
          </a:p>
          <a:p>
            <a:pPr>
              <a:buClrTx/>
              <a:buFont typeface="Arial" panose="020B0604020202020204" pitchFamily="34" charset="0"/>
              <a:buChar char="•"/>
            </a:pPr>
            <a:endParaRPr lang="en-US" sz="2800" dirty="0"/>
          </a:p>
          <a:p>
            <a:pPr marL="45720" indent="0">
              <a:buClrTx/>
              <a:buNone/>
            </a:pPr>
            <a:r>
              <a:rPr lang="en-US" sz="2800" dirty="0">
                <a:hlinkClick r:id="rId4"/>
              </a:rPr>
              <a:t>Visit Website </a:t>
            </a:r>
            <a:r>
              <a:rPr lang="en-US" sz="2800" dirty="0" smtClean="0">
                <a:hlinkClick r:id="rId4"/>
              </a:rPr>
              <a:t>to view all Graduate </a:t>
            </a:r>
            <a:r>
              <a:rPr lang="en-US" sz="2800" dirty="0">
                <a:hlinkClick r:id="rId4"/>
              </a:rPr>
              <a:t>School </a:t>
            </a:r>
            <a:r>
              <a:rPr lang="en-US" sz="2800" dirty="0" smtClean="0">
                <a:hlinkClick r:id="rId4"/>
              </a:rPr>
              <a:t>Awards</a:t>
            </a:r>
            <a:endParaRPr lang="en-US" dirty="0"/>
          </a:p>
        </p:txBody>
      </p:sp>
    </p:spTree>
    <p:extLst>
      <p:ext uri="{BB962C8B-B14F-4D97-AF65-F5344CB8AC3E}">
        <p14:creationId xmlns:p14="http://schemas.microsoft.com/office/powerpoint/2010/main" val="1214621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595022"/>
            <a:ext cx="7924800" cy="5262979"/>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	This year’s centennial of the 1917 Revolution has prompted a tide of new and stimulating works revisiting its dramatic course, but Nicholas II (1894-1917) was not the first Russian tsar to die at the hands of revolutionaries. In 1881, his grandfather, Alexander II (1855-1881), was publicly and brutally assassinated by revolutionary terrorists, unravelling a veritable crisis of monarchic rule. The period that followed, the rule of Alexander III (1881-1894), remains considerably understudied. The few traditional accounts portray it as a relatively uneventful time of repression and decline that led to the Revolution. But, more recently, economic historians have pointed to vibrant economic development and industrial growth during the 1880s and 1890s, challenging this decline paradigm. Still, little has been done to explain the transition from crisis to progress in such a short period of time. As a result, this pivotal period of change on the eve of Revolution remains poorly understood. </a:t>
            </a:r>
          </a:p>
        </p:txBody>
      </p:sp>
      <p:sp>
        <p:nvSpPr>
          <p:cNvPr id="3" name="TextBox 2"/>
          <p:cNvSpPr txBox="1"/>
          <p:nvPr/>
        </p:nvSpPr>
        <p:spPr>
          <a:xfrm>
            <a:off x="2209800" y="457200"/>
            <a:ext cx="7467600" cy="923330"/>
          </a:xfrm>
          <a:prstGeom prst="rect">
            <a:avLst/>
          </a:prstGeom>
          <a:noFill/>
        </p:spPr>
        <p:txBody>
          <a:bodyPr wrap="square" rtlCol="0">
            <a:spAutoFit/>
          </a:bodyPr>
          <a:lstStyle/>
          <a:p>
            <a:pPr algn="ctr"/>
            <a:r>
              <a:rPr lang="en-US" dirty="0">
                <a:solidFill>
                  <a:srgbClr val="002060"/>
                </a:solidFill>
                <a:latin typeface="Arial" panose="020B0604020202020204" pitchFamily="34" charset="0"/>
                <a:cs typeface="Arial" panose="020B0604020202020204" pitchFamily="34" charset="0"/>
              </a:rPr>
              <a:t>Ala </a:t>
            </a:r>
            <a:r>
              <a:rPr lang="en-US" dirty="0" err="1">
                <a:solidFill>
                  <a:srgbClr val="002060"/>
                </a:solidFill>
                <a:latin typeface="Arial" panose="020B0604020202020204" pitchFamily="34" charset="0"/>
                <a:cs typeface="Arial" panose="020B0604020202020204" pitchFamily="34" charset="0"/>
              </a:rPr>
              <a:t>Creciun</a:t>
            </a:r>
            <a:r>
              <a:rPr lang="en-US" dirty="0">
                <a:solidFill>
                  <a:srgbClr val="002060"/>
                </a:solidFill>
                <a:latin typeface="Arial" panose="020B0604020202020204" pitchFamily="34" charset="0"/>
                <a:cs typeface="Arial" panose="020B0604020202020204" pitchFamily="34" charset="0"/>
              </a:rPr>
              <a:t> – History -- Application for Cosmos </a:t>
            </a:r>
          </a:p>
          <a:p>
            <a:pPr algn="ctr"/>
            <a:r>
              <a:rPr lang="en-US" dirty="0">
                <a:solidFill>
                  <a:srgbClr val="002060"/>
                </a:solidFill>
                <a:latin typeface="Arial" panose="020B0604020202020204" pitchFamily="34" charset="0"/>
                <a:cs typeface="Arial" panose="020B0604020202020204" pitchFamily="34" charset="0"/>
              </a:rPr>
              <a:t>Reform on the Eve of Revolution: Russian Press and Competing Visions for the Monarchy in the 1880s </a:t>
            </a:r>
          </a:p>
        </p:txBody>
      </p:sp>
      <p:sp>
        <p:nvSpPr>
          <p:cNvPr id="4" name="Right Arrow 3"/>
          <p:cNvSpPr/>
          <p:nvPr/>
        </p:nvSpPr>
        <p:spPr>
          <a:xfrm rot="1293840">
            <a:off x="1588146" y="1292446"/>
            <a:ext cx="2665684" cy="85670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Exigence</a:t>
            </a:r>
          </a:p>
        </p:txBody>
      </p:sp>
      <p:sp>
        <p:nvSpPr>
          <p:cNvPr id="5" name="Left Arrow 4"/>
          <p:cNvSpPr/>
          <p:nvPr/>
        </p:nvSpPr>
        <p:spPr>
          <a:xfrm rot="20301363">
            <a:off x="7627670" y="5094889"/>
            <a:ext cx="2564375" cy="100509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 new story unfolds</a:t>
            </a:r>
          </a:p>
        </p:txBody>
      </p:sp>
      <p:sp>
        <p:nvSpPr>
          <p:cNvPr id="6" name="Right Arrow 5"/>
          <p:cNvSpPr/>
          <p:nvPr/>
        </p:nvSpPr>
        <p:spPr>
          <a:xfrm rot="988950">
            <a:off x="1560413" y="3261136"/>
            <a:ext cx="3584964" cy="90632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The story so we thought </a:t>
            </a:r>
          </a:p>
        </p:txBody>
      </p:sp>
    </p:spTree>
    <p:extLst>
      <p:ext uri="{BB962C8B-B14F-4D97-AF65-F5344CB8AC3E}">
        <p14:creationId xmlns:p14="http://schemas.microsoft.com/office/powerpoint/2010/main" val="25418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3979" y="417096"/>
            <a:ext cx="10603831" cy="5970865"/>
          </a:xfrm>
          <a:prstGeom prst="rect">
            <a:avLst/>
          </a:prstGeom>
          <a:noFill/>
        </p:spPr>
        <p:txBody>
          <a:bodyPr wrap="square" rtlCol="0">
            <a:spAutoFit/>
          </a:bodyPr>
          <a:lstStyle/>
          <a:p>
            <a:pPr algn="ctr"/>
            <a:r>
              <a:rPr lang="en-US" sz="2400" b="1" dirty="0">
                <a:solidFill>
                  <a:srgbClr val="FF0000"/>
                </a:solidFill>
              </a:rPr>
              <a:t>Mary </a:t>
            </a:r>
            <a:r>
              <a:rPr lang="en-US" sz="2400" b="1" dirty="0" err="1" smtClean="0">
                <a:solidFill>
                  <a:srgbClr val="FF0000"/>
                </a:solidFill>
              </a:rPr>
              <a:t>DePascale</a:t>
            </a:r>
            <a:r>
              <a:rPr lang="en-US" sz="2400" b="1" dirty="0" smtClean="0">
                <a:solidFill>
                  <a:srgbClr val="FF0000"/>
                </a:solidFill>
              </a:rPr>
              <a:t> –HDQM (College of Ed)</a:t>
            </a:r>
          </a:p>
          <a:p>
            <a:pPr algn="ctr"/>
            <a:r>
              <a:rPr lang="en-US" sz="2400" b="1" dirty="0" smtClean="0">
                <a:solidFill>
                  <a:srgbClr val="FF0000"/>
                </a:solidFill>
              </a:rPr>
              <a:t>Cosmos Application 2020</a:t>
            </a:r>
          </a:p>
          <a:p>
            <a:pPr algn="ctr"/>
            <a:r>
              <a:rPr lang="en-US" sz="2400" b="1" dirty="0" smtClean="0"/>
              <a:t>Promoting </a:t>
            </a:r>
            <a:r>
              <a:rPr lang="en-US" sz="2400" b="1" dirty="0"/>
              <a:t>Children’s Early Mathematical and Statistical Understanding through Parent-Child Math </a:t>
            </a:r>
            <a:r>
              <a:rPr lang="en-US" sz="2400" b="1" dirty="0" smtClean="0"/>
              <a:t>Games</a:t>
            </a:r>
          </a:p>
          <a:p>
            <a:r>
              <a:rPr lang="en-US" sz="2200" dirty="0" smtClean="0"/>
              <a:t> 	Basic </a:t>
            </a:r>
            <a:r>
              <a:rPr lang="en-US" sz="2200" dirty="0"/>
              <a:t>statistical literacy is essential for understanding and making inferences from information received from external sources and for developing critical thinking skills necessary for engagement in real-world contexts. These skills are essential throughout the lifespan, as adults constantly consider data and sources when making decisions, such as what to buy, where to live, and how to vote. The foundation for these skills is built in early childhood, as data analysis is a central topic area in children’s early mathematical development (National Council of Teachers of Mathematics, 2000). Therefore, developing engaging, effective methods for teaching early data analysis is important, as they have the potential to enhance children’s development of statistical understanding, overall math abilities, and higher order thinking skills. My dissertation research extends prior work on the role of games as an engaging method for math learning in early childhood, by focusing specifically on promoting children’s early statistical through a home-based graphing game intervention.</a:t>
            </a:r>
          </a:p>
        </p:txBody>
      </p:sp>
      <p:sp>
        <p:nvSpPr>
          <p:cNvPr id="3" name="Right Arrow 2"/>
          <p:cNvSpPr/>
          <p:nvPr/>
        </p:nvSpPr>
        <p:spPr>
          <a:xfrm rot="1293840">
            <a:off x="10963" y="1013166"/>
            <a:ext cx="4185403" cy="85670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Context</a:t>
            </a:r>
            <a:endParaRPr lang="en-US" dirty="0"/>
          </a:p>
        </p:txBody>
      </p:sp>
      <p:sp>
        <p:nvSpPr>
          <p:cNvPr id="4" name="Right Arrow 3"/>
          <p:cNvSpPr/>
          <p:nvPr/>
        </p:nvSpPr>
        <p:spPr>
          <a:xfrm rot="988950">
            <a:off x="4961339" y="3213009"/>
            <a:ext cx="3584964" cy="90632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Why this matters </a:t>
            </a:r>
            <a:endParaRPr lang="en-US" dirty="0">
              <a:solidFill>
                <a:srgbClr val="002060"/>
              </a:solidFill>
            </a:endParaRPr>
          </a:p>
        </p:txBody>
      </p:sp>
      <p:sp>
        <p:nvSpPr>
          <p:cNvPr id="6" name="Left Arrow 5"/>
          <p:cNvSpPr/>
          <p:nvPr/>
        </p:nvSpPr>
        <p:spPr>
          <a:xfrm rot="19579730">
            <a:off x="9015291" y="3491429"/>
            <a:ext cx="3075891" cy="100509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What I’m doing</a:t>
            </a:r>
            <a:endParaRPr lang="en-US" dirty="0">
              <a:solidFill>
                <a:srgbClr val="002060"/>
              </a:solidFill>
            </a:endParaRPr>
          </a:p>
        </p:txBody>
      </p:sp>
    </p:spTree>
    <p:extLst>
      <p:ext uri="{BB962C8B-B14F-4D97-AF65-F5344CB8AC3E}">
        <p14:creationId xmlns:p14="http://schemas.microsoft.com/office/powerpoint/2010/main" val="7933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draft…</a:t>
            </a:r>
            <a:endParaRPr lang="en-US" dirty="0"/>
          </a:p>
        </p:txBody>
      </p:sp>
      <p:sp>
        <p:nvSpPr>
          <p:cNvPr id="3" name="Content Placeholder 2"/>
          <p:cNvSpPr>
            <a:spLocks noGrp="1"/>
          </p:cNvSpPr>
          <p:nvPr>
            <p:ph idx="1"/>
          </p:nvPr>
        </p:nvSpPr>
        <p:spPr/>
        <p:txBody>
          <a:bodyPr>
            <a:normAutofit/>
          </a:bodyPr>
          <a:lstStyle/>
          <a:p>
            <a:r>
              <a:rPr lang="en-US" sz="2800" dirty="0" smtClean="0"/>
              <a:t>Look at your draft/description</a:t>
            </a:r>
          </a:p>
          <a:p>
            <a:r>
              <a:rPr lang="en-US" sz="2800" dirty="0" smtClean="0"/>
              <a:t>Check for audience—who is going to read it?  Is it written for them?</a:t>
            </a:r>
          </a:p>
          <a:p>
            <a:r>
              <a:rPr lang="en-US" sz="2800" dirty="0" smtClean="0"/>
              <a:t>Check for “so what”– why will the audience care?  When do you make them care?</a:t>
            </a:r>
          </a:p>
          <a:p>
            <a:r>
              <a:rPr lang="en-US" sz="2800" dirty="0" smtClean="0"/>
              <a:t>Check for story– is there a logical unfolding, a narrative line to follow?</a:t>
            </a:r>
          </a:p>
          <a:p>
            <a:pPr marL="45720" indent="0">
              <a:buNone/>
            </a:pPr>
            <a:endParaRPr lang="en-US" dirty="0" smtClean="0"/>
          </a:p>
        </p:txBody>
      </p:sp>
    </p:spTree>
    <p:extLst>
      <p:ext uri="{BB962C8B-B14F-4D97-AF65-F5344CB8AC3E}">
        <p14:creationId xmlns:p14="http://schemas.microsoft.com/office/powerpoint/2010/main" val="3392285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a:t>
            </a:r>
            <a:br>
              <a:rPr lang="en-US" dirty="0" smtClean="0"/>
            </a:br>
            <a:r>
              <a:rPr lang="en-US" dirty="0" smtClean="0"/>
              <a:t>Workshops</a:t>
            </a:r>
            <a:endParaRPr lang="en-US" dirty="0"/>
          </a:p>
        </p:txBody>
      </p:sp>
      <p:sp>
        <p:nvSpPr>
          <p:cNvPr id="3" name="Content Placeholder 2"/>
          <p:cNvSpPr>
            <a:spLocks noGrp="1"/>
          </p:cNvSpPr>
          <p:nvPr>
            <p:ph idx="1"/>
          </p:nvPr>
        </p:nvSpPr>
        <p:spPr/>
        <p:txBody>
          <a:bodyPr>
            <a:normAutofit/>
          </a:bodyPr>
          <a:lstStyle/>
          <a:p>
            <a:r>
              <a:rPr lang="en-US" sz="2800" dirty="0" smtClean="0"/>
              <a:t>Applying for the Ford Foundation Fellowships</a:t>
            </a:r>
          </a:p>
          <a:p>
            <a:pPr lvl="1"/>
            <a:r>
              <a:rPr lang="en-US" sz="2600" dirty="0" smtClean="0">
                <a:hlinkClick r:id="rId2"/>
              </a:rPr>
              <a:t>Sept. 28 </a:t>
            </a:r>
            <a:r>
              <a:rPr lang="en-US" sz="2600" dirty="0" smtClean="0"/>
              <a:t>&amp; </a:t>
            </a:r>
            <a:r>
              <a:rPr lang="en-US" sz="2600" dirty="0" smtClean="0">
                <a:hlinkClick r:id="rId3"/>
              </a:rPr>
              <a:t>29</a:t>
            </a:r>
            <a:r>
              <a:rPr lang="en-US" sz="2600" dirty="0" smtClean="0"/>
              <a:t>; </a:t>
            </a:r>
            <a:r>
              <a:rPr lang="en-US" sz="2600" dirty="0" smtClean="0">
                <a:hlinkClick r:id="rId4"/>
              </a:rPr>
              <a:t>Oct. 19</a:t>
            </a:r>
            <a:r>
              <a:rPr lang="en-US" sz="2600" dirty="0" smtClean="0"/>
              <a:t>; </a:t>
            </a:r>
            <a:r>
              <a:rPr lang="en-US" sz="2600" dirty="0" smtClean="0">
                <a:hlinkClick r:id="rId5"/>
              </a:rPr>
              <a:t>Nov. 8</a:t>
            </a:r>
            <a:endParaRPr lang="en-US" sz="2600" dirty="0" smtClean="0"/>
          </a:p>
          <a:p>
            <a:r>
              <a:rPr lang="en-US" sz="2800" dirty="0" smtClean="0"/>
              <a:t>Applying for Graduate School Fellowships</a:t>
            </a:r>
          </a:p>
          <a:p>
            <a:pPr lvl="1"/>
            <a:r>
              <a:rPr lang="en-US" sz="2600" dirty="0" smtClean="0"/>
              <a:t>Dec </a:t>
            </a:r>
            <a:r>
              <a:rPr lang="en-US" sz="2600" dirty="0" smtClean="0">
                <a:hlinkClick r:id="rId6"/>
              </a:rPr>
              <a:t>6</a:t>
            </a:r>
            <a:r>
              <a:rPr lang="en-US" sz="2600" dirty="0" smtClean="0"/>
              <a:t>  &amp; </a:t>
            </a:r>
            <a:r>
              <a:rPr lang="en-US" sz="2600" dirty="0" smtClean="0">
                <a:hlinkClick r:id="rId7"/>
              </a:rPr>
              <a:t> </a:t>
            </a:r>
            <a:r>
              <a:rPr lang="en-US" sz="2600" dirty="0" smtClean="0">
                <a:hlinkClick r:id="rId7"/>
              </a:rPr>
              <a:t>7 </a:t>
            </a:r>
            <a:r>
              <a:rPr lang="en-US" sz="2600" dirty="0" smtClean="0"/>
              <a:t> &amp;  </a:t>
            </a:r>
            <a:r>
              <a:rPr lang="en-US" sz="2600" dirty="0" smtClean="0">
                <a:hlinkClick r:id="rId8"/>
              </a:rPr>
              <a:t>13</a:t>
            </a:r>
            <a:endParaRPr lang="en-US" sz="2600" dirty="0" smtClean="0"/>
          </a:p>
          <a:p>
            <a:r>
              <a:rPr lang="en-US" sz="2800" dirty="0" smtClean="0"/>
              <a:t>Drop in hours at the Graduate School Writing Center</a:t>
            </a:r>
          </a:p>
          <a:p>
            <a:pPr lvl="1"/>
            <a:r>
              <a:rPr lang="en-US" sz="2600" dirty="0" smtClean="0">
                <a:hlinkClick r:id="rId9"/>
              </a:rPr>
              <a:t>Wednesdays, 12-3pm </a:t>
            </a:r>
            <a:r>
              <a:rPr lang="en-US" sz="2600" dirty="0" smtClean="0"/>
              <a:t>via zoom </a:t>
            </a:r>
          </a:p>
          <a:p>
            <a:pPr marL="45720" indent="0">
              <a:buNone/>
            </a:pPr>
            <a:endParaRPr lang="en-US" dirty="0" smtClean="0"/>
          </a:p>
        </p:txBody>
      </p:sp>
    </p:spTree>
    <p:extLst>
      <p:ext uri="{BB962C8B-B14F-4D97-AF65-F5344CB8AC3E}">
        <p14:creationId xmlns:p14="http://schemas.microsoft.com/office/powerpoint/2010/main" val="605561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6639" y="1285547"/>
            <a:ext cx="7449078" cy="4584443"/>
          </a:xfrm>
        </p:spPr>
        <p:txBody>
          <a:bodyPr>
            <a:normAutofit fontScale="70000" lnSpcReduction="20000"/>
          </a:bodyPr>
          <a:lstStyle/>
          <a:p>
            <a:pPr marL="45720" indent="0" algn="ctr">
              <a:buNone/>
            </a:pPr>
            <a:endParaRPr lang="en-US" sz="2600" dirty="0" smtClean="0">
              <a:ea typeface="Batang" panose="02030600000101010101" pitchFamily="18" charset="-127"/>
            </a:endParaRPr>
          </a:p>
          <a:p>
            <a:pPr marL="45720" indent="0" algn="ctr">
              <a:buNone/>
            </a:pPr>
            <a:endParaRPr lang="en-US" sz="2600" dirty="0">
              <a:ea typeface="Batang" panose="02030600000101010101" pitchFamily="18" charset="-127"/>
            </a:endParaRPr>
          </a:p>
          <a:p>
            <a:pPr marL="45720" indent="0" algn="ctr">
              <a:buNone/>
            </a:pPr>
            <a:r>
              <a:rPr lang="en-US" sz="2600" dirty="0" smtClean="0">
                <a:ea typeface="Batang" panose="02030600000101010101" pitchFamily="18" charset="-127"/>
              </a:rPr>
              <a:t>Robyn </a:t>
            </a:r>
            <a:r>
              <a:rPr lang="en-US" sz="2600" dirty="0">
                <a:ea typeface="Batang" panose="02030600000101010101" pitchFamily="18" charset="-127"/>
              </a:rPr>
              <a:t>Kotzker</a:t>
            </a:r>
          </a:p>
          <a:p>
            <a:pPr marL="45720" indent="0" algn="ctr">
              <a:buNone/>
            </a:pPr>
            <a:r>
              <a:rPr lang="en-US" sz="2600" dirty="0" smtClean="0">
                <a:ea typeface="Batang" panose="02030600000101010101" pitchFamily="18" charset="-127"/>
              </a:rPr>
              <a:t>Program Manager,</a:t>
            </a:r>
          </a:p>
          <a:p>
            <a:pPr marL="45720" indent="0" algn="ctr">
              <a:buNone/>
            </a:pPr>
            <a:r>
              <a:rPr lang="en-US" sz="2600" dirty="0" smtClean="0">
                <a:ea typeface="Batang" panose="02030600000101010101" pitchFamily="18" charset="-127"/>
              </a:rPr>
              <a:t>Office </a:t>
            </a:r>
            <a:r>
              <a:rPr lang="en-US" sz="2600" dirty="0">
                <a:ea typeface="Batang" panose="02030600000101010101" pitchFamily="18" charset="-127"/>
              </a:rPr>
              <a:t>of Funding Opportunities</a:t>
            </a:r>
          </a:p>
          <a:p>
            <a:pPr marL="45720" indent="0" algn="ctr">
              <a:buNone/>
            </a:pPr>
            <a:r>
              <a:rPr lang="en-US" sz="2600" dirty="0"/>
              <a:t>rkotzker@umd.edu</a:t>
            </a:r>
            <a:endParaRPr lang="en-US" sz="2600" dirty="0">
              <a:ea typeface="Batang" panose="02030600000101010101" pitchFamily="18" charset="-127"/>
            </a:endParaRPr>
          </a:p>
          <a:p>
            <a:pPr marL="45720" indent="0" algn="ctr">
              <a:buNone/>
            </a:pPr>
            <a:r>
              <a:rPr lang="en-US" sz="2600" dirty="0">
                <a:ea typeface="Batang" panose="02030600000101010101" pitchFamily="18" charset="-127"/>
              </a:rPr>
              <a:t>301-405-0281</a:t>
            </a:r>
          </a:p>
          <a:p>
            <a:pPr marL="45720" indent="0" algn="ctr">
              <a:buNone/>
            </a:pPr>
            <a:endParaRPr lang="en-US" sz="2600" dirty="0">
              <a:ea typeface="Batang" panose="02030600000101010101" pitchFamily="18" charset="-127"/>
            </a:endParaRPr>
          </a:p>
          <a:p>
            <a:pPr marL="45720" indent="0" algn="ctr">
              <a:buNone/>
            </a:pPr>
            <a:r>
              <a:rPr lang="en-US" sz="2600" dirty="0">
                <a:ea typeface="Batang" panose="02030600000101010101" pitchFamily="18" charset="-127"/>
              </a:rPr>
              <a:t>Linda </a:t>
            </a:r>
            <a:r>
              <a:rPr lang="en-US" sz="2600" dirty="0" err="1">
                <a:ea typeface="Batang" panose="02030600000101010101" pitchFamily="18" charset="-127"/>
              </a:rPr>
              <a:t>Macri</a:t>
            </a:r>
            <a:r>
              <a:rPr lang="en-US" sz="2600" dirty="0">
                <a:ea typeface="Batang" panose="02030600000101010101" pitchFamily="18" charset="-127"/>
              </a:rPr>
              <a:t>         </a:t>
            </a:r>
          </a:p>
          <a:p>
            <a:pPr marL="45720" indent="0" algn="ctr">
              <a:buNone/>
            </a:pPr>
            <a:r>
              <a:rPr lang="en-US" sz="2600" dirty="0" smtClean="0">
                <a:ea typeface="Batang" panose="02030600000101010101" pitchFamily="18" charset="-127"/>
              </a:rPr>
              <a:t>Director</a:t>
            </a:r>
          </a:p>
          <a:p>
            <a:pPr marL="45720" indent="0" algn="ctr">
              <a:buNone/>
            </a:pPr>
            <a:r>
              <a:rPr lang="en-US" sz="2600" dirty="0" smtClean="0">
                <a:ea typeface="Batang" panose="02030600000101010101" pitchFamily="18" charset="-127"/>
              </a:rPr>
              <a:t> </a:t>
            </a:r>
            <a:r>
              <a:rPr lang="en-US" sz="2600" dirty="0">
                <a:ea typeface="Batang" panose="02030600000101010101" pitchFamily="18" charset="-127"/>
              </a:rPr>
              <a:t>Graduate School Writing Center</a:t>
            </a:r>
          </a:p>
          <a:p>
            <a:pPr marL="45720" indent="0" algn="ctr">
              <a:buNone/>
            </a:pPr>
            <a:r>
              <a:rPr lang="en-US" sz="2600" dirty="0">
                <a:ea typeface="Batang" panose="02030600000101010101" pitchFamily="18" charset="-127"/>
              </a:rPr>
              <a:t>lmacri@umd.edu</a:t>
            </a:r>
          </a:p>
          <a:p>
            <a:pPr marL="45720" indent="0" algn="ctr">
              <a:buNone/>
            </a:pPr>
            <a:r>
              <a:rPr lang="en-US" sz="2600" dirty="0">
                <a:ea typeface="Batang" panose="02030600000101010101" pitchFamily="18" charset="-127"/>
              </a:rPr>
              <a:t>301-405-7882</a:t>
            </a:r>
          </a:p>
          <a:p>
            <a:pPr marL="45720" indent="0" algn="ctr">
              <a:buNone/>
            </a:pPr>
            <a:endParaRPr lang="en-US" sz="2600" dirty="0">
              <a:latin typeface="Baskerville Old Face" panose="02020602080505020303" pitchFamily="18" charset="0"/>
              <a:ea typeface="Batang" panose="02030600000101010101" pitchFamily="18" charset="-127"/>
            </a:endParaRPr>
          </a:p>
          <a:p>
            <a:pPr marL="45720" indent="0" algn="ctr">
              <a:buNone/>
            </a:pPr>
            <a:endParaRPr lang="en-US" sz="2800" dirty="0">
              <a:latin typeface="Batang" panose="02030600000101010101" pitchFamily="18" charset="-127"/>
              <a:ea typeface="Batang" panose="02030600000101010101" pitchFamily="18" charset="-127"/>
            </a:endParaRPr>
          </a:p>
        </p:txBody>
      </p:sp>
      <p:pic>
        <p:nvPicPr>
          <p:cNvPr id="4" name="Picture 4" descr="https://gradschool.umd.edu/sites/gradschool.umd.edu/files/uploads/grad_pathways_exper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855" y="371147"/>
            <a:ext cx="626647"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416262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895015" cy="4601183"/>
          </a:xfrm>
        </p:spPr>
        <p:txBody>
          <a:bodyPr>
            <a:normAutofit/>
          </a:bodyPr>
          <a:lstStyle/>
          <a:p>
            <a:r>
              <a:rPr lang="en-US" sz="4000" dirty="0" smtClean="0"/>
              <a:t>External Funding Search</a:t>
            </a:r>
            <a:endParaRPr lang="en-US" sz="4000" dirty="0"/>
          </a:p>
        </p:txBody>
      </p:sp>
      <p:sp>
        <p:nvSpPr>
          <p:cNvPr id="3" name="Content Placeholder 2"/>
          <p:cNvSpPr>
            <a:spLocks noGrp="1"/>
          </p:cNvSpPr>
          <p:nvPr>
            <p:ph idx="1"/>
          </p:nvPr>
        </p:nvSpPr>
        <p:spPr>
          <a:xfrm>
            <a:off x="3508512" y="676060"/>
            <a:ext cx="8130209" cy="5496736"/>
          </a:xfrm>
        </p:spPr>
        <p:txBody>
          <a:bodyPr>
            <a:noAutofit/>
          </a:bodyPr>
          <a:lstStyle/>
          <a:p>
            <a:pPr marL="45720" lvl="0" indent="0">
              <a:buNone/>
            </a:pPr>
            <a:r>
              <a:rPr lang="en-US" dirty="0" smtClean="0">
                <a:cs typeface="Calibri" panose="020F0502020204030204" pitchFamily="34" charset="0"/>
              </a:rPr>
              <a:t/>
            </a:r>
            <a:br>
              <a:rPr lang="en-US" dirty="0" smtClean="0">
                <a:cs typeface="Calibri" panose="020F0502020204030204" pitchFamily="34" charset="0"/>
              </a:rPr>
            </a:br>
            <a:r>
              <a:rPr lang="en-US" dirty="0" smtClean="0">
                <a:cs typeface="Calibri" panose="020F0502020204030204" pitchFamily="34" charset="0"/>
              </a:rPr>
              <a:t/>
            </a:r>
            <a:br>
              <a:rPr lang="en-US" dirty="0" smtClean="0">
                <a:cs typeface="Calibri" panose="020F0502020204030204" pitchFamily="34" charset="0"/>
              </a:rPr>
            </a:br>
            <a:r>
              <a:rPr lang="en-US" dirty="0" smtClean="0">
                <a:cs typeface="Calibri" panose="020F0502020204030204" pitchFamily="34" charset="0"/>
              </a:rPr>
              <a:t>Graduate </a:t>
            </a:r>
            <a:r>
              <a:rPr lang="en-US" dirty="0">
                <a:cs typeface="Calibri" panose="020F0502020204030204" pitchFamily="34" charset="0"/>
              </a:rPr>
              <a:t>School’s External Fellowship </a:t>
            </a:r>
            <a:r>
              <a:rPr lang="en-US" dirty="0" smtClean="0">
                <a:cs typeface="Calibri" panose="020F0502020204030204" pitchFamily="34" charset="0"/>
              </a:rPr>
              <a:t>Database</a:t>
            </a:r>
            <a:br>
              <a:rPr lang="en-US" dirty="0" smtClean="0">
                <a:cs typeface="Calibri" panose="020F0502020204030204" pitchFamily="34" charset="0"/>
              </a:rPr>
            </a:br>
            <a:r>
              <a:rPr lang="en-US" u="sng" dirty="0" smtClean="0">
                <a:solidFill>
                  <a:schemeClr val="accent1">
                    <a:lumMod val="75000"/>
                  </a:schemeClr>
                </a:solidFill>
                <a:cs typeface="Calibri" panose="020F0502020204030204" pitchFamily="34" charset="0"/>
                <a:hlinkClick r:id="rId2"/>
              </a:rPr>
              <a:t>gradschool.umd.edu/funding/fellowships-awards/external-fellowships</a:t>
            </a:r>
            <a:r>
              <a:rPr lang="en-US" u="sng" dirty="0" smtClean="0">
                <a:solidFill>
                  <a:schemeClr val="accent1">
                    <a:lumMod val="75000"/>
                  </a:schemeClr>
                </a:solidFill>
                <a:cs typeface="Calibri" panose="020F0502020204030204" pitchFamily="34" charset="0"/>
              </a:rPr>
              <a:t/>
            </a:r>
            <a:br>
              <a:rPr lang="en-US" u="sng" dirty="0" smtClean="0">
                <a:solidFill>
                  <a:schemeClr val="accent1">
                    <a:lumMod val="75000"/>
                  </a:schemeClr>
                </a:solidFill>
                <a:cs typeface="Calibri" panose="020F0502020204030204" pitchFamily="34" charset="0"/>
              </a:rPr>
            </a:br>
            <a:r>
              <a:rPr lang="en-US" u="sng" dirty="0" smtClean="0">
                <a:solidFill>
                  <a:schemeClr val="accent1">
                    <a:lumMod val="75000"/>
                  </a:schemeClr>
                </a:solidFill>
                <a:cs typeface="Calibri" panose="020F0502020204030204" pitchFamily="34" charset="0"/>
              </a:rPr>
              <a:t/>
            </a:r>
            <a:br>
              <a:rPr lang="en-US" u="sng" dirty="0" smtClean="0">
                <a:solidFill>
                  <a:schemeClr val="accent1">
                    <a:lumMod val="75000"/>
                  </a:schemeClr>
                </a:solidFill>
                <a:cs typeface="Calibri" panose="020F0502020204030204" pitchFamily="34" charset="0"/>
              </a:rPr>
            </a:br>
            <a:r>
              <a:rPr lang="en-US" dirty="0" smtClean="0">
                <a:solidFill>
                  <a:srgbClr val="000000"/>
                </a:solidFill>
                <a:cs typeface="Calibri" panose="020F0502020204030204" pitchFamily="34" charset="0"/>
              </a:rPr>
              <a:t>University </a:t>
            </a:r>
            <a:r>
              <a:rPr lang="en-US" dirty="0">
                <a:solidFill>
                  <a:srgbClr val="000000"/>
                </a:solidFill>
                <a:cs typeface="Calibri" panose="020F0502020204030204" pitchFamily="34" charset="0"/>
              </a:rPr>
              <a:t>of Illinois Fellowships Finder </a:t>
            </a:r>
            <a:r>
              <a:rPr lang="en-US" dirty="0" smtClean="0">
                <a:solidFill>
                  <a:srgbClr val="000000"/>
                </a:solidFill>
                <a:cs typeface="Calibri" panose="020F0502020204030204" pitchFamily="34" charset="0"/>
              </a:rPr>
              <a:t>Database</a:t>
            </a:r>
            <a:br>
              <a:rPr lang="en-US" dirty="0" smtClean="0">
                <a:solidFill>
                  <a:srgbClr val="000000"/>
                </a:solidFill>
                <a:cs typeface="Calibri" panose="020F0502020204030204" pitchFamily="34" charset="0"/>
              </a:rPr>
            </a:br>
            <a:r>
              <a:rPr lang="en-US" dirty="0" smtClean="0">
                <a:solidFill>
                  <a:srgbClr val="000000"/>
                </a:solidFill>
                <a:cs typeface="Calibri" panose="020F0502020204030204" pitchFamily="34" charset="0"/>
                <a:hlinkClick r:id="rId3"/>
              </a:rPr>
              <a:t>apps.grad.illinois.edu/fellowship-finder/</a:t>
            </a:r>
            <a:r>
              <a:rPr lang="en-US" dirty="0" smtClean="0">
                <a:solidFill>
                  <a:srgbClr val="000000"/>
                </a:solidFill>
                <a:cs typeface="Calibri" panose="020F0502020204030204" pitchFamily="34" charset="0"/>
              </a:rPr>
              <a:t/>
            </a:r>
            <a:br>
              <a:rPr lang="en-US" dirty="0" smtClean="0">
                <a:solidFill>
                  <a:srgbClr val="000000"/>
                </a:solidFill>
                <a:cs typeface="Calibri" panose="020F0502020204030204" pitchFamily="34" charset="0"/>
              </a:rPr>
            </a:br>
            <a:r>
              <a:rPr lang="en-US" dirty="0" smtClean="0">
                <a:solidFill>
                  <a:srgbClr val="000000"/>
                </a:solidFill>
                <a:cs typeface="Calibri" panose="020F0502020204030204" pitchFamily="34" charset="0"/>
              </a:rPr>
              <a:t/>
            </a:r>
            <a:br>
              <a:rPr lang="en-US" dirty="0" smtClean="0">
                <a:solidFill>
                  <a:srgbClr val="000000"/>
                </a:solidFill>
                <a:cs typeface="Calibri" panose="020F0502020204030204" pitchFamily="34" charset="0"/>
              </a:rPr>
            </a:br>
            <a:r>
              <a:rPr lang="en-US" dirty="0" smtClean="0">
                <a:solidFill>
                  <a:srgbClr val="000000"/>
                </a:solidFill>
                <a:cs typeface="Calibri" panose="020F0502020204030204" pitchFamily="34" charset="0"/>
              </a:rPr>
              <a:t>GRAPES </a:t>
            </a:r>
            <a:br>
              <a:rPr lang="en-US" dirty="0" smtClean="0">
                <a:solidFill>
                  <a:srgbClr val="000000"/>
                </a:solidFill>
                <a:cs typeface="Calibri" panose="020F0502020204030204" pitchFamily="34" charset="0"/>
              </a:rPr>
            </a:br>
            <a:r>
              <a:rPr lang="en-US" dirty="0" smtClean="0">
                <a:cs typeface="Calibri" panose="020F0502020204030204" pitchFamily="34" charset="0"/>
                <a:hlinkClick r:id="rId4" action="ppaction://hlinkfile"/>
              </a:rPr>
              <a:t>grad.ucla.edu/funding/</a:t>
            </a:r>
            <a:r>
              <a:rPr lang="en-US" dirty="0" smtClean="0">
                <a:solidFill>
                  <a:srgbClr val="000000"/>
                </a:solidFill>
                <a:cs typeface="Calibri" panose="020F0502020204030204" pitchFamily="34" charset="0"/>
              </a:rPr>
              <a:t/>
            </a:r>
            <a:br>
              <a:rPr lang="en-US" dirty="0" smtClean="0">
                <a:solidFill>
                  <a:srgbClr val="000000"/>
                </a:solidFill>
                <a:cs typeface="Calibri" panose="020F0502020204030204" pitchFamily="34" charset="0"/>
              </a:rPr>
            </a:br>
            <a:r>
              <a:rPr lang="en-US" dirty="0" smtClean="0">
                <a:solidFill>
                  <a:srgbClr val="000000"/>
                </a:solidFill>
                <a:cs typeface="Calibri" panose="020F0502020204030204" pitchFamily="34" charset="0"/>
              </a:rPr>
              <a:t/>
            </a:r>
            <a:br>
              <a:rPr lang="en-US" dirty="0" smtClean="0">
                <a:solidFill>
                  <a:srgbClr val="000000"/>
                </a:solidFill>
                <a:cs typeface="Calibri" panose="020F0502020204030204" pitchFamily="34" charset="0"/>
              </a:rPr>
            </a:br>
            <a:r>
              <a:rPr lang="en-US" dirty="0" smtClean="0">
                <a:solidFill>
                  <a:srgbClr val="000000"/>
                </a:solidFill>
                <a:cs typeface="Calibri" panose="020F0502020204030204" pitchFamily="34" charset="0"/>
              </a:rPr>
              <a:t>UMD Libraries - (guides, tutorials, databases)</a:t>
            </a:r>
            <a:br>
              <a:rPr lang="en-US" dirty="0" smtClean="0">
                <a:solidFill>
                  <a:srgbClr val="000000"/>
                </a:solidFill>
                <a:cs typeface="Calibri" panose="020F0502020204030204" pitchFamily="34" charset="0"/>
              </a:rPr>
            </a:br>
            <a:r>
              <a:rPr lang="en-US" dirty="0" smtClean="0">
                <a:solidFill>
                  <a:srgbClr val="0070C0"/>
                </a:solidFill>
                <a:cs typeface="Calibri" panose="020F0502020204030204" pitchFamily="34" charset="0"/>
                <a:hlinkClick r:id="rId5"/>
              </a:rPr>
              <a:t>lib.guides.umd.edu/</a:t>
            </a:r>
            <a:r>
              <a:rPr lang="en-US" dirty="0">
                <a:solidFill>
                  <a:srgbClr val="0070C0"/>
                </a:solidFill>
                <a:cs typeface="Calibri" panose="020F0502020204030204" pitchFamily="34" charset="0"/>
              </a:rPr>
              <a:t/>
            </a:r>
            <a:br>
              <a:rPr lang="en-US" dirty="0">
                <a:solidFill>
                  <a:srgbClr val="0070C0"/>
                </a:solidFill>
                <a:cs typeface="Calibri" panose="020F0502020204030204" pitchFamily="34" charset="0"/>
              </a:rPr>
            </a:br>
            <a:r>
              <a:rPr lang="en-US" dirty="0" smtClean="0">
                <a:solidFill>
                  <a:srgbClr val="0070C0"/>
                </a:solidFill>
                <a:cs typeface="Calibri" panose="020F0502020204030204" pitchFamily="34" charset="0"/>
              </a:rPr>
              <a:t/>
            </a:r>
            <a:br>
              <a:rPr lang="en-US" dirty="0" smtClean="0">
                <a:solidFill>
                  <a:srgbClr val="0070C0"/>
                </a:solidFill>
                <a:cs typeface="Calibri" panose="020F0502020204030204" pitchFamily="34" charset="0"/>
              </a:rPr>
            </a:br>
            <a:r>
              <a:rPr lang="en-US" dirty="0">
                <a:solidFill>
                  <a:schemeClr val="tx1"/>
                </a:solidFill>
                <a:cs typeface="Calibri" panose="020F0502020204030204" pitchFamily="34" charset="0"/>
              </a:rPr>
              <a:t>Foundation Directory </a:t>
            </a:r>
            <a:r>
              <a:rPr lang="en-US" dirty="0" smtClean="0">
                <a:solidFill>
                  <a:schemeClr val="tx1"/>
                </a:solidFill>
                <a:cs typeface="Calibri" panose="020F0502020204030204" pitchFamily="34" charset="0"/>
              </a:rPr>
              <a:t>Online  (must access through UMD Libraries)</a:t>
            </a:r>
            <a:r>
              <a:rPr lang="en-US" dirty="0">
                <a:solidFill>
                  <a:schemeClr val="tx1"/>
                </a:solidFill>
                <a:cs typeface="Calibri" panose="020F0502020204030204" pitchFamily="34" charset="0"/>
              </a:rPr>
              <a:t/>
            </a:r>
            <a:br>
              <a:rPr lang="en-US" dirty="0">
                <a:solidFill>
                  <a:schemeClr val="tx1"/>
                </a:solidFill>
                <a:cs typeface="Calibri" panose="020F0502020204030204" pitchFamily="34" charset="0"/>
              </a:rPr>
            </a:br>
            <a:r>
              <a:rPr lang="en-US" dirty="0" smtClean="0">
                <a:solidFill>
                  <a:schemeClr val="tx1"/>
                </a:solidFill>
                <a:cs typeface="Calibri" panose="020F0502020204030204" pitchFamily="34" charset="0"/>
                <a:hlinkClick r:id="rId6"/>
              </a:rPr>
              <a:t>proxy-um.researchport.umd.edu/</a:t>
            </a:r>
            <a:r>
              <a:rPr lang="en-US" dirty="0" err="1" smtClean="0">
                <a:solidFill>
                  <a:schemeClr val="tx1"/>
                </a:solidFill>
                <a:cs typeface="Calibri" panose="020F0502020204030204" pitchFamily="34" charset="0"/>
                <a:hlinkClick r:id="rId6"/>
              </a:rPr>
              <a:t>login?url</a:t>
            </a:r>
            <a:r>
              <a:rPr lang="en-US" dirty="0" smtClean="0">
                <a:solidFill>
                  <a:schemeClr val="tx1"/>
                </a:solidFill>
                <a:cs typeface="Calibri" panose="020F0502020204030204" pitchFamily="34" charset="0"/>
                <a:hlinkClick r:id="rId6"/>
              </a:rPr>
              <a:t>=http</a:t>
            </a:r>
            <a:r>
              <a:rPr lang="en-US" dirty="0">
                <a:solidFill>
                  <a:schemeClr val="tx1"/>
                </a:solidFill>
                <a:cs typeface="Calibri" panose="020F0502020204030204" pitchFamily="34" charset="0"/>
                <a:hlinkClick r:id="rId6"/>
              </a:rPr>
              <a:t>://</a:t>
            </a:r>
            <a:r>
              <a:rPr lang="en-US" dirty="0" smtClean="0">
                <a:solidFill>
                  <a:schemeClr val="tx1"/>
                </a:solidFill>
                <a:cs typeface="Calibri" panose="020F0502020204030204" pitchFamily="34" charset="0"/>
                <a:hlinkClick r:id="rId6"/>
              </a:rPr>
              <a:t>fconline.foundationcenter.org/ipl.php</a:t>
            </a:r>
            <a:r>
              <a:rPr lang="en-US" dirty="0">
                <a:solidFill>
                  <a:schemeClr val="tx1"/>
                </a:solidFill>
                <a:cs typeface="Calibri" panose="020F0502020204030204" pitchFamily="34" charset="0"/>
              </a:rPr>
              <a:t/>
            </a:r>
            <a:br>
              <a:rPr lang="en-US" dirty="0">
                <a:solidFill>
                  <a:schemeClr val="tx1"/>
                </a:solidFill>
                <a:cs typeface="Calibri" panose="020F0502020204030204" pitchFamily="34" charset="0"/>
              </a:rPr>
            </a:br>
            <a:r>
              <a:rPr lang="en-US" dirty="0" smtClean="0">
                <a:solidFill>
                  <a:schemeClr val="tx1"/>
                </a:solidFill>
                <a:cs typeface="Calibri" panose="020F0502020204030204" pitchFamily="34" charset="0"/>
              </a:rPr>
              <a:t/>
            </a:r>
            <a:br>
              <a:rPr lang="en-US" dirty="0" smtClean="0">
                <a:solidFill>
                  <a:schemeClr val="tx1"/>
                </a:solidFill>
                <a:cs typeface="Calibri" panose="020F0502020204030204" pitchFamily="34" charset="0"/>
              </a:rPr>
            </a:br>
            <a:r>
              <a:rPr lang="en-US" dirty="0" err="1" smtClean="0">
                <a:solidFill>
                  <a:srgbClr val="000000"/>
                </a:solidFill>
                <a:cs typeface="Calibri" panose="020F0502020204030204" pitchFamily="34" charset="0"/>
              </a:rPr>
              <a:t>SPINPlus</a:t>
            </a:r>
            <a:r>
              <a:rPr lang="en-US" dirty="0" smtClean="0">
                <a:solidFill>
                  <a:srgbClr val="000000"/>
                </a:solidFill>
                <a:cs typeface="Calibri" panose="020F0502020204030204" pitchFamily="34" charset="0"/>
              </a:rPr>
              <a:t> </a:t>
            </a:r>
            <a:r>
              <a:rPr lang="en-US" dirty="0">
                <a:solidFill>
                  <a:srgbClr val="000000"/>
                </a:solidFill>
                <a:cs typeface="Calibri" panose="020F0502020204030204" pitchFamily="34" charset="0"/>
              </a:rPr>
              <a:t>Funding Database</a:t>
            </a:r>
            <a:br>
              <a:rPr lang="en-US" dirty="0">
                <a:solidFill>
                  <a:srgbClr val="000000"/>
                </a:solidFill>
                <a:cs typeface="Calibri" panose="020F0502020204030204" pitchFamily="34" charset="0"/>
              </a:rPr>
            </a:br>
            <a:r>
              <a:rPr lang="en-US" dirty="0">
                <a:cs typeface="Calibri" panose="020F0502020204030204" pitchFamily="34" charset="0"/>
                <a:hlinkClick r:id="rId7"/>
              </a:rPr>
              <a:t>spin.infoedglobal.com/Home/Search </a:t>
            </a:r>
            <a:endParaRPr lang="en-US" dirty="0">
              <a:solidFill>
                <a:schemeClr val="tx1"/>
              </a:solidFill>
              <a:cs typeface="Calibri" panose="020F0502020204030204" pitchFamily="34" charset="0"/>
            </a:endParaRPr>
          </a:p>
          <a:p>
            <a:pPr marL="45720" lvl="0" indent="0">
              <a:buNone/>
            </a:pPr>
            <a:endParaRPr lang="en-US" sz="1800" dirty="0">
              <a:solidFill>
                <a:schemeClr val="tx1"/>
              </a:solidFill>
              <a:cs typeface="Calibri" panose="020F0502020204030204" pitchFamily="34" charset="0"/>
            </a:endParaRPr>
          </a:p>
        </p:txBody>
      </p:sp>
    </p:spTree>
    <p:extLst>
      <p:ext uri="{BB962C8B-B14F-4D97-AF65-F5344CB8AC3E}">
        <p14:creationId xmlns:p14="http://schemas.microsoft.com/office/powerpoint/2010/main" val="1696921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a:t>
            </a:r>
            <a:r>
              <a:rPr lang="en-US" sz="4000" dirty="0" smtClean="0"/>
              <a:t>ome</a:t>
            </a:r>
            <a:br>
              <a:rPr lang="en-US" sz="4000" dirty="0" smtClean="0"/>
            </a:br>
            <a:r>
              <a:rPr lang="en-US" sz="4000" dirty="0" smtClean="0"/>
              <a:t>Upcoming Deadlines</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3429000" y="859274"/>
            <a:ext cx="8547652" cy="5340170"/>
          </a:xfrm>
        </p:spPr>
        <p:txBody>
          <a:bodyPr>
            <a:normAutofit/>
          </a:bodyPr>
          <a:lstStyle/>
          <a:p>
            <a:pPr marL="0" lvl="0" indent="0" eaLnBrk="0" fontAlgn="base" hangingPunct="0">
              <a:lnSpc>
                <a:spcPct val="120000"/>
              </a:lnSpc>
              <a:spcBef>
                <a:spcPct val="0"/>
              </a:spcBef>
              <a:spcAft>
                <a:spcPct val="0"/>
              </a:spcAft>
              <a:buClrTx/>
              <a:buNone/>
            </a:pPr>
            <a:r>
              <a:rPr lang="en-US" altLang="en-US" sz="2100" dirty="0" smtClean="0">
                <a:solidFill>
                  <a:schemeClr val="tx1"/>
                </a:solidFill>
                <a:latin typeface="Arial" panose="020B0604020202020204" pitchFamily="34" charset="0"/>
                <a:cs typeface="Arial" panose="020B0604020202020204" pitchFamily="34" charset="0"/>
                <a:hlinkClick r:id="rId2"/>
              </a:rPr>
              <a:t>Institute for Citizens &amp; Scholars Dissertation Fellowships</a:t>
            </a:r>
            <a:r>
              <a:rPr lang="en-US" altLang="en-US" sz="2100" dirty="0" smtClean="0">
                <a:solidFill>
                  <a:schemeClr val="tx1"/>
                </a:solidFill>
                <a:latin typeface="Arial" panose="020B0604020202020204" pitchFamily="34" charset="0"/>
                <a:cs typeface="Arial" panose="020B0604020202020204" pitchFamily="34" charset="0"/>
              </a:rPr>
              <a:t>  Oct / Nov</a:t>
            </a:r>
            <a:endParaRPr lang="en-US" altLang="en-US" sz="2100" dirty="0" smtClean="0">
              <a:solidFill>
                <a:schemeClr val="tx1"/>
              </a:solidFill>
              <a:latin typeface="Arial" panose="020B0604020202020204" pitchFamily="34" charset="0"/>
              <a:cs typeface="Arial" panose="020B0604020202020204" pitchFamily="34" charset="0"/>
              <a:hlinkClick r:id="rId3"/>
            </a:endParaRPr>
          </a:p>
          <a:p>
            <a:pPr marL="0" lvl="0" indent="0" eaLnBrk="0" fontAlgn="base" hangingPunct="0">
              <a:lnSpc>
                <a:spcPct val="120000"/>
              </a:lnSpc>
              <a:spcBef>
                <a:spcPct val="0"/>
              </a:spcBef>
              <a:spcAft>
                <a:spcPct val="0"/>
              </a:spcAft>
              <a:buClrTx/>
              <a:buNone/>
            </a:pPr>
            <a:r>
              <a:rPr lang="en-US" altLang="en-US" sz="2100" dirty="0" smtClean="0">
                <a:solidFill>
                  <a:schemeClr val="tx1"/>
                </a:solidFill>
                <a:latin typeface="Arial" panose="020B0604020202020204" pitchFamily="34" charset="0"/>
                <a:cs typeface="Arial" panose="020B0604020202020204" pitchFamily="34" charset="0"/>
                <a:hlinkClick r:id="rId3"/>
              </a:rPr>
              <a:t>Cosmos </a:t>
            </a:r>
            <a:r>
              <a:rPr lang="en-US" altLang="en-US" sz="2100" dirty="0">
                <a:solidFill>
                  <a:schemeClr val="tx1"/>
                </a:solidFill>
                <a:latin typeface="Arial" panose="020B0604020202020204" pitchFamily="34" charset="0"/>
                <a:cs typeface="Arial" panose="020B0604020202020204" pitchFamily="34" charset="0"/>
                <a:hlinkClick r:id="rId3"/>
              </a:rPr>
              <a:t>Scholarship Program </a:t>
            </a:r>
            <a:r>
              <a:rPr lang="en-US" altLang="en-US" sz="2100" dirty="0">
                <a:solidFill>
                  <a:schemeClr val="tx1"/>
                </a:solidFill>
                <a:latin typeface="Arial" panose="020B0604020202020204" pitchFamily="34" charset="0"/>
                <a:cs typeface="Arial" panose="020B0604020202020204" pitchFamily="34" charset="0"/>
              </a:rPr>
              <a:t>- Nov. 1</a:t>
            </a:r>
          </a:p>
          <a:p>
            <a:pPr marL="0" lvl="0" indent="0" eaLnBrk="0" fontAlgn="base" hangingPunct="0">
              <a:lnSpc>
                <a:spcPct val="120000"/>
              </a:lnSpc>
              <a:spcBef>
                <a:spcPct val="0"/>
              </a:spcBef>
              <a:spcAft>
                <a:spcPct val="0"/>
              </a:spcAft>
              <a:buClrTx/>
              <a:buNone/>
            </a:pPr>
            <a:r>
              <a:rPr lang="en-US" altLang="en-US" sz="2100" dirty="0">
                <a:latin typeface="Arial" panose="020B0604020202020204" pitchFamily="34" charset="0"/>
                <a:cs typeface="Arial" panose="020B0604020202020204" pitchFamily="34" charset="0"/>
                <a:hlinkClick r:id="rId4"/>
              </a:rPr>
              <a:t>American Association of Women (AAUW) </a:t>
            </a:r>
            <a:r>
              <a:rPr lang="en-US" altLang="en-US" sz="2100" dirty="0" smtClean="0">
                <a:latin typeface="Arial" panose="020B0604020202020204" pitchFamily="34" charset="0"/>
                <a:cs typeface="Arial" panose="020B0604020202020204" pitchFamily="34" charset="0"/>
                <a:hlinkClick r:id="rId4"/>
              </a:rPr>
              <a:t>Fellowships</a:t>
            </a:r>
            <a:r>
              <a:rPr lang="en-US" altLang="en-US" sz="2100" dirty="0" smtClean="0">
                <a:latin typeface="Arial" panose="020B0604020202020204" pitchFamily="34" charset="0"/>
                <a:cs typeface="Arial" panose="020B0604020202020204" pitchFamily="34" charset="0"/>
              </a:rPr>
              <a:t> – </a:t>
            </a:r>
            <a:r>
              <a:rPr lang="en-US" altLang="en-US" sz="2100" dirty="0">
                <a:latin typeface="Arial" panose="020B0604020202020204" pitchFamily="34" charset="0"/>
                <a:cs typeface="Arial" panose="020B0604020202020204" pitchFamily="34" charset="0"/>
              </a:rPr>
              <a:t>Nov. </a:t>
            </a:r>
            <a:r>
              <a:rPr lang="en-US" altLang="en-US" sz="2100" dirty="0" smtClean="0">
                <a:latin typeface="Arial" panose="020B0604020202020204" pitchFamily="34" charset="0"/>
                <a:cs typeface="Arial" panose="020B0604020202020204" pitchFamily="34" charset="0"/>
              </a:rPr>
              <a:t>1</a:t>
            </a:r>
          </a:p>
          <a:p>
            <a:pPr marL="0" lvl="0" indent="0" eaLnBrk="0" fontAlgn="base" hangingPunct="0">
              <a:lnSpc>
                <a:spcPct val="120000"/>
              </a:lnSpc>
              <a:spcBef>
                <a:spcPct val="0"/>
              </a:spcBef>
              <a:spcAft>
                <a:spcPct val="0"/>
              </a:spcAft>
              <a:buClrTx/>
              <a:buNone/>
            </a:pPr>
            <a:r>
              <a:rPr lang="en-US" altLang="en-US" sz="2100" dirty="0" smtClean="0">
                <a:solidFill>
                  <a:schemeClr val="tx1"/>
                </a:solidFill>
                <a:latin typeface="Arial" panose="020B0604020202020204" pitchFamily="34" charset="0"/>
                <a:cs typeface="Arial" panose="020B0604020202020204" pitchFamily="34" charset="0"/>
                <a:hlinkClick r:id="rId5"/>
              </a:rPr>
              <a:t>Office of Science Graduate Student Research Program (DOE)</a:t>
            </a:r>
            <a:r>
              <a:rPr lang="en-US" altLang="en-US" sz="2100" dirty="0" smtClean="0">
                <a:solidFill>
                  <a:schemeClr val="tx1"/>
                </a:solidFill>
                <a:latin typeface="Arial" panose="020B0604020202020204" pitchFamily="34" charset="0"/>
                <a:cs typeface="Arial" panose="020B0604020202020204" pitchFamily="34" charset="0"/>
              </a:rPr>
              <a:t> – Nov 9</a:t>
            </a:r>
            <a:endParaRPr lang="en-US" altLang="en-US" sz="2100" dirty="0">
              <a:solidFill>
                <a:schemeClr val="tx1"/>
              </a:solidFill>
              <a:latin typeface="Arial" panose="020B0604020202020204" pitchFamily="34" charset="0"/>
              <a:cs typeface="Arial" panose="020B0604020202020204" pitchFamily="34" charset="0"/>
            </a:endParaRPr>
          </a:p>
          <a:p>
            <a:pPr marL="0" lvl="0" indent="0" eaLnBrk="0" fontAlgn="base" hangingPunct="0">
              <a:lnSpc>
                <a:spcPct val="120000"/>
              </a:lnSpc>
              <a:spcBef>
                <a:spcPct val="0"/>
              </a:spcBef>
              <a:spcAft>
                <a:spcPct val="0"/>
              </a:spcAft>
              <a:buClrTx/>
              <a:buNone/>
            </a:pPr>
            <a:r>
              <a:rPr lang="en-US" altLang="en-US" sz="2100" dirty="0" smtClean="0">
                <a:solidFill>
                  <a:srgbClr val="1155CC"/>
                </a:solidFill>
                <a:latin typeface="Arial" panose="020B0604020202020204" pitchFamily="34" charset="0"/>
                <a:cs typeface="Arial" panose="020B0604020202020204" pitchFamily="34" charset="0"/>
                <a:hlinkClick r:id="rId6"/>
              </a:rPr>
              <a:t>Koppitz Child Psychology Graduate Student Fellowship</a:t>
            </a:r>
            <a:r>
              <a:rPr lang="en-US" altLang="en-US" sz="2100" dirty="0" smtClean="0">
                <a:solidFill>
                  <a:srgbClr val="1155CC"/>
                </a:solidFill>
                <a:latin typeface="Arial" panose="020B0604020202020204" pitchFamily="34" charset="0"/>
                <a:cs typeface="Arial" panose="020B0604020202020204" pitchFamily="34" charset="0"/>
              </a:rPr>
              <a:t> – </a:t>
            </a:r>
            <a:r>
              <a:rPr lang="en-US" altLang="en-US" sz="2100" dirty="0" smtClean="0">
                <a:solidFill>
                  <a:schemeClr val="tx1"/>
                </a:solidFill>
                <a:latin typeface="Arial" panose="020B0604020202020204" pitchFamily="34" charset="0"/>
                <a:cs typeface="Arial" panose="020B0604020202020204" pitchFamily="34" charset="0"/>
              </a:rPr>
              <a:t>Nov 15</a:t>
            </a:r>
          </a:p>
          <a:p>
            <a:pPr marL="0" lvl="0" indent="0" eaLnBrk="0" fontAlgn="base" hangingPunct="0">
              <a:lnSpc>
                <a:spcPct val="120000"/>
              </a:lnSpc>
              <a:spcBef>
                <a:spcPct val="0"/>
              </a:spcBef>
              <a:spcAft>
                <a:spcPct val="0"/>
              </a:spcAft>
              <a:buClrTx/>
              <a:buNone/>
            </a:pPr>
            <a:r>
              <a:rPr lang="en-US" altLang="en-US" sz="2100" dirty="0" smtClean="0">
                <a:solidFill>
                  <a:srgbClr val="1155CC"/>
                </a:solidFill>
                <a:latin typeface="Arial" panose="020B0604020202020204" pitchFamily="34" charset="0"/>
                <a:cs typeface="Arial" panose="020B0604020202020204" pitchFamily="34" charset="0"/>
                <a:hlinkClick r:id="rId6"/>
              </a:rPr>
              <a:t>Kress </a:t>
            </a:r>
            <a:r>
              <a:rPr lang="en-US" altLang="en-US" sz="2100" dirty="0">
                <a:solidFill>
                  <a:srgbClr val="1155CC"/>
                </a:solidFill>
                <a:latin typeface="Arial" panose="020B0604020202020204" pitchFamily="34" charset="0"/>
                <a:cs typeface="Arial" panose="020B0604020202020204" pitchFamily="34" charset="0"/>
                <a:hlinkClick r:id="rId6"/>
              </a:rPr>
              <a:t>Foundation – History of Art</a:t>
            </a:r>
            <a:r>
              <a:rPr lang="en-US" altLang="en-US" sz="2100" dirty="0">
                <a:solidFill>
                  <a:srgbClr val="26282A"/>
                </a:solidFill>
                <a:latin typeface="Arial" panose="020B0604020202020204" pitchFamily="34" charset="0"/>
                <a:cs typeface="Arial" panose="020B0604020202020204" pitchFamily="34" charset="0"/>
                <a:hlinkClick r:id="rId6"/>
              </a:rPr>
              <a:t> </a:t>
            </a:r>
            <a:r>
              <a:rPr lang="en-US" altLang="en-US" sz="2100" dirty="0">
                <a:solidFill>
                  <a:srgbClr val="26282A"/>
                </a:solidFill>
                <a:latin typeface="Arial" panose="020B0604020202020204" pitchFamily="34" charset="0"/>
                <a:cs typeface="Arial" panose="020B0604020202020204" pitchFamily="34" charset="0"/>
              </a:rPr>
              <a:t>- Nov. </a:t>
            </a:r>
            <a:r>
              <a:rPr lang="en-US" altLang="en-US" sz="2100" dirty="0" smtClean="0">
                <a:solidFill>
                  <a:srgbClr val="26282A"/>
                </a:solidFill>
                <a:latin typeface="Arial" panose="020B0604020202020204" pitchFamily="34" charset="0"/>
                <a:cs typeface="Arial" panose="020B0604020202020204" pitchFamily="34" charset="0"/>
              </a:rPr>
              <a:t>30</a:t>
            </a:r>
            <a:br>
              <a:rPr lang="en-US" altLang="en-US" sz="2100" dirty="0" smtClean="0">
                <a:solidFill>
                  <a:srgbClr val="26282A"/>
                </a:solidFill>
                <a:latin typeface="Arial" panose="020B0604020202020204" pitchFamily="34" charset="0"/>
                <a:cs typeface="Arial" panose="020B0604020202020204" pitchFamily="34" charset="0"/>
              </a:rPr>
            </a:br>
            <a:r>
              <a:rPr lang="en-US" altLang="en-US" sz="2100" dirty="0" smtClean="0">
                <a:solidFill>
                  <a:srgbClr val="1155CC"/>
                </a:solidFill>
                <a:latin typeface="Arial" panose="020B0604020202020204" pitchFamily="34" charset="0"/>
                <a:cs typeface="Arial" panose="020B0604020202020204" pitchFamily="34" charset="0"/>
                <a:hlinkClick r:id="rId7"/>
              </a:rPr>
              <a:t>Horowitz </a:t>
            </a:r>
            <a:r>
              <a:rPr lang="en-US" altLang="en-US" sz="2100" dirty="0">
                <a:solidFill>
                  <a:srgbClr val="1155CC"/>
                </a:solidFill>
                <a:latin typeface="Arial" panose="020B0604020202020204" pitchFamily="34" charset="0"/>
                <a:cs typeface="Arial" panose="020B0604020202020204" pitchFamily="34" charset="0"/>
                <a:hlinkClick r:id="rId7"/>
              </a:rPr>
              <a:t>Foundation for Social Policy</a:t>
            </a:r>
            <a:r>
              <a:rPr lang="en-US" altLang="en-US" sz="2100" dirty="0">
                <a:solidFill>
                  <a:srgbClr val="26282A"/>
                </a:solidFill>
                <a:latin typeface="Arial" panose="020B0604020202020204" pitchFamily="34" charset="0"/>
                <a:cs typeface="Arial" panose="020B0604020202020204" pitchFamily="34" charset="0"/>
              </a:rPr>
              <a:t> - Dec. 1 </a:t>
            </a:r>
            <a:r>
              <a:rPr lang="en-US" altLang="en-US" sz="2100" dirty="0" smtClean="0">
                <a:solidFill>
                  <a:srgbClr val="26282A"/>
                </a:solidFill>
                <a:latin typeface="Arial" panose="020B0604020202020204" pitchFamily="34" charset="0"/>
                <a:cs typeface="Arial" panose="020B0604020202020204" pitchFamily="34" charset="0"/>
              </a:rPr>
              <a:t/>
            </a:r>
            <a:br>
              <a:rPr lang="en-US" altLang="en-US" sz="2100" dirty="0" smtClean="0">
                <a:solidFill>
                  <a:srgbClr val="26282A"/>
                </a:solidFill>
                <a:latin typeface="Arial" panose="020B0604020202020204" pitchFamily="34" charset="0"/>
                <a:cs typeface="Arial" panose="020B0604020202020204" pitchFamily="34" charset="0"/>
              </a:rPr>
            </a:br>
            <a:r>
              <a:rPr lang="en-US" altLang="en-US" sz="2100" dirty="0" err="1" smtClean="0">
                <a:solidFill>
                  <a:srgbClr val="1155CC"/>
                </a:solidFill>
                <a:latin typeface="Arial" panose="020B0604020202020204" pitchFamily="34" charset="0"/>
                <a:cs typeface="Arial" panose="020B0604020202020204" pitchFamily="34" charset="0"/>
                <a:hlinkClick r:id="rId8"/>
              </a:rPr>
              <a:t>Dedalus</a:t>
            </a:r>
            <a:r>
              <a:rPr lang="en-US" altLang="en-US" sz="2100" dirty="0" smtClean="0">
                <a:solidFill>
                  <a:srgbClr val="1155CC"/>
                </a:solidFill>
                <a:latin typeface="Arial" panose="020B0604020202020204" pitchFamily="34" charset="0"/>
                <a:cs typeface="Arial" panose="020B0604020202020204" pitchFamily="34" charset="0"/>
                <a:hlinkClick r:id="rId8"/>
              </a:rPr>
              <a:t> </a:t>
            </a:r>
            <a:r>
              <a:rPr lang="en-US" altLang="en-US" sz="2100" dirty="0">
                <a:solidFill>
                  <a:srgbClr val="1155CC"/>
                </a:solidFill>
                <a:latin typeface="Arial" panose="020B0604020202020204" pitchFamily="34" charset="0"/>
                <a:cs typeface="Arial" panose="020B0604020202020204" pitchFamily="34" charset="0"/>
                <a:hlinkClick r:id="rId8"/>
              </a:rPr>
              <a:t>Foundation Dissertation Fellowship</a:t>
            </a:r>
            <a:r>
              <a:rPr lang="en-US" altLang="en-US" sz="2100" dirty="0">
                <a:solidFill>
                  <a:srgbClr val="26282A"/>
                </a:solidFill>
                <a:latin typeface="Arial" panose="020B0604020202020204" pitchFamily="34" charset="0"/>
                <a:cs typeface="Arial" panose="020B0604020202020204" pitchFamily="34" charset="0"/>
              </a:rPr>
              <a:t> - Dec. 2</a:t>
            </a:r>
            <a:r>
              <a:rPr lang="en-US" altLang="en-US" sz="2100" dirty="0">
                <a:solidFill>
                  <a:schemeClr val="tx1"/>
                </a:solidFill>
                <a:latin typeface="Arial" panose="020B0604020202020204" pitchFamily="34" charset="0"/>
                <a:cs typeface="Arial" panose="020B0604020202020204" pitchFamily="34" charset="0"/>
              </a:rPr>
              <a:t/>
            </a:r>
            <a:br>
              <a:rPr lang="en-US" altLang="en-US" sz="2100" dirty="0">
                <a:solidFill>
                  <a:schemeClr val="tx1"/>
                </a:solidFill>
                <a:latin typeface="Arial" panose="020B0604020202020204" pitchFamily="34" charset="0"/>
                <a:cs typeface="Arial" panose="020B0604020202020204" pitchFamily="34" charset="0"/>
              </a:rPr>
            </a:br>
            <a:r>
              <a:rPr lang="en-US" altLang="en-US" sz="2100" dirty="0">
                <a:solidFill>
                  <a:srgbClr val="1155CC"/>
                </a:solidFill>
                <a:latin typeface="Arial" panose="020B0604020202020204" pitchFamily="34" charset="0"/>
                <a:cs typeface="Arial" panose="020B0604020202020204" pitchFamily="34" charset="0"/>
                <a:hlinkClick r:id="rId9"/>
              </a:rPr>
              <a:t>Ford Foundation </a:t>
            </a:r>
            <a:r>
              <a:rPr lang="en-US" altLang="en-US" sz="2100" dirty="0" smtClean="0">
                <a:solidFill>
                  <a:srgbClr val="1155CC"/>
                </a:solidFill>
                <a:latin typeface="Arial" panose="020B0604020202020204" pitchFamily="34" charset="0"/>
                <a:cs typeface="Arial" panose="020B0604020202020204" pitchFamily="34" charset="0"/>
                <a:hlinkClick r:id="rId9"/>
              </a:rPr>
              <a:t>Fellowships</a:t>
            </a:r>
            <a:r>
              <a:rPr lang="en-US" altLang="en-US" sz="2100" dirty="0">
                <a:solidFill>
                  <a:srgbClr val="26282A"/>
                </a:solidFill>
                <a:latin typeface="Arial" panose="020B0604020202020204" pitchFamily="34" charset="0"/>
                <a:cs typeface="Arial" panose="020B0604020202020204" pitchFamily="34" charset="0"/>
              </a:rPr>
              <a:t>  -  Dec. </a:t>
            </a:r>
            <a:r>
              <a:rPr lang="en-US" altLang="en-US" sz="2100" dirty="0" smtClean="0">
                <a:solidFill>
                  <a:srgbClr val="26282A"/>
                </a:solidFill>
                <a:latin typeface="Arial" panose="020B0604020202020204" pitchFamily="34" charset="0"/>
                <a:cs typeface="Arial" panose="020B0604020202020204" pitchFamily="34" charset="0"/>
              </a:rPr>
              <a:t>8 / Dec 15</a:t>
            </a:r>
            <a:r>
              <a:rPr lang="en-US" altLang="en-US" sz="2100" dirty="0">
                <a:solidFill>
                  <a:srgbClr val="26282A"/>
                </a:solidFill>
                <a:latin typeface="Arial" panose="020B0604020202020204" pitchFamily="34" charset="0"/>
                <a:cs typeface="Arial" panose="020B0604020202020204" pitchFamily="34" charset="0"/>
              </a:rPr>
              <a:t/>
            </a:r>
            <a:br>
              <a:rPr lang="en-US" altLang="en-US" sz="2100" dirty="0">
                <a:solidFill>
                  <a:srgbClr val="26282A"/>
                </a:solidFill>
                <a:latin typeface="Arial" panose="020B0604020202020204" pitchFamily="34" charset="0"/>
                <a:cs typeface="Arial" panose="020B0604020202020204" pitchFamily="34" charset="0"/>
              </a:rPr>
            </a:br>
            <a:r>
              <a:rPr lang="en-US" altLang="en-US" sz="2100" dirty="0">
                <a:solidFill>
                  <a:srgbClr val="1155CC"/>
                </a:solidFill>
                <a:latin typeface="Arial" panose="020B0604020202020204" pitchFamily="34" charset="0"/>
                <a:cs typeface="Arial" panose="020B0604020202020204" pitchFamily="34" charset="0"/>
                <a:hlinkClick r:id="rId10"/>
              </a:rPr>
              <a:t>Center for Engaged Scholarship </a:t>
            </a:r>
            <a:r>
              <a:rPr lang="en-US" altLang="en-US" sz="2100" dirty="0">
                <a:latin typeface="Arial" panose="020B0604020202020204" pitchFamily="34" charset="0"/>
                <a:cs typeface="Arial" panose="020B0604020202020204" pitchFamily="34" charset="0"/>
              </a:rPr>
              <a:t>(social sciences)</a:t>
            </a:r>
            <a:r>
              <a:rPr lang="en-US" altLang="en-US" sz="2100" dirty="0">
                <a:solidFill>
                  <a:srgbClr val="26282A"/>
                </a:solidFill>
                <a:latin typeface="Arial" panose="020B0604020202020204" pitchFamily="34" charset="0"/>
                <a:cs typeface="Arial" panose="020B0604020202020204" pitchFamily="34" charset="0"/>
              </a:rPr>
              <a:t> - Dec. </a:t>
            </a:r>
            <a:r>
              <a:rPr lang="en-US" altLang="en-US" sz="2100" dirty="0" smtClean="0">
                <a:solidFill>
                  <a:srgbClr val="26282A"/>
                </a:solidFill>
                <a:latin typeface="Arial" panose="020B0604020202020204" pitchFamily="34" charset="0"/>
                <a:cs typeface="Arial" panose="020B0604020202020204" pitchFamily="34" charset="0"/>
              </a:rPr>
              <a:t>15</a:t>
            </a:r>
            <a:br>
              <a:rPr lang="en-US" altLang="en-US" sz="2100" dirty="0" smtClean="0">
                <a:solidFill>
                  <a:srgbClr val="26282A"/>
                </a:solidFill>
                <a:latin typeface="Arial" panose="020B0604020202020204" pitchFamily="34" charset="0"/>
                <a:cs typeface="Arial" panose="020B0604020202020204" pitchFamily="34" charset="0"/>
              </a:rPr>
            </a:br>
            <a:r>
              <a:rPr lang="en-US" altLang="en-US" sz="2100" dirty="0" smtClean="0">
                <a:solidFill>
                  <a:srgbClr val="1155CC"/>
                </a:solidFill>
                <a:latin typeface="Arial" panose="020B0604020202020204" pitchFamily="34" charset="0"/>
                <a:cs typeface="Arial" panose="020B0604020202020204" pitchFamily="34" charset="0"/>
                <a:hlinkClick r:id="rId11"/>
              </a:rPr>
              <a:t>The </a:t>
            </a:r>
            <a:r>
              <a:rPr lang="en-US" altLang="en-US" sz="2100" dirty="0">
                <a:solidFill>
                  <a:srgbClr val="1155CC"/>
                </a:solidFill>
                <a:latin typeface="Arial" panose="020B0604020202020204" pitchFamily="34" charset="0"/>
                <a:cs typeface="Arial" panose="020B0604020202020204" pitchFamily="34" charset="0"/>
                <a:hlinkClick r:id="rId11"/>
              </a:rPr>
              <a:t>Link Foundation</a:t>
            </a:r>
            <a:r>
              <a:rPr lang="en-US" altLang="en-US" sz="2100" dirty="0">
                <a:solidFill>
                  <a:srgbClr val="1155CC"/>
                </a:solidFill>
                <a:latin typeface="Arial" panose="020B0604020202020204" pitchFamily="34" charset="0"/>
                <a:cs typeface="Arial" panose="020B0604020202020204" pitchFamily="34" charset="0"/>
              </a:rPr>
              <a:t> </a:t>
            </a:r>
            <a:r>
              <a:rPr lang="en-US" altLang="en-US" sz="2100" dirty="0">
                <a:latin typeface="Arial" panose="020B0604020202020204" pitchFamily="34" charset="0"/>
                <a:cs typeface="Arial" panose="020B0604020202020204" pitchFamily="34" charset="0"/>
              </a:rPr>
              <a:t>(modeling, simulation and training)</a:t>
            </a:r>
            <a:r>
              <a:rPr lang="en-US" altLang="en-US" sz="2100" dirty="0">
                <a:solidFill>
                  <a:srgbClr val="26282A"/>
                </a:solidFill>
                <a:latin typeface="Arial" panose="020B0604020202020204" pitchFamily="34" charset="0"/>
                <a:cs typeface="Arial" panose="020B0604020202020204" pitchFamily="34" charset="0"/>
              </a:rPr>
              <a:t> - </a:t>
            </a:r>
            <a:r>
              <a:rPr lang="en-US" altLang="en-US" sz="2100" dirty="0" smtClean="0">
                <a:solidFill>
                  <a:srgbClr val="26282A"/>
                </a:solidFill>
                <a:latin typeface="Arial" panose="020B0604020202020204" pitchFamily="34" charset="0"/>
                <a:cs typeface="Arial" panose="020B0604020202020204" pitchFamily="34" charset="0"/>
              </a:rPr>
              <a:t>Apr. 15</a:t>
            </a:r>
          </a:p>
          <a:p>
            <a:pPr marL="0" lvl="0" indent="0" eaLnBrk="0" fontAlgn="base" hangingPunct="0">
              <a:lnSpc>
                <a:spcPct val="120000"/>
              </a:lnSpc>
              <a:spcBef>
                <a:spcPct val="0"/>
              </a:spcBef>
              <a:spcAft>
                <a:spcPct val="0"/>
              </a:spcAft>
              <a:buClrTx/>
              <a:buNone/>
            </a:pPr>
            <a:r>
              <a:rPr lang="en-US" altLang="en-US" sz="2100" dirty="0" smtClean="0">
                <a:solidFill>
                  <a:srgbClr val="26282A"/>
                </a:solidFill>
                <a:latin typeface="Arial" panose="020B0604020202020204" pitchFamily="34" charset="0"/>
                <a:cs typeface="Arial" panose="020B0604020202020204" pitchFamily="34" charset="0"/>
                <a:hlinkClick r:id="rId12"/>
              </a:rPr>
              <a:t>American </a:t>
            </a:r>
            <a:r>
              <a:rPr lang="en-US" altLang="en-US" sz="2100" dirty="0">
                <a:solidFill>
                  <a:srgbClr val="26282A"/>
                </a:solidFill>
                <a:latin typeface="Arial" panose="020B0604020202020204" pitchFamily="34" charset="0"/>
                <a:cs typeface="Arial" panose="020B0604020202020204" pitchFamily="34" charset="0"/>
                <a:hlinkClick r:id="rId12"/>
              </a:rPr>
              <a:t>Council of Learned </a:t>
            </a:r>
            <a:r>
              <a:rPr lang="en-US" altLang="en-US" sz="2100" dirty="0" smtClean="0">
                <a:solidFill>
                  <a:srgbClr val="26282A"/>
                </a:solidFill>
                <a:latin typeface="Arial" panose="020B0604020202020204" pitchFamily="34" charset="0"/>
                <a:cs typeface="Arial" panose="020B0604020202020204" pitchFamily="34" charset="0"/>
                <a:hlinkClick r:id="rId12"/>
              </a:rPr>
              <a:t>Societies(ACLS)</a:t>
            </a:r>
            <a:r>
              <a:rPr lang="en-US" altLang="en-US" sz="2100" dirty="0" smtClean="0">
                <a:solidFill>
                  <a:srgbClr val="26282A"/>
                </a:solidFill>
                <a:latin typeface="Arial" panose="020B0604020202020204" pitchFamily="34" charset="0"/>
                <a:cs typeface="Arial" panose="020B0604020202020204" pitchFamily="34" charset="0"/>
              </a:rPr>
              <a:t>  - </a:t>
            </a:r>
            <a:r>
              <a:rPr lang="en-US" altLang="en-US" sz="2100" dirty="0">
                <a:solidFill>
                  <a:srgbClr val="26282A"/>
                </a:solidFill>
                <a:latin typeface="Arial" panose="020B0604020202020204" pitchFamily="34" charset="0"/>
                <a:cs typeface="Arial" panose="020B0604020202020204" pitchFamily="34" charset="0"/>
              </a:rPr>
              <a:t>various </a:t>
            </a:r>
            <a:r>
              <a:rPr lang="en-US" altLang="en-US" sz="2100" dirty="0" smtClean="0">
                <a:solidFill>
                  <a:srgbClr val="26282A"/>
                </a:solidFill>
                <a:latin typeface="Arial" panose="020B0604020202020204" pitchFamily="34" charset="0"/>
                <a:cs typeface="Arial" panose="020B0604020202020204" pitchFamily="34" charset="0"/>
              </a:rPr>
              <a:t>deadlines</a:t>
            </a:r>
            <a:endParaRPr lang="en-US" altLang="en-US" sz="2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28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Writing Support and Guidance </a:t>
            </a:r>
          </a:p>
        </p:txBody>
      </p:sp>
      <p:sp>
        <p:nvSpPr>
          <p:cNvPr id="3" name="Content Placeholder 2"/>
          <p:cNvSpPr>
            <a:spLocks noGrp="1"/>
          </p:cNvSpPr>
          <p:nvPr>
            <p:ph idx="1"/>
          </p:nvPr>
        </p:nvSpPr>
        <p:spPr>
          <a:xfrm>
            <a:off x="3689658" y="716042"/>
            <a:ext cx="7523257" cy="5416771"/>
          </a:xfrm>
        </p:spPr>
        <p:txBody>
          <a:bodyPr>
            <a:normAutofit fontScale="92500"/>
          </a:bodyPr>
          <a:lstStyle/>
          <a:p>
            <a:pPr marL="45720" indent="0">
              <a:buClrTx/>
              <a:buNone/>
            </a:pPr>
            <a:r>
              <a:rPr lang="en-US" sz="2800" dirty="0">
                <a:cs typeface="Calibri" panose="020F0502020204030204" pitchFamily="34" charset="0"/>
              </a:rPr>
              <a:t>Graduate School Writing Center: </a:t>
            </a:r>
            <a:r>
              <a:rPr lang="en-US" sz="2800" dirty="0" smtClean="0">
                <a:cs typeface="Calibri" panose="020F0502020204030204" pitchFamily="34" charset="0"/>
              </a:rPr>
              <a:t/>
            </a:r>
            <a:br>
              <a:rPr lang="en-US" sz="2800" dirty="0" smtClean="0">
                <a:cs typeface="Calibri" panose="020F0502020204030204" pitchFamily="34" charset="0"/>
              </a:rPr>
            </a:br>
            <a:r>
              <a:rPr lang="en-US" sz="2800" dirty="0" smtClean="0">
                <a:solidFill>
                  <a:schemeClr val="accent1">
                    <a:lumMod val="75000"/>
                  </a:schemeClr>
                </a:solidFill>
                <a:cs typeface="Calibri" panose="020F0502020204030204" pitchFamily="34" charset="0"/>
                <a:hlinkClick r:id="rId2"/>
              </a:rPr>
              <a:t>gradschool.umd.edu/graduate-school-writing-center</a:t>
            </a:r>
            <a:endParaRPr lang="en-US" sz="2800" dirty="0">
              <a:solidFill>
                <a:schemeClr val="accent1">
                  <a:lumMod val="75000"/>
                </a:schemeClr>
              </a:solidFill>
              <a:cs typeface="Calibri" panose="020F0502020204030204" pitchFamily="34" charset="0"/>
            </a:endParaRPr>
          </a:p>
          <a:p>
            <a:pPr marL="45720" indent="0">
              <a:buClrTx/>
              <a:buNone/>
            </a:pPr>
            <a:endParaRPr lang="en-US" sz="2800" dirty="0">
              <a:solidFill>
                <a:srgbClr val="000000"/>
              </a:solidFill>
            </a:endParaRPr>
          </a:p>
          <a:p>
            <a:pPr marL="45720" indent="0">
              <a:buClrTx/>
              <a:buNone/>
            </a:pPr>
            <a:r>
              <a:rPr lang="en-US" sz="2800" dirty="0"/>
              <a:t>Division of Research Proposal Development and Management </a:t>
            </a:r>
            <a:r>
              <a:rPr lang="en-US" sz="2800" dirty="0" smtClean="0"/>
              <a:t>Services: </a:t>
            </a:r>
            <a:r>
              <a:rPr lang="en-US" sz="1800" dirty="0" smtClean="0"/>
              <a:t>(</a:t>
            </a:r>
            <a:r>
              <a:rPr lang="en-US" sz="1800" dirty="0" smtClean="0">
                <a:solidFill>
                  <a:srgbClr val="000000"/>
                </a:solidFill>
              </a:rPr>
              <a:t>Cara </a:t>
            </a:r>
            <a:r>
              <a:rPr lang="en-US" sz="1800" dirty="0">
                <a:solidFill>
                  <a:srgbClr val="000000"/>
                </a:solidFill>
              </a:rPr>
              <a:t>Kennedy </a:t>
            </a:r>
            <a:r>
              <a:rPr lang="en-US" sz="1800" dirty="0" smtClean="0"/>
              <a:t>ckenned3@umd.edu)</a:t>
            </a:r>
            <a:r>
              <a:rPr lang="en-US" sz="1800" dirty="0" smtClean="0">
                <a:solidFill>
                  <a:srgbClr val="000000"/>
                </a:solidFill>
              </a:rPr>
              <a:t/>
            </a:r>
            <a:br>
              <a:rPr lang="en-US" sz="1800" dirty="0" smtClean="0">
                <a:solidFill>
                  <a:srgbClr val="000000"/>
                </a:solidFill>
              </a:rPr>
            </a:br>
            <a:r>
              <a:rPr lang="en-US" sz="2800" dirty="0" smtClean="0">
                <a:solidFill>
                  <a:srgbClr val="000000"/>
                </a:solidFill>
                <a:hlinkClick r:id="rId3"/>
              </a:rPr>
              <a:t>Research.umd.edu/proposal-development-services</a:t>
            </a:r>
            <a:endParaRPr lang="en-US" sz="2800" dirty="0" smtClean="0">
              <a:solidFill>
                <a:srgbClr val="000000"/>
              </a:solidFill>
            </a:endParaRPr>
          </a:p>
          <a:p>
            <a:pPr marL="45720" indent="0">
              <a:buClrTx/>
              <a:buNone/>
            </a:pPr>
            <a:endParaRPr lang="en-US" sz="2800" dirty="0" smtClean="0">
              <a:solidFill>
                <a:srgbClr val="000000"/>
              </a:solidFill>
            </a:endParaRPr>
          </a:p>
          <a:p>
            <a:pPr marL="45720" indent="0">
              <a:buClrTx/>
              <a:buNone/>
            </a:pPr>
            <a:r>
              <a:rPr lang="en-US" sz="2800" dirty="0" smtClean="0">
                <a:solidFill>
                  <a:srgbClr val="000000"/>
                </a:solidFill>
              </a:rPr>
              <a:t>Your department and/or your advisor</a:t>
            </a:r>
          </a:p>
          <a:p>
            <a:pPr marL="45720" indent="0">
              <a:buClrTx/>
              <a:buNone/>
            </a:pPr>
            <a:endParaRPr lang="en-US" sz="2800" dirty="0">
              <a:solidFill>
                <a:srgbClr val="000000"/>
              </a:solidFill>
            </a:endParaRPr>
          </a:p>
          <a:p>
            <a:pPr marL="45720" indent="0">
              <a:buClrTx/>
              <a:buNone/>
            </a:pPr>
            <a:r>
              <a:rPr lang="en-US" sz="2800" dirty="0">
                <a:solidFill>
                  <a:srgbClr val="000000"/>
                </a:solidFill>
              </a:rPr>
              <a:t>Workshops like </a:t>
            </a:r>
            <a:r>
              <a:rPr lang="en-US" sz="2800" dirty="0" smtClean="0">
                <a:solidFill>
                  <a:srgbClr val="000000"/>
                </a:solidFill>
              </a:rPr>
              <a:t>this!</a:t>
            </a:r>
            <a:br>
              <a:rPr lang="en-US" sz="2800" dirty="0" smtClean="0">
                <a:solidFill>
                  <a:srgbClr val="000000"/>
                </a:solidFill>
              </a:rPr>
            </a:br>
            <a:r>
              <a:rPr lang="en-US" sz="2800" dirty="0" smtClean="0">
                <a:solidFill>
                  <a:srgbClr val="000000"/>
                </a:solidFill>
                <a:hlinkClick r:id="rId4"/>
              </a:rPr>
              <a:t>gradschool.umd.edu/funding/workshops</a:t>
            </a:r>
            <a:endParaRPr lang="en-US" sz="2800" dirty="0">
              <a:solidFill>
                <a:srgbClr val="000000"/>
              </a:solidFill>
            </a:endParaRPr>
          </a:p>
          <a:p>
            <a:endParaRPr lang="en-US" dirty="0"/>
          </a:p>
        </p:txBody>
      </p:sp>
    </p:spTree>
    <p:extLst>
      <p:ext uri="{BB962C8B-B14F-4D97-AF65-F5344CB8AC3E}">
        <p14:creationId xmlns:p14="http://schemas.microsoft.com/office/powerpoint/2010/main" val="2352879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sandy beach next to a body of water&#10;&#10;Description automatically generated"/>
          <p:cNvPicPr preferRelativeResize="0"/>
          <p:nvPr/>
        </p:nvPicPr>
        <p:blipFill rotWithShape="1">
          <a:blip r:embed="rId3">
            <a:alphaModFix/>
          </a:blip>
          <a:srcRect/>
          <a:stretch/>
        </p:blipFill>
        <p:spPr>
          <a:xfrm>
            <a:off x="1" y="2"/>
            <a:ext cx="12192003" cy="6857999"/>
          </a:xfrm>
          <a:prstGeom prst="rect">
            <a:avLst/>
          </a:prstGeom>
          <a:noFill/>
          <a:ln>
            <a:noFill/>
          </a:ln>
        </p:spPr>
      </p:pic>
      <p:sp>
        <p:nvSpPr>
          <p:cNvPr id="92" name="Google Shape;92;p1"/>
          <p:cNvSpPr txBox="1">
            <a:spLocks noGrp="1"/>
          </p:cNvSpPr>
          <p:nvPr>
            <p:ph type="title"/>
          </p:nvPr>
        </p:nvSpPr>
        <p:spPr>
          <a:xfrm>
            <a:off x="584200" y="4991101"/>
            <a:ext cx="8022389" cy="1092300"/>
          </a:xfrm>
          <a:prstGeom prst="rect">
            <a:avLst/>
          </a:prstGeom>
          <a:solidFill>
            <a:srgbClr val="191919"/>
          </a:solidFill>
          <a:ln>
            <a:noFill/>
          </a:ln>
        </p:spPr>
        <p:txBody>
          <a:bodyPr spcFirstLastPara="1" vert="horz" wrap="square" lIns="457200" tIns="45700" rIns="91425" bIns="45700" rtlCol="0" anchor="ctr" anchorCtr="0">
            <a:noAutofit/>
          </a:bodyPr>
          <a:lstStyle/>
          <a:p>
            <a:pPr algn="l">
              <a:buClr>
                <a:srgbClr val="FF0000"/>
              </a:buClr>
              <a:buSzPts val="1800"/>
            </a:pPr>
            <a:r>
              <a:rPr lang="en-US" sz="2400" dirty="0">
                <a:solidFill>
                  <a:schemeClr val="lt1"/>
                </a:solidFill>
              </a:rPr>
              <a:t>Proposal Development &amp; Management Services</a:t>
            </a:r>
            <a:endParaRPr dirty="0">
              <a:solidFill>
                <a:schemeClr val="lt1"/>
              </a:solidFill>
            </a:endParaRPr>
          </a:p>
        </p:txBody>
      </p:sp>
      <p:pic>
        <p:nvPicPr>
          <p:cNvPr id="93" name="Google Shape;93;p1"/>
          <p:cNvPicPr preferRelativeResize="0"/>
          <p:nvPr/>
        </p:nvPicPr>
        <p:blipFill rotWithShape="1">
          <a:blip r:embed="rId4">
            <a:alphaModFix/>
          </a:blip>
          <a:srcRect/>
          <a:stretch/>
        </p:blipFill>
        <p:spPr>
          <a:xfrm>
            <a:off x="9080501" y="774700"/>
            <a:ext cx="2387601" cy="685800"/>
          </a:xfrm>
          <a:prstGeom prst="rect">
            <a:avLst/>
          </a:prstGeom>
          <a:noFill/>
          <a:ln>
            <a:noFill/>
          </a:ln>
        </p:spPr>
      </p:pic>
    </p:spTree>
    <p:extLst>
      <p:ext uri="{BB962C8B-B14F-4D97-AF65-F5344CB8AC3E}">
        <p14:creationId xmlns:p14="http://schemas.microsoft.com/office/powerpoint/2010/main" val="532126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p:nvPr/>
        </p:nvSpPr>
        <p:spPr>
          <a:xfrm>
            <a:off x="-27800" y="-15212"/>
            <a:ext cx="6096000" cy="6858000"/>
          </a:xfrm>
          <a:prstGeom prst="rect">
            <a:avLst/>
          </a:prstGeom>
          <a:solidFill>
            <a:srgbClr val="F2F2F2"/>
          </a:solidFill>
          <a:ln>
            <a:noFill/>
          </a:ln>
        </p:spPr>
        <p:txBody>
          <a:bodyPr spcFirstLastPara="1" wrap="square" lIns="91433" tIns="45700" rIns="91433" bIns="45700"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6" name="Google Shape;116;p28"/>
          <p:cNvSpPr txBox="1">
            <a:spLocks noGrp="1"/>
          </p:cNvSpPr>
          <p:nvPr>
            <p:ph type="title"/>
          </p:nvPr>
        </p:nvSpPr>
        <p:spPr>
          <a:xfrm>
            <a:off x="609600" y="656033"/>
            <a:ext cx="4821200" cy="1740800"/>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lt1"/>
              </a:buClr>
              <a:buSzPts val="2700"/>
            </a:pPr>
            <a:r>
              <a:rPr lang="en" b="1" dirty="0">
                <a:solidFill>
                  <a:schemeClr val="dk1"/>
                </a:solidFill>
                <a:latin typeface="Arial"/>
                <a:ea typeface="Arial"/>
                <a:cs typeface="Arial"/>
                <a:sym typeface="Arial"/>
              </a:rPr>
              <a:t>Proposal Development Program Aims</a:t>
            </a:r>
            <a:endParaRPr b="1" dirty="0">
              <a:solidFill>
                <a:schemeClr val="dk1"/>
              </a:solidFill>
              <a:latin typeface="Arial"/>
              <a:ea typeface="Arial"/>
              <a:cs typeface="Arial"/>
              <a:sym typeface="Arial"/>
            </a:endParaRPr>
          </a:p>
        </p:txBody>
      </p:sp>
      <p:sp>
        <p:nvSpPr>
          <p:cNvPr id="117" name="Google Shape;117;p28"/>
          <p:cNvSpPr txBox="1">
            <a:spLocks noGrp="1"/>
          </p:cNvSpPr>
          <p:nvPr>
            <p:ph type="body" idx="1"/>
          </p:nvPr>
        </p:nvSpPr>
        <p:spPr>
          <a:xfrm>
            <a:off x="611444" y="2331199"/>
            <a:ext cx="4821200" cy="4167600"/>
          </a:xfrm>
          <a:prstGeom prst="rect">
            <a:avLst/>
          </a:prstGeom>
          <a:noFill/>
          <a:ln>
            <a:noFill/>
          </a:ln>
        </p:spPr>
        <p:txBody>
          <a:bodyPr spcFirstLastPara="1" vert="horz" wrap="square" lIns="91433" tIns="45700" rIns="91433" bIns="45700" rtlCol="0" anchor="t" anchorCtr="0">
            <a:noAutofit/>
          </a:bodyPr>
          <a:lstStyle/>
          <a:p>
            <a:pPr marL="550320" indent="-253994">
              <a:spcBef>
                <a:spcPts val="1067"/>
              </a:spcBef>
              <a:buClr>
                <a:schemeClr val="dk2"/>
              </a:buClr>
              <a:buSzPts val="1500"/>
              <a:buNone/>
            </a:pPr>
            <a:endParaRPr b="1" dirty="0">
              <a:solidFill>
                <a:schemeClr val="dk1"/>
              </a:solidFill>
            </a:endParaRPr>
          </a:p>
          <a:p>
            <a:pPr marL="380990" indent="-380990">
              <a:spcBef>
                <a:spcPts val="1067"/>
              </a:spcBef>
              <a:buClr>
                <a:schemeClr val="dk1"/>
              </a:buClr>
              <a:buSzPts val="1900"/>
              <a:buChar char="●"/>
            </a:pPr>
            <a:r>
              <a:rPr lang="en" dirty="0">
                <a:solidFill>
                  <a:schemeClr val="dk1"/>
                </a:solidFill>
                <a:latin typeface="Arial"/>
                <a:ea typeface="Arial"/>
                <a:cs typeface="Arial"/>
                <a:sym typeface="Arial"/>
              </a:rPr>
              <a:t>Enhance the </a:t>
            </a:r>
            <a:r>
              <a:rPr lang="en" b="1" dirty="0">
                <a:solidFill>
                  <a:schemeClr val="dk1"/>
                </a:solidFill>
                <a:latin typeface="Arial"/>
                <a:ea typeface="Arial"/>
                <a:cs typeface="Arial"/>
                <a:sym typeface="Arial"/>
              </a:rPr>
              <a:t>quality and competitiveness </a:t>
            </a:r>
            <a:r>
              <a:rPr lang="en" dirty="0">
                <a:solidFill>
                  <a:schemeClr val="dk1"/>
                </a:solidFill>
                <a:latin typeface="Arial"/>
                <a:ea typeface="Arial"/>
                <a:cs typeface="Arial"/>
                <a:sym typeface="Arial"/>
              </a:rPr>
              <a:t>of proposals while reducing faculty burden.</a:t>
            </a:r>
            <a:endParaRPr dirty="0">
              <a:solidFill>
                <a:schemeClr val="dk1"/>
              </a:solidFill>
            </a:endParaRPr>
          </a:p>
          <a:p>
            <a:pPr marL="380990" indent="-380990">
              <a:spcBef>
                <a:spcPts val="1067"/>
              </a:spcBef>
              <a:buClr>
                <a:schemeClr val="dk1"/>
              </a:buClr>
              <a:buSzPts val="1900"/>
              <a:buChar char="●"/>
            </a:pPr>
            <a:r>
              <a:rPr lang="en" b="1" dirty="0">
                <a:solidFill>
                  <a:schemeClr val="dk1"/>
                </a:solidFill>
                <a:latin typeface="Arial"/>
                <a:ea typeface="Arial"/>
                <a:cs typeface="Arial"/>
                <a:sym typeface="Arial"/>
              </a:rPr>
              <a:t>Adopt industry best practices </a:t>
            </a:r>
            <a:r>
              <a:rPr lang="en" dirty="0">
                <a:solidFill>
                  <a:schemeClr val="dk1"/>
                </a:solidFill>
                <a:latin typeface="Arial"/>
                <a:ea typeface="Arial"/>
                <a:cs typeface="Arial"/>
                <a:sym typeface="Arial"/>
              </a:rPr>
              <a:t>&amp; professionalize the proposal development process at UMD</a:t>
            </a:r>
            <a:endParaRPr b="1" dirty="0">
              <a:solidFill>
                <a:schemeClr val="dk1"/>
              </a:solidFill>
              <a:latin typeface="Arial"/>
              <a:ea typeface="Arial"/>
              <a:cs typeface="Arial"/>
              <a:sym typeface="Arial"/>
            </a:endParaRPr>
          </a:p>
          <a:p>
            <a:pPr marL="380990" indent="-380990">
              <a:spcBef>
                <a:spcPts val="1067"/>
              </a:spcBef>
              <a:buClr>
                <a:schemeClr val="dk1"/>
              </a:buClr>
              <a:buSzPts val="1900"/>
              <a:buChar char="●"/>
            </a:pPr>
            <a:r>
              <a:rPr lang="en" b="1" dirty="0">
                <a:solidFill>
                  <a:schemeClr val="dk1"/>
                </a:solidFill>
                <a:latin typeface="Arial"/>
                <a:ea typeface="Arial"/>
                <a:cs typeface="Arial"/>
                <a:sym typeface="Arial"/>
              </a:rPr>
              <a:t>Facilitate </a:t>
            </a:r>
            <a:r>
              <a:rPr lang="en" dirty="0">
                <a:solidFill>
                  <a:schemeClr val="dk1"/>
                </a:solidFill>
                <a:latin typeface="Arial"/>
                <a:ea typeface="Arial"/>
                <a:cs typeface="Arial"/>
                <a:sym typeface="Arial"/>
              </a:rPr>
              <a:t>the scientific and administrative development of </a:t>
            </a:r>
            <a:r>
              <a:rPr lang="en" b="1" dirty="0">
                <a:solidFill>
                  <a:schemeClr val="dk1"/>
                </a:solidFill>
                <a:latin typeface="Arial"/>
                <a:ea typeface="Arial"/>
                <a:cs typeface="Arial"/>
                <a:sym typeface="Arial"/>
              </a:rPr>
              <a:t>complex, visible, and signature </a:t>
            </a:r>
            <a:r>
              <a:rPr lang="en" dirty="0">
                <a:solidFill>
                  <a:schemeClr val="dk1"/>
                </a:solidFill>
                <a:latin typeface="Arial"/>
                <a:ea typeface="Arial"/>
                <a:cs typeface="Arial"/>
                <a:sym typeface="Arial"/>
              </a:rPr>
              <a:t>research proposals </a:t>
            </a:r>
            <a:r>
              <a:rPr lang="en" b="1" dirty="0">
                <a:solidFill>
                  <a:schemeClr val="dk1"/>
                </a:solidFill>
                <a:latin typeface="Arial"/>
                <a:ea typeface="Arial"/>
                <a:cs typeface="Arial"/>
                <a:sym typeface="Arial"/>
              </a:rPr>
              <a:t>from ideation to submission</a:t>
            </a:r>
            <a:r>
              <a:rPr lang="en" dirty="0">
                <a:solidFill>
                  <a:schemeClr val="dk1"/>
                </a:solidFill>
                <a:latin typeface="Arial"/>
                <a:ea typeface="Arial"/>
                <a:cs typeface="Arial"/>
                <a:sym typeface="Arial"/>
              </a:rPr>
              <a:t>. </a:t>
            </a:r>
            <a:endParaRPr dirty="0">
              <a:solidFill>
                <a:schemeClr val="dk1"/>
              </a:solidFill>
            </a:endParaRPr>
          </a:p>
        </p:txBody>
      </p:sp>
      <p:pic>
        <p:nvPicPr>
          <p:cNvPr id="118" name="Google Shape;118;p28"/>
          <p:cNvPicPr preferRelativeResize="0"/>
          <p:nvPr/>
        </p:nvPicPr>
        <p:blipFill rotWithShape="1">
          <a:blip r:embed="rId3">
            <a:alphaModFix/>
          </a:blip>
          <a:srcRect/>
          <a:stretch/>
        </p:blipFill>
        <p:spPr>
          <a:xfrm>
            <a:off x="6500556" y="-15212"/>
            <a:ext cx="5080000" cy="6858000"/>
          </a:xfrm>
          <a:prstGeom prst="rect">
            <a:avLst/>
          </a:prstGeom>
          <a:noFill/>
          <a:ln>
            <a:noFill/>
          </a:ln>
        </p:spPr>
      </p:pic>
    </p:spTree>
    <p:extLst>
      <p:ext uri="{BB962C8B-B14F-4D97-AF65-F5344CB8AC3E}">
        <p14:creationId xmlns:p14="http://schemas.microsoft.com/office/powerpoint/2010/main" val="186310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CA5F50-F520-7608-5186-C0678A9505A8}"/>
              </a:ext>
            </a:extLst>
          </p:cNvPr>
          <p:cNvSpPr/>
          <p:nvPr/>
        </p:nvSpPr>
        <p:spPr>
          <a:xfrm>
            <a:off x="7612464" y="5764909"/>
            <a:ext cx="4579536" cy="508179"/>
          </a:xfrm>
          <a:prstGeom prst="rect">
            <a:avLst/>
          </a:prstGeom>
          <a:solidFill>
            <a:srgbClr val="ECC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a:extLst>
              <a:ext uri="{FF2B5EF4-FFF2-40B4-BE49-F238E27FC236}">
                <a16:creationId xmlns:a16="http://schemas.microsoft.com/office/drawing/2014/main" id="{E5FA7D9D-F38B-0C42-E047-A00E0988CEFC}"/>
              </a:ext>
            </a:extLst>
          </p:cNvPr>
          <p:cNvSpPr txBox="1"/>
          <p:nvPr/>
        </p:nvSpPr>
        <p:spPr>
          <a:xfrm>
            <a:off x="1332327" y="737596"/>
            <a:ext cx="6667499" cy="1200329"/>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Proposal Development &amp; Management </a:t>
            </a:r>
            <a:r>
              <a:rPr lang="en-US" sz="3600" i="1" dirty="0">
                <a:latin typeface="Arial" panose="020B0604020202020204" pitchFamily="34" charset="0"/>
                <a:cs typeface="Arial" panose="020B0604020202020204" pitchFamily="34" charset="0"/>
              </a:rPr>
              <a:t>(PDM) </a:t>
            </a:r>
            <a:r>
              <a:rPr lang="en-US" sz="3600" b="1" dirty="0">
                <a:latin typeface="Arial" panose="020B0604020202020204" pitchFamily="34" charset="0"/>
                <a:cs typeface="Arial" panose="020B0604020202020204" pitchFamily="34" charset="0"/>
              </a:rPr>
              <a:t>Services</a:t>
            </a:r>
          </a:p>
        </p:txBody>
      </p:sp>
      <p:sp>
        <p:nvSpPr>
          <p:cNvPr id="7" name="TextBox 6">
            <a:extLst>
              <a:ext uri="{FF2B5EF4-FFF2-40B4-BE49-F238E27FC236}">
                <a16:creationId xmlns:a16="http://schemas.microsoft.com/office/drawing/2014/main" id="{BB68909F-BCBF-AD7A-1C3F-43C9326AF3B2}"/>
              </a:ext>
            </a:extLst>
          </p:cNvPr>
          <p:cNvSpPr txBox="1"/>
          <p:nvPr/>
        </p:nvSpPr>
        <p:spPr>
          <a:xfrm>
            <a:off x="8502096" y="932262"/>
            <a:ext cx="2231571"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graduate students applying for external awards</a:t>
            </a:r>
          </a:p>
        </p:txBody>
      </p:sp>
      <p:sp>
        <p:nvSpPr>
          <p:cNvPr id="8" name="TextBox 7">
            <a:extLst>
              <a:ext uri="{FF2B5EF4-FFF2-40B4-BE49-F238E27FC236}">
                <a16:creationId xmlns:a16="http://schemas.microsoft.com/office/drawing/2014/main" id="{E1586DB2-ABCA-A973-BCBE-B91D2E434CE9}"/>
              </a:ext>
            </a:extLst>
          </p:cNvPr>
          <p:cNvSpPr txBox="1"/>
          <p:nvPr/>
        </p:nvSpPr>
        <p:spPr>
          <a:xfrm>
            <a:off x="1332327" y="4617469"/>
            <a:ext cx="1445264"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Strategize</a:t>
            </a:r>
          </a:p>
        </p:txBody>
      </p:sp>
      <p:sp>
        <p:nvSpPr>
          <p:cNvPr id="9" name="TextBox 8">
            <a:extLst>
              <a:ext uri="{FF2B5EF4-FFF2-40B4-BE49-F238E27FC236}">
                <a16:creationId xmlns:a16="http://schemas.microsoft.com/office/drawing/2014/main" id="{8CA5EF96-8E53-9F64-03B6-AE6081750ADF}"/>
              </a:ext>
            </a:extLst>
          </p:cNvPr>
          <p:cNvSpPr txBox="1"/>
          <p:nvPr/>
        </p:nvSpPr>
        <p:spPr>
          <a:xfrm>
            <a:off x="4380465" y="4617468"/>
            <a:ext cx="1121655"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Develop</a:t>
            </a:r>
          </a:p>
        </p:txBody>
      </p:sp>
      <p:sp>
        <p:nvSpPr>
          <p:cNvPr id="10" name="TextBox 9">
            <a:extLst>
              <a:ext uri="{FF2B5EF4-FFF2-40B4-BE49-F238E27FC236}">
                <a16:creationId xmlns:a16="http://schemas.microsoft.com/office/drawing/2014/main" id="{066E20D6-8B85-615D-1CE9-64B6675D069E}"/>
              </a:ext>
            </a:extLst>
          </p:cNvPr>
          <p:cNvSpPr txBox="1"/>
          <p:nvPr/>
        </p:nvSpPr>
        <p:spPr>
          <a:xfrm>
            <a:off x="7136899" y="4617469"/>
            <a:ext cx="1121653"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Review</a:t>
            </a:r>
          </a:p>
        </p:txBody>
      </p:sp>
      <p:sp>
        <p:nvSpPr>
          <p:cNvPr id="11" name="TextBox 10">
            <a:extLst>
              <a:ext uri="{FF2B5EF4-FFF2-40B4-BE49-F238E27FC236}">
                <a16:creationId xmlns:a16="http://schemas.microsoft.com/office/drawing/2014/main" id="{31F57655-739E-35FE-E0F5-2DDAAB71FC44}"/>
              </a:ext>
            </a:extLst>
          </p:cNvPr>
          <p:cNvSpPr txBox="1"/>
          <p:nvPr/>
        </p:nvSpPr>
        <p:spPr>
          <a:xfrm>
            <a:off x="10023231" y="4617469"/>
            <a:ext cx="1121653"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Elevate</a:t>
            </a:r>
          </a:p>
        </p:txBody>
      </p:sp>
      <p:sp>
        <p:nvSpPr>
          <p:cNvPr id="12" name="TextBox 11">
            <a:extLst>
              <a:ext uri="{FF2B5EF4-FFF2-40B4-BE49-F238E27FC236}">
                <a16:creationId xmlns:a16="http://schemas.microsoft.com/office/drawing/2014/main" id="{F4A798F2-2A60-0D1E-F9B5-9916869EBB7B}"/>
              </a:ext>
            </a:extLst>
          </p:cNvPr>
          <p:cNvSpPr txBox="1"/>
          <p:nvPr/>
        </p:nvSpPr>
        <p:spPr>
          <a:xfrm>
            <a:off x="7856783" y="5833564"/>
            <a:ext cx="3404936" cy="307777"/>
          </a:xfrm>
          <a:prstGeom prst="rect">
            <a:avLst/>
          </a:prstGeom>
          <a:noFill/>
        </p:spPr>
        <p:txBody>
          <a:bodyPr wrap="square" rtlCol="0">
            <a:spAutoFit/>
          </a:bodyPr>
          <a:lstStyle/>
          <a:p>
            <a:r>
              <a:rPr lang="en-US" sz="1400" b="1" dirty="0" err="1">
                <a:latin typeface="Arial" panose="020B0604020202020204" pitchFamily="34" charset="0"/>
                <a:cs typeface="Arial" panose="020B0604020202020204" pitchFamily="34" charset="0"/>
              </a:rPr>
              <a:t>research.umd.edu</a:t>
            </a:r>
            <a:r>
              <a:rPr lang="en-US" sz="1400" b="1" dirty="0">
                <a:latin typeface="Arial" panose="020B0604020202020204" pitchFamily="34" charset="0"/>
                <a:cs typeface="Arial" panose="020B0604020202020204" pitchFamily="34" charset="0"/>
              </a:rPr>
              <a:t>/proposals</a:t>
            </a:r>
          </a:p>
        </p:txBody>
      </p:sp>
      <p:pic>
        <p:nvPicPr>
          <p:cNvPr id="13" name="Picture 12">
            <a:extLst>
              <a:ext uri="{FF2B5EF4-FFF2-40B4-BE49-F238E27FC236}">
                <a16:creationId xmlns:a16="http://schemas.microsoft.com/office/drawing/2014/main" id="{60050FEC-2B90-193A-F1BA-6B3BD66F3D8B}"/>
              </a:ext>
            </a:extLst>
          </p:cNvPr>
          <p:cNvPicPr>
            <a:picLocks noChangeAspect="1"/>
          </p:cNvPicPr>
          <p:nvPr/>
        </p:nvPicPr>
        <p:blipFill>
          <a:blip r:embed="rId3"/>
          <a:stretch>
            <a:fillRect/>
          </a:stretch>
        </p:blipFill>
        <p:spPr>
          <a:xfrm>
            <a:off x="1539154" y="5764913"/>
            <a:ext cx="4898089" cy="508177"/>
          </a:xfrm>
          <a:prstGeom prst="rect">
            <a:avLst/>
          </a:prstGeom>
        </p:spPr>
      </p:pic>
      <p:pic>
        <p:nvPicPr>
          <p:cNvPr id="14" name="Picture 13">
            <a:extLst>
              <a:ext uri="{FF2B5EF4-FFF2-40B4-BE49-F238E27FC236}">
                <a16:creationId xmlns:a16="http://schemas.microsoft.com/office/drawing/2014/main" id="{68B2DD0F-6FDF-1904-F166-DFEA908BB2D2}"/>
              </a:ext>
            </a:extLst>
          </p:cNvPr>
          <p:cNvPicPr>
            <a:picLocks noChangeAspect="1"/>
          </p:cNvPicPr>
          <p:nvPr/>
        </p:nvPicPr>
        <p:blipFill>
          <a:blip r:embed="rId4"/>
          <a:stretch>
            <a:fillRect/>
          </a:stretch>
        </p:blipFill>
        <p:spPr>
          <a:xfrm>
            <a:off x="1494132" y="3295932"/>
            <a:ext cx="1121653" cy="1121653"/>
          </a:xfrm>
          <a:prstGeom prst="rect">
            <a:avLst/>
          </a:prstGeom>
        </p:spPr>
      </p:pic>
      <p:pic>
        <p:nvPicPr>
          <p:cNvPr id="15" name="Picture 14">
            <a:extLst>
              <a:ext uri="{FF2B5EF4-FFF2-40B4-BE49-F238E27FC236}">
                <a16:creationId xmlns:a16="http://schemas.microsoft.com/office/drawing/2014/main" id="{F6FE8C76-CC0B-9796-C07E-E77C75AE7764}"/>
              </a:ext>
            </a:extLst>
          </p:cNvPr>
          <p:cNvPicPr>
            <a:picLocks noChangeAspect="1"/>
          </p:cNvPicPr>
          <p:nvPr/>
        </p:nvPicPr>
        <p:blipFill>
          <a:blip r:embed="rId5"/>
          <a:stretch>
            <a:fillRect/>
          </a:stretch>
        </p:blipFill>
        <p:spPr>
          <a:xfrm>
            <a:off x="4380464" y="3295932"/>
            <a:ext cx="1121653" cy="1121653"/>
          </a:xfrm>
          <a:prstGeom prst="rect">
            <a:avLst/>
          </a:prstGeom>
        </p:spPr>
      </p:pic>
      <p:pic>
        <p:nvPicPr>
          <p:cNvPr id="16" name="Picture 15">
            <a:extLst>
              <a:ext uri="{FF2B5EF4-FFF2-40B4-BE49-F238E27FC236}">
                <a16:creationId xmlns:a16="http://schemas.microsoft.com/office/drawing/2014/main" id="{0330E17F-B627-7378-2FD0-8312CE3E981C}"/>
              </a:ext>
            </a:extLst>
          </p:cNvPr>
          <p:cNvPicPr>
            <a:picLocks noChangeAspect="1"/>
          </p:cNvPicPr>
          <p:nvPr/>
        </p:nvPicPr>
        <p:blipFill>
          <a:blip r:embed="rId6"/>
          <a:stretch>
            <a:fillRect/>
          </a:stretch>
        </p:blipFill>
        <p:spPr>
          <a:xfrm>
            <a:off x="7136899" y="3295931"/>
            <a:ext cx="1121653" cy="1121653"/>
          </a:xfrm>
          <a:prstGeom prst="rect">
            <a:avLst/>
          </a:prstGeom>
        </p:spPr>
      </p:pic>
      <p:pic>
        <p:nvPicPr>
          <p:cNvPr id="17" name="Picture 16">
            <a:extLst>
              <a:ext uri="{FF2B5EF4-FFF2-40B4-BE49-F238E27FC236}">
                <a16:creationId xmlns:a16="http://schemas.microsoft.com/office/drawing/2014/main" id="{1AA52E51-0C05-CC90-04F3-D155EF0E1FA9}"/>
              </a:ext>
            </a:extLst>
          </p:cNvPr>
          <p:cNvPicPr>
            <a:picLocks noChangeAspect="1"/>
          </p:cNvPicPr>
          <p:nvPr/>
        </p:nvPicPr>
        <p:blipFill>
          <a:blip r:embed="rId7"/>
          <a:stretch>
            <a:fillRect/>
          </a:stretch>
        </p:blipFill>
        <p:spPr>
          <a:xfrm>
            <a:off x="10023231" y="3278744"/>
            <a:ext cx="1121653" cy="1121653"/>
          </a:xfrm>
          <a:prstGeom prst="rect">
            <a:avLst/>
          </a:prstGeom>
        </p:spPr>
      </p:pic>
      <p:cxnSp>
        <p:nvCxnSpPr>
          <p:cNvPr id="19" name="Straight Connector 18">
            <a:extLst>
              <a:ext uri="{FF2B5EF4-FFF2-40B4-BE49-F238E27FC236}">
                <a16:creationId xmlns:a16="http://schemas.microsoft.com/office/drawing/2014/main" id="{7A4EEC94-693B-37E1-5A78-241F1D5315B4}"/>
              </a:ext>
            </a:extLst>
          </p:cNvPr>
          <p:cNvCxnSpPr/>
          <p:nvPr/>
        </p:nvCxnSpPr>
        <p:spPr>
          <a:xfrm>
            <a:off x="8059791" y="591972"/>
            <a:ext cx="0" cy="153687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3E51D5-2B22-66F1-7496-2B2825C216B6}"/>
              </a:ext>
            </a:extLst>
          </p:cNvPr>
          <p:cNvCxnSpPr>
            <a:cxnSpLocks/>
          </p:cNvCxnSpPr>
          <p:nvPr/>
        </p:nvCxnSpPr>
        <p:spPr>
          <a:xfrm flipH="1">
            <a:off x="949989" y="2500635"/>
            <a:ext cx="1124201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C1D0207-1A00-B0A9-57E4-D046DF996D04}"/>
              </a:ext>
            </a:extLst>
          </p:cNvPr>
          <p:cNvSpPr/>
          <p:nvPr/>
        </p:nvSpPr>
        <p:spPr>
          <a:xfrm>
            <a:off x="-46480" y="0"/>
            <a:ext cx="546799" cy="6858000"/>
          </a:xfrm>
          <a:prstGeom prst="rect">
            <a:avLst/>
          </a:prstGeom>
          <a:solidFill>
            <a:srgbClr val="ECC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6" name="Straight Connector 25">
            <a:extLst>
              <a:ext uri="{FF2B5EF4-FFF2-40B4-BE49-F238E27FC236}">
                <a16:creationId xmlns:a16="http://schemas.microsoft.com/office/drawing/2014/main" id="{A562C233-7B0C-6BBD-E73F-DF22236DDA4C}"/>
              </a:ext>
            </a:extLst>
          </p:cNvPr>
          <p:cNvCxnSpPr>
            <a:cxnSpLocks/>
          </p:cNvCxnSpPr>
          <p:nvPr/>
        </p:nvCxnSpPr>
        <p:spPr>
          <a:xfrm flipH="1">
            <a:off x="2857977" y="3856756"/>
            <a:ext cx="1317951" cy="0"/>
          </a:xfrm>
          <a:prstGeom prst="line">
            <a:avLst/>
          </a:prstGeom>
          <a:ln w="60325">
            <a:solidFill>
              <a:srgbClr val="7455A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60DF1EA-8620-0C44-AE64-83314CE01143}"/>
              </a:ext>
            </a:extLst>
          </p:cNvPr>
          <p:cNvCxnSpPr>
            <a:cxnSpLocks/>
          </p:cNvCxnSpPr>
          <p:nvPr/>
        </p:nvCxnSpPr>
        <p:spPr>
          <a:xfrm flipH="1">
            <a:off x="5651418" y="3856756"/>
            <a:ext cx="1317951" cy="0"/>
          </a:xfrm>
          <a:prstGeom prst="line">
            <a:avLst/>
          </a:prstGeom>
          <a:ln w="60325">
            <a:solidFill>
              <a:srgbClr val="00B0F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F271C2-1C34-BA31-2DE0-E71ECC7D0AF4}"/>
              </a:ext>
            </a:extLst>
          </p:cNvPr>
          <p:cNvCxnSpPr>
            <a:cxnSpLocks/>
          </p:cNvCxnSpPr>
          <p:nvPr/>
        </p:nvCxnSpPr>
        <p:spPr>
          <a:xfrm flipH="1">
            <a:off x="8475005" y="3856756"/>
            <a:ext cx="1317951" cy="0"/>
          </a:xfrm>
          <a:prstGeom prst="line">
            <a:avLst/>
          </a:prstGeom>
          <a:ln w="60325">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08721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1637</TotalTime>
  <Words>1502</Words>
  <Application>Microsoft Office PowerPoint</Application>
  <PresentationFormat>Widescreen</PresentationFormat>
  <Paragraphs>237</Paragraphs>
  <Slides>34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Baskerville Old Face</vt:lpstr>
      <vt:lpstr>Batang</vt:lpstr>
      <vt:lpstr>Calibri</vt:lpstr>
      <vt:lpstr>Corbel</vt:lpstr>
      <vt:lpstr>Wingdings</vt:lpstr>
      <vt:lpstr>Wingdings 2</vt:lpstr>
      <vt:lpstr>Frame</vt:lpstr>
      <vt:lpstr>Grant Geography Workshop</vt:lpstr>
      <vt:lpstr>Why Apply for Funding?</vt:lpstr>
      <vt:lpstr>Graduate School Fellowship &amp; Award Opportunities (Internal)</vt:lpstr>
      <vt:lpstr>External Funding Search</vt:lpstr>
      <vt:lpstr>Some Upcoming Deadlines  </vt:lpstr>
      <vt:lpstr>Proposal Writing Support and Guidance </vt:lpstr>
      <vt:lpstr>Proposal Development &amp; Management Services</vt:lpstr>
      <vt:lpstr>Proposal Development Program Aims</vt:lpstr>
      <vt:lpstr>PowerPoint Presentation</vt:lpstr>
      <vt:lpstr>NIH F31  Workshop Series  AY2022-23</vt:lpstr>
      <vt:lpstr>PowerPoint Presentation</vt:lpstr>
      <vt:lpstr>Getting Started</vt:lpstr>
      <vt:lpstr>Student Feedback</vt:lpstr>
      <vt:lpstr>If you receive a Full-Time Prestigious External Fellowship... </vt:lpstr>
      <vt:lpstr>Writing the Fellowship Application </vt:lpstr>
      <vt:lpstr>Writing Your Application </vt:lpstr>
      <vt:lpstr>Writing Your Application: Author  </vt:lpstr>
      <vt:lpstr>Writing Your Application: Goal </vt:lpstr>
      <vt:lpstr>Writing Your Application: Audience  </vt:lpstr>
      <vt:lpstr>An example:</vt:lpstr>
      <vt:lpstr>An example:</vt:lpstr>
      <vt:lpstr>Writing Your Application: Audience </vt:lpstr>
      <vt:lpstr>An example:</vt:lpstr>
      <vt:lpstr>An example:</vt:lpstr>
      <vt:lpstr>Writing Your Application: Audience</vt:lpstr>
      <vt:lpstr>Writing Your Application: Audience </vt:lpstr>
      <vt:lpstr>Writing Your Application: Topic </vt:lpstr>
      <vt:lpstr>Writing Your Application Constraints</vt:lpstr>
      <vt:lpstr>  An example:  Cosmos Club Foundation    www.cosmosclubfoundation.org/scholars/ </vt:lpstr>
      <vt:lpstr>PowerPoint Presentation</vt:lpstr>
      <vt:lpstr>PowerPoint Presentation</vt:lpstr>
      <vt:lpstr>As you draft…</vt:lpstr>
      <vt:lpstr>Upcoming Workshops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the Fellowship Application</dc:title>
  <dc:creator>Linda C. Macri</dc:creator>
  <cp:lastModifiedBy>Robyn B Kotzker</cp:lastModifiedBy>
  <cp:revision>41</cp:revision>
  <dcterms:created xsi:type="dcterms:W3CDTF">2021-10-11T22:32:37Z</dcterms:created>
  <dcterms:modified xsi:type="dcterms:W3CDTF">2022-09-27T18:51:44Z</dcterms:modified>
</cp:coreProperties>
</file>