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2"/>
  </p:sldMasterIdLst>
  <p:notesMasterIdLst>
    <p:notesMasterId r:id="rId54"/>
  </p:notesMasterIdLst>
  <p:sldIdLst>
    <p:sldId id="362" r:id="rId3"/>
    <p:sldId id="363" r:id="rId4"/>
    <p:sldId id="372" r:id="rId5"/>
    <p:sldId id="383" r:id="rId6"/>
    <p:sldId id="364" r:id="rId7"/>
    <p:sldId id="365" r:id="rId8"/>
    <p:sldId id="370" r:id="rId9"/>
    <p:sldId id="369" r:id="rId10"/>
    <p:sldId id="279" r:id="rId11"/>
    <p:sldId id="345" r:id="rId12"/>
    <p:sldId id="317" r:id="rId13"/>
    <p:sldId id="288" r:id="rId14"/>
    <p:sldId id="303" r:id="rId15"/>
    <p:sldId id="304" r:id="rId16"/>
    <p:sldId id="292" r:id="rId17"/>
    <p:sldId id="324" r:id="rId18"/>
    <p:sldId id="325" r:id="rId19"/>
    <p:sldId id="326" r:id="rId20"/>
    <p:sldId id="331" r:id="rId21"/>
    <p:sldId id="320" r:id="rId22"/>
    <p:sldId id="330" r:id="rId23"/>
    <p:sldId id="298" r:id="rId24"/>
    <p:sldId id="301" r:id="rId25"/>
    <p:sldId id="315" r:id="rId26"/>
    <p:sldId id="316" r:id="rId27"/>
    <p:sldId id="312" r:id="rId28"/>
    <p:sldId id="319" r:id="rId29"/>
    <p:sldId id="374" r:id="rId30"/>
    <p:sldId id="378" r:id="rId31"/>
    <p:sldId id="377" r:id="rId32"/>
    <p:sldId id="375" r:id="rId33"/>
    <p:sldId id="376" r:id="rId34"/>
    <p:sldId id="311" r:id="rId35"/>
    <p:sldId id="357" r:id="rId36"/>
    <p:sldId id="344" r:id="rId37"/>
    <p:sldId id="295" r:id="rId38"/>
    <p:sldId id="296" r:id="rId39"/>
    <p:sldId id="297" r:id="rId40"/>
    <p:sldId id="381" r:id="rId41"/>
    <p:sldId id="380" r:id="rId42"/>
    <p:sldId id="313" r:id="rId43"/>
    <p:sldId id="293" r:id="rId44"/>
    <p:sldId id="328" r:id="rId45"/>
    <p:sldId id="310" r:id="rId46"/>
    <p:sldId id="286" r:id="rId47"/>
    <p:sldId id="322" r:id="rId48"/>
    <p:sldId id="327" r:id="rId49"/>
    <p:sldId id="360" r:id="rId50"/>
    <p:sldId id="358" r:id="rId51"/>
    <p:sldId id="359" r:id="rId52"/>
    <p:sldId id="27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C. Macri" initials="LCM" lastIdx="2" clrIdx="0">
    <p:extLst>
      <p:ext uri="{19B8F6BF-5375-455C-9EA6-DF929625EA0E}">
        <p15:presenceInfo xmlns:p15="http://schemas.microsoft.com/office/powerpoint/2012/main" userId="S-1-5-21-201570533-2938451369-1176671008-3319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C5004"/>
    <a:srgbClr val="FF505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0182" autoAdjust="0"/>
  </p:normalViewPr>
  <p:slideViewPr>
    <p:cSldViewPr>
      <p:cViewPr varScale="1">
        <p:scale>
          <a:sx n="64" d="100"/>
          <a:sy n="64" d="100"/>
        </p:scale>
        <p:origin x="1172" y="3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A5E48-4037-464B-B0CD-A57309264C70}" type="datetimeFigureOut">
              <a:rPr lang="en-US" smtClean="0"/>
              <a:t>12/9/2021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D4A70-2F51-4146-B9C4-8BA4F7541B2E}" type="slidenum">
              <a:rPr lang="en-US" smtClean="0"/>
              <a:t>‹#›</a:t>
            </a:fld>
            <a:endParaRPr lang="en-US" dirty="0"/>
          </a:p>
        </p:txBody>
      </p:sp>
    </p:spTree>
    <p:extLst>
      <p:ext uri="{BB962C8B-B14F-4D97-AF65-F5344CB8AC3E}">
        <p14:creationId xmlns:p14="http://schemas.microsoft.com/office/powerpoint/2010/main" val="122980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8FE82-3FCF-4BF0-A7B9-EE79C07788C3}" type="slidenum">
              <a:rPr lang="en-US" smtClean="0"/>
              <a:t>1</a:t>
            </a:fld>
            <a:endParaRPr lang="en-US"/>
          </a:p>
        </p:txBody>
      </p:sp>
    </p:spTree>
    <p:extLst>
      <p:ext uri="{BB962C8B-B14F-4D97-AF65-F5344CB8AC3E}">
        <p14:creationId xmlns:p14="http://schemas.microsoft.com/office/powerpoint/2010/main" val="45180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this – within your discipline, this “caring” is covered because you share interests, etc.  Here, in an audience beyond your discipline, you need to create that sense of interest, concern, caring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18</a:t>
            </a:fld>
            <a:endParaRPr lang="en-US" dirty="0"/>
          </a:p>
        </p:txBody>
      </p:sp>
    </p:spTree>
    <p:extLst>
      <p:ext uri="{BB962C8B-B14F-4D97-AF65-F5344CB8AC3E}">
        <p14:creationId xmlns:p14="http://schemas.microsoft.com/office/powerpoint/2010/main" val="422406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20</a:t>
            </a:fld>
            <a:endParaRPr lang="en-US" dirty="0"/>
          </a:p>
        </p:txBody>
      </p:sp>
    </p:spTree>
    <p:extLst>
      <p:ext uri="{BB962C8B-B14F-4D97-AF65-F5344CB8AC3E}">
        <p14:creationId xmlns:p14="http://schemas.microsoft.com/office/powerpoint/2010/main" val="106580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all of this seems like it means</a:t>
            </a:r>
            <a:r>
              <a:rPr lang="en-US" baseline="0" dirty="0"/>
              <a:t> that there are ideas out there that are better suited – climate change, medical breakthroughs, etc. – yes, but no --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21</a:t>
            </a:fld>
            <a:endParaRPr lang="en-US" dirty="0"/>
          </a:p>
        </p:txBody>
      </p:sp>
    </p:spTree>
    <p:extLst>
      <p:ext uri="{BB962C8B-B14F-4D97-AF65-F5344CB8AC3E}">
        <p14:creationId xmlns:p14="http://schemas.microsoft.com/office/powerpoint/2010/main" val="371007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Carly – name, department, I</a:t>
            </a:r>
            <a:r>
              <a:rPr lang="en-US" baseline="0" dirty="0"/>
              <a:t> won’t introduce her research because you’ll see that </a:t>
            </a:r>
            <a:r>
              <a:rPr lang="en-US" baseline="0" dirty="0" smtClean="0"/>
              <a:t> -- you probably don’t care much about salamanders – but it’s clear that she does, a lot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22</a:t>
            </a:fld>
            <a:endParaRPr lang="en-US" dirty="0"/>
          </a:p>
        </p:txBody>
      </p:sp>
    </p:spTree>
    <p:extLst>
      <p:ext uri="{BB962C8B-B14F-4D97-AF65-F5344CB8AC3E}">
        <p14:creationId xmlns:p14="http://schemas.microsoft.com/office/powerpoint/2010/main" val="85751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23</a:t>
            </a:fld>
            <a:endParaRPr lang="en-US" dirty="0"/>
          </a:p>
        </p:txBody>
      </p:sp>
    </p:spTree>
    <p:extLst>
      <p:ext uri="{BB962C8B-B14F-4D97-AF65-F5344CB8AC3E}">
        <p14:creationId xmlns:p14="http://schemas.microsoft.com/office/powerpoint/2010/main" val="290503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24</a:t>
            </a:fld>
            <a:endParaRPr lang="en-US" dirty="0"/>
          </a:p>
        </p:txBody>
      </p:sp>
    </p:spTree>
    <p:extLst>
      <p:ext uri="{BB962C8B-B14F-4D97-AF65-F5344CB8AC3E}">
        <p14:creationId xmlns:p14="http://schemas.microsoft.com/office/powerpoint/2010/main" val="115423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25</a:t>
            </a:fld>
            <a:endParaRPr lang="en-US" dirty="0"/>
          </a:p>
        </p:txBody>
      </p:sp>
    </p:spTree>
    <p:extLst>
      <p:ext uri="{BB962C8B-B14F-4D97-AF65-F5344CB8AC3E}">
        <p14:creationId xmlns:p14="http://schemas.microsoft.com/office/powerpoint/2010/main" val="239206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26</a:t>
            </a:fld>
            <a:endParaRPr lang="en-US" dirty="0"/>
          </a:p>
        </p:txBody>
      </p:sp>
    </p:spTree>
    <p:extLst>
      <p:ext uri="{BB962C8B-B14F-4D97-AF65-F5344CB8AC3E}">
        <p14:creationId xmlns:p14="http://schemas.microsoft.com/office/powerpoint/2010/main" val="190596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 found that the ceramic ALD films lasted</a:t>
            </a:r>
          </a:p>
          <a:p>
            <a:r>
              <a:rPr lang="en-US" sz="1200" b="0" i="0" kern="1200" dirty="0" smtClean="0">
                <a:solidFill>
                  <a:schemeClr val="tx1"/>
                </a:solidFill>
                <a:effectLst/>
                <a:latin typeface="+mn-lt"/>
                <a:ea typeface="+mn-ea"/>
                <a:cs typeface="+mn-cs"/>
              </a:rPr>
              <a:t>02:07</a:t>
            </a:r>
          </a:p>
          <a:p>
            <a:r>
              <a:rPr lang="en-US" sz="1200" b="0" i="0" kern="1200" dirty="0" smtClean="0">
                <a:solidFill>
                  <a:schemeClr val="tx1"/>
                </a:solidFill>
                <a:effectLst/>
                <a:latin typeface="+mn-lt"/>
                <a:ea typeface="+mn-ea"/>
                <a:cs typeface="+mn-cs"/>
              </a:rPr>
              <a:t>about 15 times longer than the plastic coatings.</a:t>
            </a:r>
          </a:p>
          <a:p>
            <a:r>
              <a:rPr lang="en-US" sz="1200" b="0" i="0" kern="1200" dirty="0" smtClean="0">
                <a:solidFill>
                  <a:schemeClr val="tx1"/>
                </a:solidFill>
                <a:effectLst/>
                <a:latin typeface="+mn-lt"/>
                <a:ea typeface="+mn-ea"/>
                <a:cs typeface="+mn-cs"/>
              </a:rPr>
              <a:t>02:11</a:t>
            </a:r>
          </a:p>
          <a:p>
            <a:r>
              <a:rPr lang="en-US" sz="1200" b="0" i="0" kern="1200" dirty="0" smtClean="0">
                <a:solidFill>
                  <a:schemeClr val="tx1"/>
                </a:solidFill>
                <a:effectLst/>
                <a:latin typeface="+mn-lt"/>
                <a:ea typeface="+mn-ea"/>
                <a:cs typeface="+mn-cs"/>
              </a:rPr>
              <a:t>That's a huge improvement.</a:t>
            </a:r>
          </a:p>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28</a:t>
            </a:fld>
            <a:endParaRPr lang="en-US" dirty="0"/>
          </a:p>
        </p:txBody>
      </p:sp>
    </p:spTree>
    <p:extLst>
      <p:ext uri="{BB962C8B-B14F-4D97-AF65-F5344CB8AC3E}">
        <p14:creationId xmlns:p14="http://schemas.microsoft.com/office/powerpoint/2010/main" val="4073285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http://sixminutes.dlugan.com/ladder-abstraction/</a:t>
            </a:r>
          </a:p>
        </p:txBody>
      </p:sp>
      <p:sp>
        <p:nvSpPr>
          <p:cNvPr id="4" name="Slide Number Placeholder 3"/>
          <p:cNvSpPr>
            <a:spLocks noGrp="1"/>
          </p:cNvSpPr>
          <p:nvPr>
            <p:ph type="sldNum" sz="quarter" idx="10"/>
          </p:nvPr>
        </p:nvSpPr>
        <p:spPr/>
        <p:txBody>
          <a:bodyPr/>
          <a:lstStyle/>
          <a:p>
            <a:fld id="{F6AD4A70-2F51-4146-B9C4-8BA4F7541B2E}" type="slidenum">
              <a:rPr lang="en-US" smtClean="0"/>
              <a:t>36</a:t>
            </a:fld>
            <a:endParaRPr lang="en-US" dirty="0"/>
          </a:p>
        </p:txBody>
      </p:sp>
    </p:spTree>
    <p:extLst>
      <p:ext uri="{BB962C8B-B14F-4D97-AF65-F5344CB8AC3E}">
        <p14:creationId xmlns:p14="http://schemas.microsoft.com/office/powerpoint/2010/main" val="33908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6</a:t>
            </a:fld>
            <a:endParaRPr lang="en-US" dirty="0"/>
          </a:p>
        </p:txBody>
      </p:sp>
    </p:spTree>
    <p:extLst>
      <p:ext uri="{BB962C8B-B14F-4D97-AF65-F5344CB8AC3E}">
        <p14:creationId xmlns:p14="http://schemas.microsoft.com/office/powerpoint/2010/main" val="3700644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http://sixminutes.dlugan.com/ladder-abstraction/</a:t>
            </a:r>
          </a:p>
        </p:txBody>
      </p:sp>
      <p:sp>
        <p:nvSpPr>
          <p:cNvPr id="4" name="Slide Number Placeholder 3"/>
          <p:cNvSpPr>
            <a:spLocks noGrp="1"/>
          </p:cNvSpPr>
          <p:nvPr>
            <p:ph type="sldNum" sz="quarter" idx="10"/>
          </p:nvPr>
        </p:nvSpPr>
        <p:spPr/>
        <p:txBody>
          <a:bodyPr/>
          <a:lstStyle/>
          <a:p>
            <a:fld id="{F6AD4A70-2F51-4146-B9C4-8BA4F7541B2E}" type="slidenum">
              <a:rPr lang="en-US" smtClean="0"/>
              <a:t>41</a:t>
            </a:fld>
            <a:endParaRPr lang="en-US" dirty="0"/>
          </a:p>
        </p:txBody>
      </p:sp>
    </p:spTree>
    <p:extLst>
      <p:ext uri="{BB962C8B-B14F-4D97-AF65-F5344CB8AC3E}">
        <p14:creationId xmlns:p14="http://schemas.microsoft.com/office/powerpoint/2010/main" val="96272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storytelling animals;</a:t>
            </a:r>
            <a:r>
              <a:rPr lang="en-US" baseline="0" dirty="0"/>
              <a:t> we like things with a narrative, we don’t just like them, we remember stories better.  But how do you tell a story about . . . .your research?  What elements do stories have  -- all these tell us WHAT’s THE POINT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42</a:t>
            </a:fld>
            <a:endParaRPr lang="en-US" dirty="0"/>
          </a:p>
        </p:txBody>
      </p:sp>
    </p:spTree>
    <p:extLst>
      <p:ext uri="{BB962C8B-B14F-4D97-AF65-F5344CB8AC3E}">
        <p14:creationId xmlns:p14="http://schemas.microsoft.com/office/powerpoint/2010/main" val="615227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write</a:t>
            </a:r>
            <a:r>
              <a:rPr lang="en-US" baseline="0" dirty="0"/>
              <a:t> these – one answer is don’t write them – speak them.  Because there are differences between how we write and how we speak, and these are definitely spoken, not read, then it makes sense to speak them in your invention stage – not write them – so use the memo recorder on your phone, talk them out to people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44</a:t>
            </a:fld>
            <a:endParaRPr lang="en-US" dirty="0"/>
          </a:p>
        </p:txBody>
      </p:sp>
    </p:spTree>
    <p:extLst>
      <p:ext uri="{BB962C8B-B14F-4D97-AF65-F5344CB8AC3E}">
        <p14:creationId xmlns:p14="http://schemas.microsoft.com/office/powerpoint/2010/main" val="376163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7</a:t>
            </a:fld>
            <a:endParaRPr lang="en-US" dirty="0"/>
          </a:p>
        </p:txBody>
      </p:sp>
    </p:spTree>
    <p:extLst>
      <p:ext uri="{BB962C8B-B14F-4D97-AF65-F5344CB8AC3E}">
        <p14:creationId xmlns:p14="http://schemas.microsoft.com/office/powerpoint/2010/main" val="361800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8</a:t>
            </a:fld>
            <a:endParaRPr lang="en-US" dirty="0"/>
          </a:p>
        </p:txBody>
      </p:sp>
    </p:spTree>
    <p:extLst>
      <p:ext uri="{BB962C8B-B14F-4D97-AF65-F5344CB8AC3E}">
        <p14:creationId xmlns:p14="http://schemas.microsoft.com/office/powerpoint/2010/main" val="84109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Introduction</a:t>
            </a:r>
            <a:r>
              <a:rPr lang="en-US" baseline="0" dirty="0"/>
              <a:t> to the competition but also to the idea of delivering your research in a succinct, accessible way – </a:t>
            </a:r>
          </a:p>
          <a:p>
            <a:endParaRPr lang="en-US" baseline="0" dirty="0"/>
          </a:p>
          <a:p>
            <a:r>
              <a:rPr lang="en-US" sz="1200" b="0" i="0" kern="1200" dirty="0">
                <a:solidFill>
                  <a:schemeClr val="tx1"/>
                </a:solidFill>
                <a:effectLst/>
                <a:latin typeface="+mn-lt"/>
                <a:ea typeface="+mn-ea"/>
                <a:cs typeface="+mn-cs"/>
              </a:rPr>
              <a:t>The contest got its start in Australia in 2008, and three years later the University of British Columbia became the first North American university to adopt the concept. The competition has caught on across Canada: dozens of universities held 3MT contests this spring. Ontario and Quebec have come up with the idea of provincials, and in the next year or so there could well be nationals.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AAS: This scientific version of the elevator pitch is intended to celebrate doctoral research, hone participants’ communication skills, and disseminate research to the public.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idea is NOT to simplify</a:t>
            </a:r>
            <a:r>
              <a:rPr lang="en-US" sz="1200" b="0" i="0" kern="1200" baseline="0" dirty="0">
                <a:solidFill>
                  <a:schemeClr val="tx1"/>
                </a:solidFill>
                <a:effectLst/>
                <a:latin typeface="+mn-lt"/>
                <a:ea typeface="+mn-ea"/>
                <a:cs typeface="+mn-cs"/>
              </a:rPr>
              <a:t> your ideas, but to flex your communication muscles – you should be able to talk about your research in a sentence, in three minutes, in an introduction, in an article, in 300 pages – so, this afternoon, we’ll talk a bit about ways to do that – I’ll talk specifically about the 3MT competition at Maryland, but, more broadly, about ways to make your research engaging and accessible to an interndisciplinary audience – like you have to at Thanksgiving, and like you’ll have to at a job interview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Today we are going to focus on introducing the idea and getting some general understading of this GENRE – we won’t focus on the visuals and we won’t focus very much on the presentation – but those are two really important elements of ANY presentation – so if you think you would be interested in those as well, let me know – there will be an evaluation for you to let us know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are joined today by two people who have done very different version of these videos – and I am very grateful that they are here to help us start to dive into understanding this way of communicating your research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 let me introduce </a:t>
            </a:r>
            <a:r>
              <a:rPr lang="en-US" sz="1200" b="0" i="0" kern="1200" baseline="0" dirty="0" smtClean="0">
                <a:solidFill>
                  <a:schemeClr val="tx1"/>
                </a:solidFill>
                <a:effectLst/>
                <a:latin typeface="+mn-lt"/>
                <a:ea typeface="+mn-ea"/>
                <a:cs typeface="+mn-cs"/>
              </a:rPr>
              <a:t>Sammy Ramsey,, </a:t>
            </a:r>
            <a:r>
              <a:rPr lang="en-US" sz="1200" b="0" i="0" kern="1200" baseline="0" dirty="0">
                <a:solidFill>
                  <a:schemeClr val="tx1"/>
                </a:solidFill>
                <a:effectLst/>
                <a:latin typeface="+mn-lt"/>
                <a:ea typeface="+mn-ea"/>
                <a:cs typeface="+mn-cs"/>
              </a:rPr>
              <a:t>a doctoral candidate in </a:t>
            </a:r>
            <a:r>
              <a:rPr lang="en-US" sz="1200" b="0" i="0" kern="1200" baseline="0" dirty="0" smtClean="0">
                <a:solidFill>
                  <a:schemeClr val="tx1"/>
                </a:solidFill>
                <a:effectLst/>
                <a:latin typeface="+mn-lt"/>
                <a:ea typeface="+mn-ea"/>
                <a:cs typeface="+mn-cs"/>
              </a:rPr>
              <a:t>Entomology </a:t>
            </a:r>
            <a:r>
              <a:rPr lang="en-US" sz="1200" b="0" i="0" kern="1200" baseline="0" dirty="0">
                <a:solidFill>
                  <a:schemeClr val="tx1"/>
                </a:solidFill>
                <a:effectLst/>
                <a:latin typeface="+mn-lt"/>
                <a:ea typeface="+mn-ea"/>
                <a:cs typeface="+mn-cs"/>
              </a:rPr>
              <a:t>and last year’s Maryland 3MT winner – </a:t>
            </a:r>
            <a:r>
              <a:rPr lang="en-US" sz="1200" b="0" i="0" kern="1200" baseline="0" dirty="0" smtClean="0">
                <a:solidFill>
                  <a:schemeClr val="tx1"/>
                </a:solidFill>
                <a:effectLst/>
                <a:latin typeface="+mn-lt"/>
                <a:ea typeface="+mn-ea"/>
                <a:cs typeface="+mn-cs"/>
              </a:rPr>
              <a:t>he  </a:t>
            </a:r>
            <a:r>
              <a:rPr lang="en-US" sz="1200" b="0" i="0" kern="1200" baseline="0" dirty="0">
                <a:solidFill>
                  <a:schemeClr val="tx1"/>
                </a:solidFill>
                <a:effectLst/>
                <a:latin typeface="+mn-lt"/>
                <a:ea typeface="+mn-ea"/>
                <a:cs typeface="+mn-cs"/>
              </a:rPr>
              <a:t>also went on to win the </a:t>
            </a:r>
            <a:r>
              <a:rPr lang="en-US" sz="1200" b="0" i="0" kern="1200" baseline="0" dirty="0" smtClean="0">
                <a:solidFill>
                  <a:schemeClr val="tx1"/>
                </a:solidFill>
                <a:effectLst/>
                <a:latin typeface="+mn-lt"/>
                <a:ea typeface="+mn-ea"/>
                <a:cs typeface="+mn-cs"/>
              </a:rPr>
              <a:t>U21 </a:t>
            </a:r>
            <a:r>
              <a:rPr lang="en-US" sz="1200" b="0" i="0" kern="1200" baseline="0" dirty="0">
                <a:solidFill>
                  <a:schemeClr val="tx1"/>
                </a:solidFill>
                <a:effectLst/>
                <a:latin typeface="+mn-lt"/>
                <a:ea typeface="+mn-ea"/>
                <a:cs typeface="+mn-cs"/>
              </a:rPr>
              <a:t>competition – and that’s all I’ll say about </a:t>
            </a:r>
            <a:r>
              <a:rPr lang="en-US" sz="1200" b="0" i="0" kern="1200" baseline="0" dirty="0" smtClean="0">
                <a:solidFill>
                  <a:schemeClr val="tx1"/>
                </a:solidFill>
                <a:effectLst/>
                <a:latin typeface="+mn-lt"/>
                <a:ea typeface="+mn-ea"/>
                <a:cs typeface="+mn-cs"/>
              </a:rPr>
              <a:t>him  </a:t>
            </a:r>
            <a:r>
              <a:rPr lang="en-US" sz="1200" b="0" i="0" kern="1200" baseline="0" dirty="0">
                <a:solidFill>
                  <a:schemeClr val="tx1"/>
                </a:solidFill>
                <a:effectLst/>
                <a:latin typeface="+mn-lt"/>
                <a:ea typeface="+mn-ea"/>
                <a:cs typeface="+mn-cs"/>
              </a:rPr>
              <a:t>because You are going to hear about </a:t>
            </a:r>
            <a:r>
              <a:rPr lang="en-US" sz="1200" b="0" i="0" kern="1200" baseline="0" dirty="0" smtClean="0">
                <a:solidFill>
                  <a:schemeClr val="tx1"/>
                </a:solidFill>
                <a:effectLst/>
                <a:latin typeface="+mn-lt"/>
                <a:ea typeface="+mn-ea"/>
                <a:cs typeface="+mn-cs"/>
              </a:rPr>
              <a:t>his </a:t>
            </a:r>
            <a:r>
              <a:rPr lang="en-US" sz="1200" b="0" i="0" kern="1200" baseline="0" dirty="0">
                <a:solidFill>
                  <a:schemeClr val="tx1"/>
                </a:solidFill>
                <a:effectLst/>
                <a:latin typeface="+mn-lt"/>
                <a:ea typeface="+mn-ea"/>
                <a:cs typeface="+mn-cs"/>
              </a:rPr>
              <a:t>research from </a:t>
            </a:r>
            <a:r>
              <a:rPr lang="en-US" sz="1200" b="0" i="0" kern="1200" baseline="0" dirty="0" smtClean="0">
                <a:solidFill>
                  <a:schemeClr val="tx1"/>
                </a:solidFill>
                <a:effectLst/>
                <a:latin typeface="+mn-lt"/>
                <a:ea typeface="+mn-ea"/>
                <a:cs typeface="+mn-cs"/>
              </a:rPr>
              <a:t>him,  </a:t>
            </a:r>
            <a:r>
              <a:rPr lang="en-US" sz="1200" b="0" i="0" kern="1200" baseline="0" dirty="0">
                <a:solidFill>
                  <a:schemeClr val="tx1"/>
                </a:solidFill>
                <a:effectLst/>
                <a:latin typeface="+mn-lt"/>
                <a:ea typeface="+mn-ea"/>
                <a:cs typeface="+mn-cs"/>
              </a:rPr>
              <a:t>– and let me also introduce Prof. Jason Farman, </a:t>
            </a:r>
            <a:r>
              <a:rPr lang="en-US" sz="1200" b="0" i="0" kern="1200" dirty="0">
                <a:solidFill>
                  <a:schemeClr val="tx1"/>
                </a:solidFill>
                <a:effectLst/>
                <a:latin typeface="+mn-lt"/>
                <a:ea typeface="+mn-ea"/>
                <a:cs typeface="+mn-cs"/>
              </a:rPr>
              <a:t>Director of the Design Cultures &amp; Creativity Program, an Associate Professor in the Department of American Studies, and a faculty member with the Human-Computer Interaction Lab at the University of Maryland, College Park</a:t>
            </a:r>
            <a:r>
              <a:rPr lang="en-US" sz="1200" b="0" i="0" kern="1200" baseline="0" dirty="0">
                <a:solidFill>
                  <a:schemeClr val="tx1"/>
                </a:solidFill>
                <a:effectLst/>
                <a:latin typeface="+mn-lt"/>
                <a:ea typeface="+mn-ea"/>
                <a:cs typeface="+mn-cs"/>
              </a:rPr>
              <a:t> – and again, that’s all I’ll say abou this research because you’ll hear more about it from him in a minute –We are going to watch Carly’s winning 3MT video and a video focusing on Jason’s research and recent book, part of a series from ARHU promoting the work of humanities faculty – as you watch, I’m going to ask that you pay attention to what each aims to do </a:t>
            </a:r>
            <a:r>
              <a:rPr lang="en-US" baseline="0" dirty="0"/>
              <a:t>how they do it, what they might have in common, what’s effective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9</a:t>
            </a:fld>
            <a:endParaRPr lang="en-US" dirty="0"/>
          </a:p>
        </p:txBody>
      </p:sp>
    </p:spTree>
    <p:extLst>
      <p:ext uri="{BB962C8B-B14F-4D97-AF65-F5344CB8AC3E}">
        <p14:creationId xmlns:p14="http://schemas.microsoft.com/office/powerpoint/2010/main" val="184704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10</a:t>
            </a:fld>
            <a:endParaRPr lang="en-US" dirty="0"/>
          </a:p>
        </p:txBody>
      </p:sp>
    </p:spTree>
    <p:extLst>
      <p:ext uri="{BB962C8B-B14F-4D97-AF65-F5344CB8AC3E}">
        <p14:creationId xmlns:p14="http://schemas.microsoft.com/office/powerpoint/2010/main" val="358583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11</a:t>
            </a:fld>
            <a:endParaRPr lang="en-US" dirty="0"/>
          </a:p>
        </p:txBody>
      </p:sp>
    </p:spTree>
    <p:extLst>
      <p:ext uri="{BB962C8B-B14F-4D97-AF65-F5344CB8AC3E}">
        <p14:creationId xmlns:p14="http://schemas.microsoft.com/office/powerpoint/2010/main" val="53337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a:t>
            </a:r>
            <a:r>
              <a:rPr lang="en-US" baseline="0" dirty="0" smtClean="0"/>
              <a:t> constraint is TIME --  in the details, it also has to be one take, not read, etc.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13</a:t>
            </a:fld>
            <a:endParaRPr lang="en-US" dirty="0"/>
          </a:p>
        </p:txBody>
      </p:sp>
    </p:spTree>
    <p:extLst>
      <p:ext uri="{BB962C8B-B14F-4D97-AF65-F5344CB8AC3E}">
        <p14:creationId xmlns:p14="http://schemas.microsoft.com/office/powerpoint/2010/main" val="120897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15</a:t>
            </a:fld>
            <a:endParaRPr lang="en-US" dirty="0"/>
          </a:p>
        </p:txBody>
      </p:sp>
    </p:spTree>
    <p:extLst>
      <p:ext uri="{BB962C8B-B14F-4D97-AF65-F5344CB8AC3E}">
        <p14:creationId xmlns:p14="http://schemas.microsoft.com/office/powerpoint/2010/main" val="3427011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Subtitle 2"/>
          <p:cNvSpPr txBox="1">
            <a:spLocks/>
          </p:cNvSpPr>
          <p:nvPr userDrawn="1"/>
        </p:nvSpPr>
        <p:spPr>
          <a:xfrm>
            <a:off x="1600200" y="3584575"/>
            <a:ext cx="6858000" cy="1216025"/>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0" i="0" dirty="0">
                <a:solidFill>
                  <a:schemeClr val="tx1">
                    <a:lumMod val="85000"/>
                    <a:lumOff val="15000"/>
                  </a:schemeClr>
                </a:solidFill>
                <a:latin typeface="Adobe Garamond Pro" pitchFamily="18" charset="0"/>
              </a:rPr>
              <a:t>Advancing</a:t>
            </a:r>
            <a:r>
              <a:rPr lang="en-US" sz="2800" b="0" i="0" baseline="0" dirty="0">
                <a:solidFill>
                  <a:schemeClr val="tx1">
                    <a:lumMod val="85000"/>
                    <a:lumOff val="15000"/>
                  </a:schemeClr>
                </a:solidFill>
                <a:latin typeface="Adobe Garamond Pro" pitchFamily="18" charset="0"/>
              </a:rPr>
              <a:t> graduate education.</a:t>
            </a:r>
          </a:p>
          <a:p>
            <a:r>
              <a:rPr lang="en-US" sz="2800" b="0" i="0" baseline="0" dirty="0">
                <a:solidFill>
                  <a:schemeClr val="tx1">
                    <a:lumMod val="85000"/>
                    <a:lumOff val="15000"/>
                  </a:schemeClr>
                </a:solidFill>
                <a:latin typeface="Adobe Garamond Pro" pitchFamily="18" charset="0"/>
              </a:rPr>
              <a:t>Enhancing the graduate student experience.</a:t>
            </a:r>
            <a:endParaRPr lang="en-US" sz="2800" b="0" i="0" dirty="0">
              <a:solidFill>
                <a:schemeClr val="tx1">
                  <a:lumMod val="85000"/>
                  <a:lumOff val="15000"/>
                </a:schemeClr>
              </a:solidFill>
              <a:latin typeface="Adobe Garamond Pro" pitchFamily="18" charset="0"/>
            </a:endParaRPr>
          </a:p>
        </p:txBody>
      </p:sp>
      <p:sp>
        <p:nvSpPr>
          <p:cNvPr id="6" name="Rectangle 5"/>
          <p:cNvSpPr/>
          <p:nvPr userDrawn="1"/>
        </p:nvSpPr>
        <p:spPr>
          <a:xfrm>
            <a:off x="0" y="0"/>
            <a:ext cx="990600" cy="6858000"/>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52399" y="6202681"/>
            <a:ext cx="8991601"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nwilder\Desktop\UMD-logo-no-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356" b="72747"/>
          <a:stretch/>
        </p:blipFill>
        <p:spPr bwMode="auto">
          <a:xfrm>
            <a:off x="1219200" y="1983890"/>
            <a:ext cx="7543800" cy="15975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823248" y="0"/>
            <a:ext cx="8320752" cy="1905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644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0" y="0"/>
            <a:ext cx="990600" cy="6858000"/>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52399" y="6202681"/>
            <a:ext cx="8991601"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23248" y="0"/>
            <a:ext cx="8320752" cy="1905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p:nvPr>
        </p:nvSpPr>
        <p:spPr>
          <a:xfrm>
            <a:off x="1295400" y="2334918"/>
            <a:ext cx="739140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Content Placeholder 2"/>
          <p:cNvSpPr>
            <a:spLocks noGrp="1"/>
          </p:cNvSpPr>
          <p:nvPr>
            <p:ph idx="1" hasCustomPrompt="1"/>
          </p:nvPr>
        </p:nvSpPr>
        <p:spPr>
          <a:xfrm>
            <a:off x="1752600" y="3739896"/>
            <a:ext cx="6553200" cy="603504"/>
          </a:xfrm>
        </p:spPr>
        <p:txBody>
          <a:bodyPr>
            <a:normAutofit/>
          </a:bodyPr>
          <a:lstStyle>
            <a:lvl1pPr marL="45720" indent="0" algn="ctr">
              <a:buClr>
                <a:srgbClr val="D20000"/>
              </a:buClr>
              <a:buNone/>
              <a:defRPr sz="2800" i="1" baseline="0">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dirty="0"/>
              <a:t>Click to edit Master Subtitle Style</a:t>
            </a:r>
          </a:p>
        </p:txBody>
      </p:sp>
      <p:sp>
        <p:nvSpPr>
          <p:cNvPr id="9" name="Subtitle 2"/>
          <p:cNvSpPr txBox="1">
            <a:spLocks/>
          </p:cNvSpPr>
          <p:nvPr userDrawn="1"/>
        </p:nvSpPr>
        <p:spPr>
          <a:xfrm>
            <a:off x="4191000" y="6477000"/>
            <a:ext cx="4876800" cy="31131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1200" b="0" i="1" dirty="0">
                <a:solidFill>
                  <a:schemeClr val="tx1">
                    <a:lumMod val="85000"/>
                    <a:lumOff val="15000"/>
                  </a:schemeClr>
                </a:solidFill>
                <a:latin typeface="Calibri" panose="020F0502020204030204" pitchFamily="34" charset="0"/>
              </a:rPr>
              <a:t>Advancing</a:t>
            </a:r>
            <a:r>
              <a:rPr lang="en-US" sz="1200" b="0" i="1" baseline="0" dirty="0">
                <a:solidFill>
                  <a:schemeClr val="tx1">
                    <a:lumMod val="85000"/>
                    <a:lumOff val="15000"/>
                  </a:schemeClr>
                </a:solidFill>
                <a:latin typeface="Calibri" panose="020F0502020204030204" pitchFamily="34" charset="0"/>
              </a:rPr>
              <a:t> graduate education. Enhancing the graduate student experience.</a:t>
            </a:r>
            <a:endParaRPr lang="en-US" sz="1200" b="0" i="1" dirty="0">
              <a:solidFill>
                <a:schemeClr val="tx1">
                  <a:lumMod val="85000"/>
                  <a:lumOff val="15000"/>
                </a:schemeClr>
              </a:solidFill>
              <a:latin typeface="Calibri" panose="020F0502020204030204" pitchFamily="34" charset="0"/>
            </a:endParaRPr>
          </a:p>
        </p:txBody>
      </p:sp>
      <p:pic>
        <p:nvPicPr>
          <p:cNvPr id="10" name="Picture 4" descr="Z:\Logos Grad School\grad school logo-1horiz.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9966" r="1123" b="9362"/>
          <a:stretch/>
        </p:blipFill>
        <p:spPr bwMode="auto">
          <a:xfrm>
            <a:off x="990600" y="6267777"/>
            <a:ext cx="2590800" cy="59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0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796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1" name="Content Placeholder 2"/>
          <p:cNvSpPr>
            <a:spLocks noGrp="1"/>
          </p:cNvSpPr>
          <p:nvPr>
            <p:ph idx="1"/>
          </p:nvPr>
        </p:nvSpPr>
        <p:spPr>
          <a:xfrm>
            <a:off x="380999" y="1676400"/>
            <a:ext cx="4191001" cy="4450079"/>
          </a:xfrm>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0"/>
          </p:nvPr>
        </p:nvSpPr>
        <p:spPr>
          <a:xfrm>
            <a:off x="4724401" y="1676400"/>
            <a:ext cx="4191000" cy="4495800"/>
          </a:xfrm>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866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762000"/>
          </a:xfrm>
        </p:spPr>
        <p:txBody>
          <a:bodyPr anchor="b"/>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00200"/>
            <a:ext cx="4041775" cy="762000"/>
          </a:xfrm>
        </p:spPr>
        <p:txBody>
          <a:bodyPr anchor="b"/>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77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66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1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524938-0FAC-4089-BA34-4BC49D8D103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242B-FABD-4220-8BC3-A347F938EF04}" type="slidenum">
              <a:rPr lang="en-US" smtClean="0"/>
              <a:t>‹#›</a:t>
            </a:fld>
            <a:endParaRPr lang="en-US"/>
          </a:p>
        </p:txBody>
      </p:sp>
    </p:spTree>
    <p:extLst>
      <p:ext uri="{BB962C8B-B14F-4D97-AF65-F5344CB8AC3E}">
        <p14:creationId xmlns:p14="http://schemas.microsoft.com/office/powerpoint/2010/main" val="90535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5525C59-B8DA-4C65-A042-392A5E88BE0E}"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01C7B-0570-4B19-91FB-13F1FD2BB0D9}" type="slidenum">
              <a:rPr lang="en-US" smtClean="0"/>
              <a:t>‹#›</a:t>
            </a:fld>
            <a:endParaRPr lang="en-US"/>
          </a:p>
        </p:txBody>
      </p:sp>
    </p:spTree>
    <p:extLst>
      <p:ext uri="{BB962C8B-B14F-4D97-AF65-F5344CB8AC3E}">
        <p14:creationId xmlns:p14="http://schemas.microsoft.com/office/powerpoint/2010/main" val="204908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p:nvSpPr>
        <p:spPr>
          <a:xfrm>
            <a:off x="152399" y="6153913"/>
            <a:ext cx="8814047"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txBox="1">
            <a:spLocks/>
          </p:cNvSpPr>
          <p:nvPr/>
        </p:nvSpPr>
        <p:spPr>
          <a:xfrm>
            <a:off x="4191000" y="6477000"/>
            <a:ext cx="4876800" cy="31131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1200" b="0" i="1" dirty="0">
                <a:solidFill>
                  <a:schemeClr val="tx1">
                    <a:lumMod val="85000"/>
                    <a:lumOff val="15000"/>
                  </a:schemeClr>
                </a:solidFill>
                <a:latin typeface="Calibri" panose="020F0502020204030204" pitchFamily="34" charset="0"/>
              </a:rPr>
              <a:t>Advancing</a:t>
            </a:r>
            <a:r>
              <a:rPr lang="en-US" sz="1200" b="0" i="1" baseline="0" dirty="0">
                <a:solidFill>
                  <a:schemeClr val="tx1">
                    <a:lumMod val="85000"/>
                    <a:lumOff val="15000"/>
                  </a:schemeClr>
                </a:solidFill>
                <a:latin typeface="Calibri" panose="020F0502020204030204" pitchFamily="34" charset="0"/>
              </a:rPr>
              <a:t> graduate education. Enhancing the graduate student experience.</a:t>
            </a:r>
            <a:endParaRPr lang="en-US" sz="1200" b="0" i="1" dirty="0">
              <a:solidFill>
                <a:schemeClr val="tx1">
                  <a:lumMod val="85000"/>
                  <a:lumOff val="15000"/>
                </a:schemeClr>
              </a:solidFill>
              <a:latin typeface="Calibri" panose="020F0502020204030204" pitchFamily="34" charset="0"/>
            </a:endParaRPr>
          </a:p>
        </p:txBody>
      </p:sp>
      <p:pic>
        <p:nvPicPr>
          <p:cNvPr id="13" name="Picture 4" descr="Z:\Logos Grad School\grad school logo-1horiz.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9966" r="1123" b="9362"/>
          <a:stretch/>
        </p:blipFill>
        <p:spPr bwMode="auto">
          <a:xfrm>
            <a:off x="0" y="6267777"/>
            <a:ext cx="2590800" cy="5902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399" y="0"/>
            <a:ext cx="8814048" cy="1524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1" r:id="rId9"/>
  </p:sldLayoutIdLst>
  <p:hf hdr="0"/>
  <p:txStyles>
    <p:titleStyle>
      <a:lvl1pPr algn="ctr" defTabSz="914400" rtl="0" eaLnBrk="1" latinLnBrk="0" hangingPunct="1">
        <a:spcBef>
          <a:spcPct val="0"/>
        </a:spcBef>
        <a:buNone/>
        <a:defRPr sz="4000" b="1" kern="1200" cap="none" spc="200" baseline="0">
          <a:ln>
            <a:noFill/>
          </a:ln>
          <a:solidFill>
            <a:schemeClr val="tx1"/>
          </a:solidFill>
          <a:effectLst/>
          <a:latin typeface="Calibri" panose="020F0502020204030204" pitchFamily="34" charset="0"/>
          <a:ea typeface="+mj-ea"/>
          <a:cs typeface="+mj-cs"/>
        </a:defRPr>
      </a:lvl1pPr>
    </p:titleStyle>
    <p:body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forms/d/e/1FAIpQLSdibraE_rETuAwXcuNdLqku4VmVZSgM5DPTy0wMAMYcECXZeg/viewform" TargetMode="External"/><Relationship Id="rId7" Type="http://schemas.openxmlformats.org/officeDocument/2006/relationships/hyperlink" Target="https://umdsurvey.umd.edu/jfe/form/SV_9n7WZO2GOt318AS"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Fyfyj-2O47Q"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qVTmNcUOjl8"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uq.edu.au/"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2zVHn95iFZ0"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amazon.com/gp/product/0316014990/ref=as_li_ss_tl?ie=UTF8&amp;camp=1789&amp;creative=390957&amp;creativeASIN=0316014990&amp;linkCode=as2&amp;tag=6mcite-2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gradschool.umd.edu/funding/student-fellowships-awards/umd-three-minute-thesis-competition" TargetMode="External"/><Relationship Id="rId1" Type="http://schemas.openxmlformats.org/officeDocument/2006/relationships/slideLayout" Target="../slideLayouts/slideLayout7.xml"/><Relationship Id="rId4" Type="http://schemas.openxmlformats.org/officeDocument/2006/relationships/hyperlink" Target="https://umdsurvey.umd.edu/jfe/form/SV_9n7WZO2GOt318A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reeminutethesis.uq.edu.au/virtual-competition-rules"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hreeminutethesis.uq.edu.au/resources/judging-criteri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gradschool.umd.edu/funding/workshop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faculty.umd.edu/1button-studios" TargetMode="External"/><Relationship Id="rId4" Type="http://schemas.openxmlformats.org/officeDocument/2006/relationships/hyperlink" Target="https://gradschool.umd.edu/graduate-school-writing-cen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782" y="449211"/>
            <a:ext cx="8848818" cy="1846659"/>
          </a:xfrm>
          <a:prstGeom prst="rect">
            <a:avLst/>
          </a:prstGeom>
          <a:solidFill>
            <a:srgbClr val="333399"/>
          </a:solidFill>
        </p:spPr>
        <p:txBody>
          <a:bodyPr wrap="square" rtlCol="0">
            <a:spAutoFit/>
          </a:bodyPr>
          <a:lstStyle/>
          <a:p>
            <a:pPr marL="202406"/>
            <a:endParaRPr lang="en-AU" sz="600" dirty="0">
              <a:solidFill>
                <a:schemeClr val="bg1"/>
              </a:solidFill>
              <a:latin typeface="Cambria" pitchFamily="18" charset="0"/>
            </a:endParaRPr>
          </a:p>
          <a:p>
            <a:pPr marL="202406"/>
            <a:r>
              <a:rPr lang="en-AU" sz="2700" b="1" dirty="0">
                <a:solidFill>
                  <a:schemeClr val="bg1"/>
                </a:solidFill>
                <a:latin typeface="Cambria" pitchFamily="18" charset="0"/>
              </a:rPr>
              <a:t>AN 80,000 WORD THESIS </a:t>
            </a:r>
          </a:p>
          <a:p>
            <a:pPr marL="202406"/>
            <a:r>
              <a:rPr lang="en-AU" sz="2700" b="1" dirty="0">
                <a:solidFill>
                  <a:schemeClr val="bg1"/>
                </a:solidFill>
                <a:latin typeface="Cambria" pitchFamily="18" charset="0"/>
              </a:rPr>
              <a:t>WOULD TAKE 9 HOURS TO PRESENT.</a:t>
            </a:r>
          </a:p>
          <a:p>
            <a:pPr marL="202406"/>
            <a:endParaRPr lang="en-AU" sz="1200" b="1" dirty="0">
              <a:solidFill>
                <a:schemeClr val="bg1"/>
              </a:solidFill>
              <a:latin typeface="Cambria" pitchFamily="18" charset="0"/>
            </a:endParaRPr>
          </a:p>
          <a:p>
            <a:pPr marL="202406"/>
            <a:endParaRPr lang="en-AU" sz="600" b="1" dirty="0">
              <a:solidFill>
                <a:schemeClr val="bg1"/>
              </a:solidFill>
              <a:latin typeface="Cambria" pitchFamily="18" charset="0"/>
            </a:endParaRPr>
          </a:p>
          <a:p>
            <a:pPr marL="202406"/>
            <a:r>
              <a:rPr lang="en-AU" sz="3600" b="1" dirty="0" smtClean="0">
                <a:solidFill>
                  <a:schemeClr val="bg1"/>
                </a:solidFill>
                <a:latin typeface="Cambria" pitchFamily="18" charset="0"/>
              </a:rPr>
              <a:t>YOUR </a:t>
            </a:r>
            <a:r>
              <a:rPr lang="en-AU" sz="3600" b="1" dirty="0">
                <a:solidFill>
                  <a:schemeClr val="bg1"/>
                </a:solidFill>
                <a:latin typeface="Cambria" pitchFamily="18" charset="0"/>
              </a:rPr>
              <a:t>TIME LIMIT.... 3 </a:t>
            </a:r>
            <a:r>
              <a:rPr lang="en-AU" sz="3600" b="1" dirty="0" smtClean="0">
                <a:solidFill>
                  <a:schemeClr val="bg1"/>
                </a:solidFill>
                <a:latin typeface="Cambria" pitchFamily="18" charset="0"/>
              </a:rPr>
              <a:t>MINUTES</a:t>
            </a:r>
            <a:r>
              <a:rPr lang="en-AU" sz="3600" dirty="0">
                <a:solidFill>
                  <a:schemeClr val="bg1"/>
                </a:solidFill>
                <a:latin typeface="Cambria" pitchFamily="18" charset="0"/>
              </a:rPr>
              <a:t>!</a:t>
            </a:r>
            <a:r>
              <a:rPr lang="en-AU" sz="3600" dirty="0" smtClean="0">
                <a:solidFill>
                  <a:schemeClr val="bg1"/>
                </a:solidFill>
                <a:latin typeface="Cambria" pitchFamily="18" charset="0"/>
              </a:rPr>
              <a:t> </a:t>
            </a:r>
          </a:p>
        </p:txBody>
      </p:sp>
      <p:sp>
        <p:nvSpPr>
          <p:cNvPr id="6" name="TextBox 5"/>
          <p:cNvSpPr txBox="1"/>
          <p:nvPr/>
        </p:nvSpPr>
        <p:spPr>
          <a:xfrm>
            <a:off x="142782" y="2295870"/>
            <a:ext cx="8848818" cy="1223412"/>
          </a:xfrm>
          <a:prstGeom prst="rect">
            <a:avLst/>
          </a:prstGeom>
          <a:solidFill>
            <a:srgbClr val="99CC00"/>
          </a:solidFill>
        </p:spPr>
        <p:txBody>
          <a:bodyPr wrap="square" rtlCol="0">
            <a:spAutoFit/>
          </a:bodyPr>
          <a:lstStyle/>
          <a:p>
            <a:pPr algn="ctr"/>
            <a:r>
              <a:rPr lang="en-AU" sz="2625" b="1" dirty="0">
                <a:solidFill>
                  <a:srgbClr val="333399"/>
                </a:solidFill>
                <a:latin typeface="Cambria" panose="02040503050406030204" pitchFamily="18" charset="0"/>
                <a:ea typeface="Cambria" panose="02040503050406030204" pitchFamily="18" charset="0"/>
              </a:rPr>
              <a:t>UMD THREE-MINUTE THESIS COMPETITION</a:t>
            </a:r>
          </a:p>
          <a:p>
            <a:pPr algn="ctr"/>
            <a:endParaRPr lang="en-AU" sz="450" b="1" dirty="0">
              <a:solidFill>
                <a:schemeClr val="bg1"/>
              </a:solidFill>
              <a:latin typeface="Cambria" panose="02040503050406030204" pitchFamily="18" charset="0"/>
              <a:ea typeface="Cambria" panose="02040503050406030204" pitchFamily="18" charset="0"/>
            </a:endParaRPr>
          </a:p>
          <a:p>
            <a:pPr algn="ctr"/>
            <a:endParaRPr lang="en-AU" sz="600" b="1" dirty="0">
              <a:solidFill>
                <a:srgbClr val="C00000"/>
              </a:solidFill>
              <a:latin typeface="Cambria" panose="02040503050406030204" pitchFamily="18" charset="0"/>
              <a:ea typeface="Cambria" panose="02040503050406030204" pitchFamily="18" charset="0"/>
            </a:endParaRPr>
          </a:p>
          <a:p>
            <a:pPr algn="ctr"/>
            <a:endParaRPr lang="en-AU" sz="525" b="1" dirty="0">
              <a:solidFill>
                <a:srgbClr val="C00000"/>
              </a:solidFill>
              <a:latin typeface="Cambria" panose="02040503050406030204" pitchFamily="18" charset="0"/>
              <a:ea typeface="Cambria" panose="02040503050406030204" pitchFamily="18" charset="0"/>
            </a:endParaRPr>
          </a:p>
          <a:p>
            <a:pPr algn="ctr"/>
            <a:r>
              <a:rPr lang="en-AU" sz="2700" b="1" dirty="0">
                <a:solidFill>
                  <a:srgbClr val="C00000"/>
                </a:solidFill>
                <a:latin typeface="Cambria" panose="02040503050406030204" pitchFamily="18" charset="0"/>
                <a:ea typeface="Cambria" panose="02040503050406030204" pitchFamily="18" charset="0"/>
              </a:rPr>
              <a:t>Register to compete by February </a:t>
            </a:r>
            <a:r>
              <a:rPr lang="en-AU" sz="2700" b="1" dirty="0" smtClean="0">
                <a:solidFill>
                  <a:srgbClr val="C00000"/>
                </a:solidFill>
                <a:latin typeface="Cambria" panose="02040503050406030204" pitchFamily="18" charset="0"/>
                <a:ea typeface="Cambria" panose="02040503050406030204" pitchFamily="18" charset="0"/>
              </a:rPr>
              <a:t>21, 2022</a:t>
            </a:r>
            <a:r>
              <a:rPr lang="en-AU" sz="2700" b="1" dirty="0" smtClean="0">
                <a:solidFill>
                  <a:srgbClr val="C00000"/>
                </a:solidFill>
                <a:latin typeface="Cambria" panose="02040503050406030204" pitchFamily="18" charset="0"/>
                <a:ea typeface="Cambria" panose="02040503050406030204" pitchFamily="18" charset="0"/>
                <a:hlinkClick r:id="rId3"/>
              </a:rPr>
              <a:t> </a:t>
            </a:r>
            <a:endParaRPr lang="en-AU" sz="2700" b="1" dirty="0">
              <a:solidFill>
                <a:srgbClr val="C00000"/>
              </a:solidFill>
              <a:latin typeface="Cambria" panose="02040503050406030204" pitchFamily="18" charset="0"/>
              <a:ea typeface="Cambria" panose="02040503050406030204" pitchFamily="18" charset="0"/>
            </a:endParaRPr>
          </a:p>
          <a:p>
            <a:pPr algn="ctr"/>
            <a:endParaRPr lang="en-AU" sz="450" b="1" dirty="0">
              <a:solidFill>
                <a:srgbClr val="C00000"/>
              </a:solidFill>
              <a:latin typeface="Cambria" panose="02040503050406030204" pitchFamily="18" charset="0"/>
              <a:ea typeface="Cambria" panose="02040503050406030204" pitchFamily="18" charset="0"/>
            </a:endParaRPr>
          </a:p>
        </p:txBody>
      </p:sp>
      <p:sp>
        <p:nvSpPr>
          <p:cNvPr id="9" name="TextBox 8"/>
          <p:cNvSpPr txBox="1"/>
          <p:nvPr/>
        </p:nvSpPr>
        <p:spPr>
          <a:xfrm>
            <a:off x="548190" y="4788995"/>
            <a:ext cx="8197062" cy="1204176"/>
          </a:xfrm>
          <a:prstGeom prst="rect">
            <a:avLst/>
          </a:prstGeom>
          <a:solidFill>
            <a:schemeClr val="bg1"/>
          </a:solidFill>
        </p:spPr>
        <p:txBody>
          <a:bodyPr wrap="square" rtlCol="0">
            <a:spAutoFit/>
          </a:bodyPr>
          <a:lstStyle/>
          <a:p>
            <a:r>
              <a:rPr lang="en-AU" sz="600" dirty="0"/>
              <a:t>					</a:t>
            </a:r>
          </a:p>
          <a:p>
            <a:endParaRPr lang="en-AU" sz="600" dirty="0"/>
          </a:p>
          <a:p>
            <a:endParaRPr lang="en-AU" sz="600" dirty="0"/>
          </a:p>
          <a:p>
            <a:endParaRPr lang="en-AU" sz="600" dirty="0"/>
          </a:p>
          <a:p>
            <a:endParaRPr lang="en-AU" sz="600" dirty="0"/>
          </a:p>
          <a:p>
            <a:endParaRPr lang="en-AU" sz="600" dirty="0"/>
          </a:p>
          <a:p>
            <a:pPr algn="ctr"/>
            <a:endParaRPr lang="en-AU" sz="825" dirty="0"/>
          </a:p>
          <a:p>
            <a:pPr algn="ctr"/>
            <a:r>
              <a:rPr lang="en-AU" sz="1400" dirty="0"/>
              <a:t>The Three Minute Thesis (3MT®) is an academic competition developed by </a:t>
            </a:r>
          </a:p>
          <a:p>
            <a:pPr algn="ctr"/>
            <a:r>
              <a:rPr lang="en-AU" sz="1400" dirty="0"/>
              <a:t>The University of Queensland (UQ), Australia for research students</a:t>
            </a:r>
            <a:r>
              <a:rPr lang="en-AU" sz="1400" b="1" dirty="0"/>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90" y="4646183"/>
            <a:ext cx="1836204" cy="580324"/>
          </a:xfrm>
          <a:prstGeom prst="rect">
            <a:avLst/>
          </a:prstGeom>
        </p:spPr>
      </p:pic>
      <p:pic>
        <p:nvPicPr>
          <p:cNvPr id="8" name="Picture 7" descr="UQ_logo.JPG"/>
          <p:cNvPicPr>
            <a:picLocks noChangeAspect="1"/>
          </p:cNvPicPr>
          <p:nvPr/>
        </p:nvPicPr>
        <p:blipFill>
          <a:blip r:embed="rId5" cstate="print"/>
          <a:stretch>
            <a:fillRect/>
          </a:stretch>
        </p:blipFill>
        <p:spPr>
          <a:xfrm>
            <a:off x="3703095" y="4685655"/>
            <a:ext cx="1728192" cy="501381"/>
          </a:xfrm>
          <a:prstGeom prst="rect">
            <a:avLst/>
          </a:prstGeom>
        </p:spPr>
      </p:pic>
      <p:pic>
        <p:nvPicPr>
          <p:cNvPr id="2" name="Picture 1"/>
          <p:cNvPicPr>
            <a:picLocks noChangeAspect="1"/>
          </p:cNvPicPr>
          <p:nvPr/>
        </p:nvPicPr>
        <p:blipFill>
          <a:blip r:embed="rId6"/>
          <a:stretch>
            <a:fillRect/>
          </a:stretch>
        </p:blipFill>
        <p:spPr>
          <a:xfrm>
            <a:off x="6477000" y="4640095"/>
            <a:ext cx="2268252" cy="653557"/>
          </a:xfrm>
          <a:prstGeom prst="rect">
            <a:avLst/>
          </a:prstGeom>
        </p:spPr>
      </p:pic>
      <p:sp>
        <p:nvSpPr>
          <p:cNvPr id="3" name="Rectangle 2"/>
          <p:cNvSpPr/>
          <p:nvPr/>
        </p:nvSpPr>
        <p:spPr>
          <a:xfrm>
            <a:off x="2509791" y="3773209"/>
            <a:ext cx="4114800" cy="584775"/>
          </a:xfrm>
          <a:prstGeom prst="rect">
            <a:avLst/>
          </a:prstGeom>
        </p:spPr>
        <p:txBody>
          <a:bodyPr wrap="square">
            <a:spAutoFit/>
          </a:bodyPr>
          <a:lstStyle/>
          <a:p>
            <a:pPr algn="ctr"/>
            <a:r>
              <a:rPr lang="en-AU" sz="3200" b="1" dirty="0">
                <a:solidFill>
                  <a:srgbClr val="0070C0"/>
                </a:solidFill>
                <a:latin typeface="Cambria" panose="02040503050406030204" pitchFamily="18" charset="0"/>
                <a:ea typeface="Cambria" panose="02040503050406030204" pitchFamily="18" charset="0"/>
                <a:hlinkClick r:id="rId7"/>
              </a:rPr>
              <a:t>Register HERE</a:t>
            </a:r>
            <a:endParaRPr lang="en-AU" sz="32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755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yfyj-2O47Q"/>
          <p:cNvPicPr>
            <a:picLocks noGrp="1" noRot="1" noChangeAspect="1"/>
          </p:cNvPicPr>
          <p:nvPr>
            <p:ph idx="1"/>
            <a:videoFile r:link="rId1"/>
          </p:nvPr>
        </p:nvPicPr>
        <p:blipFill>
          <a:blip r:embed="rId4"/>
          <a:stretch>
            <a:fillRect/>
          </a:stretch>
        </p:blipFill>
        <p:spPr>
          <a:xfrm>
            <a:off x="1168022" y="1295400"/>
            <a:ext cx="6807216" cy="4685759"/>
          </a:xfrm>
          <a:prstGeom prst="rect">
            <a:avLst/>
          </a:prstGeom>
        </p:spPr>
      </p:pic>
      <p:sp>
        <p:nvSpPr>
          <p:cNvPr id="3" name="Title 2"/>
          <p:cNvSpPr>
            <a:spLocks noGrp="1"/>
          </p:cNvSpPr>
          <p:nvPr>
            <p:ph type="title"/>
          </p:nvPr>
        </p:nvSpPr>
        <p:spPr/>
        <p:txBody>
          <a:bodyPr/>
          <a:lstStyle/>
          <a:p>
            <a:r>
              <a:rPr lang="en-US" dirty="0" smtClean="0"/>
              <a:t>Sammy Ramsey, Entomology</a:t>
            </a:r>
            <a:endParaRPr lang="en-US" dirty="0"/>
          </a:p>
        </p:txBody>
      </p:sp>
    </p:spTree>
    <p:extLst>
      <p:ext uri="{BB962C8B-B14F-4D97-AF65-F5344CB8AC3E}">
        <p14:creationId xmlns:p14="http://schemas.microsoft.com/office/powerpoint/2010/main" val="2755950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indent="0">
              <a:buNone/>
            </a:pPr>
            <a:r>
              <a:rPr lang="en-US" sz="3900" dirty="0"/>
              <a:t>Rhetorical Situation = the situation that shapes the argument and the potential of the argument</a:t>
            </a:r>
          </a:p>
          <a:p>
            <a:pPr marL="45720" indent="0">
              <a:buNone/>
            </a:pPr>
            <a:endParaRPr lang="en-US" sz="3900" dirty="0"/>
          </a:p>
          <a:p>
            <a:r>
              <a:rPr lang="en-US" dirty="0"/>
              <a:t>What’s in that situation?  </a:t>
            </a:r>
          </a:p>
          <a:p>
            <a:pPr lvl="1">
              <a:buFont typeface="Wingdings" panose="05000000000000000000" pitchFamily="2" charset="2"/>
              <a:buChar char="ü"/>
            </a:pPr>
            <a:r>
              <a:rPr lang="en-US" dirty="0"/>
              <a:t>Audience</a:t>
            </a:r>
          </a:p>
          <a:p>
            <a:pPr lvl="1">
              <a:buFont typeface="Wingdings" panose="05000000000000000000" pitchFamily="2" charset="2"/>
              <a:buChar char="ü"/>
            </a:pPr>
            <a:r>
              <a:rPr lang="en-US" dirty="0"/>
              <a:t>Speaker/author</a:t>
            </a:r>
          </a:p>
          <a:p>
            <a:pPr lvl="1">
              <a:buFont typeface="Wingdings" panose="05000000000000000000" pitchFamily="2" charset="2"/>
              <a:buChar char="ü"/>
            </a:pPr>
            <a:r>
              <a:rPr lang="en-US" dirty="0"/>
              <a:t>Purpose</a:t>
            </a:r>
          </a:p>
          <a:p>
            <a:pPr lvl="1">
              <a:buFont typeface="Wingdings" panose="05000000000000000000" pitchFamily="2" charset="2"/>
              <a:buChar char="ü"/>
            </a:pPr>
            <a:r>
              <a:rPr lang="en-US" dirty="0"/>
              <a:t>Constraints (word limit, medium, etc.)</a:t>
            </a:r>
          </a:p>
          <a:p>
            <a:pPr lvl="1">
              <a:buFont typeface="Wingdings" panose="05000000000000000000" pitchFamily="2" charset="2"/>
              <a:buChar char="ü"/>
            </a:pPr>
            <a:r>
              <a:rPr lang="en-US" dirty="0"/>
              <a:t>The particular </a:t>
            </a:r>
            <a:r>
              <a:rPr lang="en-US" dirty="0" smtClean="0"/>
              <a:t>moment/exigence</a:t>
            </a:r>
            <a:endParaRPr lang="en-US" dirty="0"/>
          </a:p>
        </p:txBody>
      </p:sp>
      <p:sp>
        <p:nvSpPr>
          <p:cNvPr id="3" name="Title 2"/>
          <p:cNvSpPr>
            <a:spLocks noGrp="1"/>
          </p:cNvSpPr>
          <p:nvPr>
            <p:ph type="title"/>
          </p:nvPr>
        </p:nvSpPr>
        <p:spPr/>
        <p:txBody>
          <a:bodyPr/>
          <a:lstStyle/>
          <a:p>
            <a:r>
              <a:rPr lang="en-US" dirty="0"/>
              <a:t>The Rhetorical Situation</a:t>
            </a:r>
          </a:p>
        </p:txBody>
      </p:sp>
    </p:spTree>
    <p:extLst>
      <p:ext uri="{BB962C8B-B14F-4D97-AF65-F5344CB8AC3E}">
        <p14:creationId xmlns:p14="http://schemas.microsoft.com/office/powerpoint/2010/main" val="34836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 3MT – knowledgeable, </a:t>
            </a:r>
            <a:r>
              <a:rPr lang="en-US" dirty="0" smtClean="0"/>
              <a:t>academic, cross-disciplinary </a:t>
            </a:r>
          </a:p>
          <a:p>
            <a:pPr lvl="1"/>
            <a:r>
              <a:rPr lang="en-US" dirty="0" smtClean="0"/>
              <a:t>So what does that mean about how to talk to them? </a:t>
            </a:r>
            <a:endParaRPr lang="en-US" dirty="0"/>
          </a:p>
        </p:txBody>
      </p:sp>
      <p:sp>
        <p:nvSpPr>
          <p:cNvPr id="3" name="Title 2"/>
          <p:cNvSpPr>
            <a:spLocks noGrp="1"/>
          </p:cNvSpPr>
          <p:nvPr>
            <p:ph type="title"/>
          </p:nvPr>
        </p:nvSpPr>
        <p:spPr/>
        <p:txBody>
          <a:bodyPr/>
          <a:lstStyle/>
          <a:p>
            <a:r>
              <a:rPr lang="en-US" dirty="0"/>
              <a:t>Audience	</a:t>
            </a:r>
          </a:p>
        </p:txBody>
      </p:sp>
      <p:sp>
        <p:nvSpPr>
          <p:cNvPr id="4" name="Rectangle 3"/>
          <p:cNvSpPr/>
          <p:nvPr/>
        </p:nvSpPr>
        <p:spPr>
          <a:xfrm>
            <a:off x="4450813" y="3244334"/>
            <a:ext cx="242374" cy="369332"/>
          </a:xfrm>
          <a:prstGeom prst="rect">
            <a:avLst/>
          </a:prstGeom>
        </p:spPr>
        <p:txBody>
          <a:bodyPr wrap="none">
            <a:spAutoFit/>
          </a:bodyPr>
          <a:lstStyle/>
          <a:p>
            <a:r>
              <a:rPr lang="en-US" dirty="0"/>
              <a:t> </a:t>
            </a:r>
          </a:p>
        </p:txBody>
      </p:sp>
      <p:sp>
        <p:nvSpPr>
          <p:cNvPr id="5" name="Rectangle 4"/>
          <p:cNvSpPr/>
          <p:nvPr/>
        </p:nvSpPr>
        <p:spPr>
          <a:xfrm>
            <a:off x="4450813" y="3244334"/>
            <a:ext cx="242374" cy="369332"/>
          </a:xfrm>
          <a:prstGeom prst="rect">
            <a:avLst/>
          </a:prstGeom>
        </p:spPr>
        <p:txBody>
          <a:bodyPr wrap="none">
            <a:spAutoFit/>
          </a:bodyPr>
          <a:lstStyle/>
          <a:p>
            <a:r>
              <a:rPr lang="en-US" dirty="0"/>
              <a:t> </a:t>
            </a:r>
          </a:p>
        </p:txBody>
      </p:sp>
      <p:sp>
        <p:nvSpPr>
          <p:cNvPr id="6" name="Rectangle 5"/>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794238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0813" y="3244334"/>
            <a:ext cx="242374" cy="369332"/>
          </a:xfrm>
          <a:prstGeom prst="rect">
            <a:avLst/>
          </a:prstGeom>
        </p:spPr>
        <p:txBody>
          <a:bodyPr wrap="none">
            <a:spAutoFit/>
          </a:bodyPr>
          <a:lstStyle/>
          <a:p>
            <a:r>
              <a:rPr lang="en-US" dirty="0"/>
              <a:t> </a:t>
            </a:r>
          </a:p>
        </p:txBody>
      </p:sp>
      <p:pic>
        <p:nvPicPr>
          <p:cNvPr id="1026" name="Picture 2" descr="https://lh5.googleusercontent.com/yuKng8Q_0JFXyiWA1b6BVjmHMinB3_yWMeamh1ZYNv988-HprC-oX3E5Z2Kb7ywl8B5koDk9YwXgi7fN0WOqup9GFf6rdZB-zSPk9s4K5xC_mfEiq7L2InWy2V1P_z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52767"/>
            <a:ext cx="5451487" cy="42164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idx="4294967295"/>
          </p:nvPr>
        </p:nvSpPr>
        <p:spPr>
          <a:xfrm>
            <a:off x="0" y="355600"/>
            <a:ext cx="8382000" cy="1054100"/>
          </a:xfrm>
        </p:spPr>
        <p:txBody>
          <a:bodyPr/>
          <a:lstStyle/>
          <a:p>
            <a:r>
              <a:rPr lang="en-US" dirty="0"/>
              <a:t>Constraints</a:t>
            </a:r>
          </a:p>
        </p:txBody>
      </p:sp>
    </p:spTree>
    <p:extLst>
      <p:ext uri="{BB962C8B-B14F-4D97-AF65-F5344CB8AC3E}">
        <p14:creationId xmlns:p14="http://schemas.microsoft.com/office/powerpoint/2010/main" val="193468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ü"/>
            </a:pPr>
            <a:r>
              <a:rPr lang="en-US" dirty="0"/>
              <a:t>One slide, no </a:t>
            </a:r>
            <a:r>
              <a:rPr lang="en-US" dirty="0" smtClean="0"/>
              <a:t>animation</a:t>
            </a:r>
          </a:p>
          <a:p>
            <a:pPr>
              <a:buFont typeface="Wingdings" panose="05000000000000000000" pitchFamily="2" charset="2"/>
              <a:buChar char="ü"/>
            </a:pPr>
            <a:r>
              <a:rPr lang="en-US" dirty="0" smtClean="0"/>
              <a:t>3 minutes</a:t>
            </a:r>
          </a:p>
          <a:p>
            <a:pPr>
              <a:buFont typeface="Wingdings" panose="05000000000000000000" pitchFamily="2" charset="2"/>
              <a:buChar char="ü"/>
            </a:pPr>
            <a:r>
              <a:rPr lang="en-US" dirty="0" smtClean="0"/>
              <a:t>One take</a:t>
            </a:r>
          </a:p>
          <a:p>
            <a:pPr>
              <a:buFont typeface="Wingdings" panose="05000000000000000000" pitchFamily="2" charset="2"/>
              <a:buChar char="ü"/>
            </a:pPr>
            <a:endParaRPr lang="en-US" dirty="0"/>
          </a:p>
        </p:txBody>
      </p:sp>
      <p:sp>
        <p:nvSpPr>
          <p:cNvPr id="3" name="Title 2"/>
          <p:cNvSpPr>
            <a:spLocks noGrp="1"/>
          </p:cNvSpPr>
          <p:nvPr>
            <p:ph type="title"/>
          </p:nvPr>
        </p:nvSpPr>
        <p:spPr/>
        <p:txBody>
          <a:bodyPr/>
          <a:lstStyle/>
          <a:p>
            <a:r>
              <a:rPr lang="en-US" dirty="0"/>
              <a:t>Constraints</a:t>
            </a:r>
          </a:p>
        </p:txBody>
      </p:sp>
    </p:spTree>
    <p:extLst>
      <p:ext uri="{BB962C8B-B14F-4D97-AF65-F5344CB8AC3E}">
        <p14:creationId xmlns:p14="http://schemas.microsoft.com/office/powerpoint/2010/main" val="990153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676400"/>
            <a:ext cx="8407893" cy="4407408"/>
          </a:xfrm>
        </p:spPr>
        <p:txBody>
          <a:bodyPr>
            <a:normAutofit/>
          </a:bodyPr>
          <a:lstStyle/>
          <a:p>
            <a:r>
              <a:rPr lang="en-US" dirty="0" smtClean="0"/>
              <a:t>What is your purpose in these three minutes?</a:t>
            </a:r>
          </a:p>
          <a:p>
            <a:pPr lvl="1"/>
            <a:r>
              <a:rPr lang="en-US" dirty="0" smtClean="0"/>
              <a:t>Explain?</a:t>
            </a:r>
          </a:p>
          <a:p>
            <a:pPr lvl="1"/>
            <a:r>
              <a:rPr lang="en-US" dirty="0" smtClean="0"/>
              <a:t>Persuade?</a:t>
            </a:r>
            <a:endParaRPr lang="en-US" dirty="0"/>
          </a:p>
          <a:p>
            <a:pPr marL="365760" lvl="1" indent="0">
              <a:buNone/>
            </a:pPr>
            <a:endParaRPr lang="en-US" dirty="0" smtClean="0"/>
          </a:p>
          <a:p>
            <a:pPr marL="365760" lvl="1" indent="0">
              <a:buNone/>
            </a:pPr>
            <a:r>
              <a:rPr lang="en-US" i="1" dirty="0" smtClean="0"/>
              <a:t>Make them remember – pique their curiosity.</a:t>
            </a:r>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40377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AutoNum type="arabicPeriod"/>
            </a:pPr>
            <a:r>
              <a:rPr lang="en-US" dirty="0"/>
              <a:t>Change the world</a:t>
            </a:r>
          </a:p>
          <a:p>
            <a:pPr marL="788670" indent="-742950">
              <a:buAutoNum type="arabicPeriod"/>
            </a:pPr>
            <a:r>
              <a:rPr lang="en-US" dirty="0"/>
              <a:t>Make me care</a:t>
            </a:r>
          </a:p>
          <a:p>
            <a:pPr marL="788670" indent="-742950">
              <a:buAutoNum type="arabicPeriod"/>
            </a:pPr>
            <a:r>
              <a:rPr lang="en-US" dirty="0"/>
              <a:t>Be passionate</a:t>
            </a:r>
          </a:p>
        </p:txBody>
      </p:sp>
    </p:spTree>
    <p:extLst>
      <p:ext uri="{BB962C8B-B14F-4D97-AF65-F5344CB8AC3E}">
        <p14:creationId xmlns:p14="http://schemas.microsoft.com/office/powerpoint/2010/main" val="422085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normAutofit lnSpcReduction="10000"/>
          </a:bodyPr>
          <a:lstStyle/>
          <a:p>
            <a:pPr marL="788670" indent="-742950">
              <a:buAutoNum type="arabicPeriod"/>
            </a:pPr>
            <a:r>
              <a:rPr lang="en-US" dirty="0">
                <a:solidFill>
                  <a:srgbClr val="FF0000"/>
                </a:solidFill>
              </a:rPr>
              <a:t>Change the world</a:t>
            </a:r>
          </a:p>
          <a:p>
            <a:pPr>
              <a:buFont typeface="Wingdings" panose="05000000000000000000" pitchFamily="2" charset="2"/>
              <a:buChar char="ü"/>
            </a:pPr>
            <a:r>
              <a:rPr lang="en-US" dirty="0"/>
              <a:t>Start with the big </a:t>
            </a:r>
            <a:r>
              <a:rPr lang="en-US" dirty="0" smtClean="0"/>
              <a:t>picture, a broad context</a:t>
            </a:r>
            <a:endParaRPr lang="en-US" dirty="0"/>
          </a:p>
          <a:p>
            <a:pPr>
              <a:buFont typeface="Wingdings" panose="05000000000000000000" pitchFamily="2" charset="2"/>
              <a:buChar char="ü"/>
            </a:pPr>
            <a:r>
              <a:rPr lang="en-US" dirty="0" smtClean="0"/>
              <a:t>Help your audience see that there is a problem (even if the problem isn’t at the top of their list) (create exigence)</a:t>
            </a:r>
          </a:p>
          <a:p>
            <a:pPr>
              <a:buFont typeface="Wingdings" panose="05000000000000000000" pitchFamily="2" charset="2"/>
              <a:buChar char="ü"/>
            </a:pPr>
            <a:r>
              <a:rPr lang="en-US" dirty="0" smtClean="0"/>
              <a:t>THEN explain how you are contributing </a:t>
            </a:r>
            <a:r>
              <a:rPr lang="en-US" dirty="0"/>
              <a:t>to a solution </a:t>
            </a:r>
          </a:p>
        </p:txBody>
      </p:sp>
    </p:spTree>
    <p:extLst>
      <p:ext uri="{BB962C8B-B14F-4D97-AF65-F5344CB8AC3E}">
        <p14:creationId xmlns:p14="http://schemas.microsoft.com/office/powerpoint/2010/main" val="28482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Font typeface="+mj-lt"/>
              <a:buAutoNum type="arabicPeriod" startAt="2"/>
            </a:pPr>
            <a:r>
              <a:rPr lang="en-US" dirty="0">
                <a:solidFill>
                  <a:srgbClr val="FF0000"/>
                </a:solidFill>
              </a:rPr>
              <a:t>Make me care</a:t>
            </a:r>
          </a:p>
          <a:p>
            <a:pPr marL="777240" lvl="1" indent="-457200">
              <a:buFont typeface="Wingdings" panose="05000000000000000000" pitchFamily="2" charset="2"/>
              <a:buChar char="ü"/>
            </a:pPr>
            <a:r>
              <a:rPr lang="en-US" dirty="0" smtClean="0"/>
              <a:t>The audience </a:t>
            </a:r>
            <a:r>
              <a:rPr lang="en-US" dirty="0"/>
              <a:t>needs to relate to the issue </a:t>
            </a:r>
            <a:r>
              <a:rPr lang="en-US" dirty="0" smtClean="0"/>
              <a:t>in order to </a:t>
            </a:r>
            <a:r>
              <a:rPr lang="en-US" dirty="0"/>
              <a:t>follow the </a:t>
            </a:r>
            <a:r>
              <a:rPr lang="en-US" dirty="0" smtClean="0"/>
              <a:t>delivery</a:t>
            </a:r>
          </a:p>
          <a:p>
            <a:pPr marL="777240" lvl="1" indent="-457200">
              <a:buFont typeface="Wingdings" panose="05000000000000000000" pitchFamily="2" charset="2"/>
              <a:buChar char="ü"/>
            </a:pPr>
            <a:r>
              <a:rPr lang="en-US" dirty="0" smtClean="0"/>
              <a:t>Your audience has a broad capacity for caring—but you have to help develop it</a:t>
            </a:r>
            <a:endParaRPr lang="en-US" dirty="0"/>
          </a:p>
        </p:txBody>
      </p:sp>
    </p:spTree>
    <p:extLst>
      <p:ext uri="{BB962C8B-B14F-4D97-AF65-F5344CB8AC3E}">
        <p14:creationId xmlns:p14="http://schemas.microsoft.com/office/powerpoint/2010/main" val="36026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VTmNcUOjl8"/>
          <p:cNvPicPr>
            <a:picLocks noGrp="1" noRot="1" noChangeAspect="1"/>
          </p:cNvPicPr>
          <p:nvPr>
            <p:ph idx="1"/>
            <a:videoFile r:link="rId1"/>
          </p:nvPr>
        </p:nvPicPr>
        <p:blipFill>
          <a:blip r:embed="rId3"/>
          <a:stretch>
            <a:fillRect/>
          </a:stretch>
        </p:blipFill>
        <p:spPr>
          <a:xfrm>
            <a:off x="609600" y="1524000"/>
            <a:ext cx="7772400" cy="4371975"/>
          </a:xfrm>
          <a:prstGeom prst="rect">
            <a:avLst/>
          </a:prstGeom>
        </p:spPr>
      </p:pic>
      <p:sp>
        <p:nvSpPr>
          <p:cNvPr id="3" name="Title 2"/>
          <p:cNvSpPr>
            <a:spLocks noGrp="1"/>
          </p:cNvSpPr>
          <p:nvPr>
            <p:ph type="title"/>
          </p:nvPr>
        </p:nvSpPr>
        <p:spPr/>
        <p:txBody>
          <a:bodyPr/>
          <a:lstStyle/>
          <a:p>
            <a:r>
              <a:rPr lang="en-US" sz="2800" dirty="0"/>
              <a:t>Amy Marquardt, </a:t>
            </a:r>
            <a:br>
              <a:rPr lang="en-US" sz="2800" dirty="0"/>
            </a:br>
            <a:r>
              <a:rPr lang="en-US" sz="2800" dirty="0"/>
              <a:t>Material Science Engineering, 2014 Winner </a:t>
            </a:r>
          </a:p>
        </p:txBody>
      </p:sp>
    </p:spTree>
    <p:extLst>
      <p:ext uri="{BB962C8B-B14F-4D97-AF65-F5344CB8AC3E}">
        <p14:creationId xmlns:p14="http://schemas.microsoft.com/office/powerpoint/2010/main" val="212709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17" y="381000"/>
            <a:ext cx="8756293" cy="746150"/>
          </a:xfrm>
        </p:spPr>
        <p:txBody>
          <a:bodyPr>
            <a:normAutofit fontScale="90000"/>
          </a:bodyPr>
          <a:lstStyle/>
          <a:p>
            <a:r>
              <a:rPr lang="en-US" sz="4400" b="1" dirty="0" smtClean="0"/>
              <a:t>What is 3MT?</a:t>
            </a:r>
            <a:endParaRPr lang="en-US" sz="4400" b="1" dirty="0"/>
          </a:p>
        </p:txBody>
      </p:sp>
      <p:sp>
        <p:nvSpPr>
          <p:cNvPr id="3" name="Subtitle 2"/>
          <p:cNvSpPr>
            <a:spLocks noGrp="1"/>
          </p:cNvSpPr>
          <p:nvPr>
            <p:ph type="subTitle" idx="1"/>
          </p:nvPr>
        </p:nvSpPr>
        <p:spPr>
          <a:xfrm>
            <a:off x="380999" y="1600200"/>
            <a:ext cx="8467328" cy="4267200"/>
          </a:xfrm>
        </p:spPr>
        <p:txBody>
          <a:bodyPr numCol="1">
            <a:normAutofit/>
          </a:bodyPr>
          <a:lstStyle/>
          <a:p>
            <a:pPr algn="l">
              <a:lnSpc>
                <a:spcPct val="150000"/>
              </a:lnSpc>
            </a:pPr>
            <a:r>
              <a:rPr lang="en-US" sz="2100" u="sng" dirty="0" smtClean="0">
                <a:hlinkClick r:id="rId2"/>
              </a:rPr>
              <a:t>The </a:t>
            </a:r>
            <a:r>
              <a:rPr lang="en-US" sz="2100" u="sng" dirty="0">
                <a:hlinkClick r:id="rId2"/>
              </a:rPr>
              <a:t>University of Queensland (</a:t>
            </a:r>
            <a:r>
              <a:rPr lang="en-US" sz="2100" u="sng" dirty="0" smtClean="0">
                <a:hlinkClick r:id="rId2"/>
              </a:rPr>
              <a:t>UQ)</a:t>
            </a:r>
            <a:r>
              <a:rPr lang="en-US" sz="2100" dirty="0"/>
              <a:t> </a:t>
            </a:r>
            <a:r>
              <a:rPr lang="en-US" sz="2100" dirty="0" smtClean="0"/>
              <a:t>3MT </a:t>
            </a:r>
            <a:r>
              <a:rPr lang="en-US" sz="2100" dirty="0"/>
              <a:t>competition cultivates students’ academic, presentation, and research communication skills. </a:t>
            </a:r>
            <a:r>
              <a:rPr lang="en-US" sz="2100" dirty="0" smtClean="0"/>
              <a:t>Preparing a 3MT presentation </a:t>
            </a:r>
            <a:r>
              <a:rPr lang="en-US" sz="2100" dirty="0"/>
              <a:t>increases their capacity to effectively explain their research in three minutes, in a language appropriate to a non-specialist audience. </a:t>
            </a:r>
            <a:endParaRPr lang="en-US" sz="2100" dirty="0" smtClean="0"/>
          </a:p>
          <a:p>
            <a:pPr algn="l">
              <a:lnSpc>
                <a:spcPct val="150000"/>
              </a:lnSpc>
            </a:pPr>
            <a:endParaRPr lang="en-US" sz="2400" dirty="0" smtClean="0"/>
          </a:p>
          <a:p>
            <a:pPr algn="l">
              <a:lnSpc>
                <a:spcPct val="150000"/>
              </a:lnSpc>
            </a:pPr>
            <a:endParaRPr lang="en-US" sz="2400" dirty="0"/>
          </a:p>
          <a:p>
            <a:pPr algn="l">
              <a:lnSpc>
                <a:spcPct val="150000"/>
              </a:lnSpc>
            </a:pPr>
            <a:endParaRPr lang="en-US" sz="2100" dirty="0" smtClean="0"/>
          </a:p>
          <a:p>
            <a:pPr algn="l">
              <a:lnSpc>
                <a:spcPct val="150000"/>
              </a:lnSpc>
            </a:pPr>
            <a:endParaRPr lang="en-US" sz="2400" dirty="0"/>
          </a:p>
          <a:p>
            <a:pPr algn="l">
              <a:lnSpc>
                <a:spcPct val="150000"/>
              </a:lnSpc>
            </a:pPr>
            <a:endParaRPr lang="en-US" sz="2400" dirty="0"/>
          </a:p>
          <a:p>
            <a:pPr algn="l" fontAlgn="base"/>
            <a:endParaRPr lang="en-US" sz="2900" dirty="0" smtClean="0"/>
          </a:p>
          <a:p>
            <a:pPr algn="l" fontAlgn="base"/>
            <a:endParaRPr lang="en-US" sz="2900" dirty="0"/>
          </a:p>
          <a:p>
            <a:pPr fontAlgn="base"/>
            <a:endParaRPr lang="en-US" sz="2000" dirty="0" smtClean="0"/>
          </a:p>
        </p:txBody>
      </p:sp>
    </p:spTree>
    <p:extLst>
      <p:ext uri="{BB962C8B-B14F-4D97-AF65-F5344CB8AC3E}">
        <p14:creationId xmlns:p14="http://schemas.microsoft.com/office/powerpoint/2010/main" val="4278147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returnofkings.com/wp-content/uploads/2014/09/listening-hea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010400" cy="344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93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Font typeface="+mj-lt"/>
              <a:buAutoNum type="arabicPeriod" startAt="3"/>
            </a:pPr>
            <a:r>
              <a:rPr lang="en-US" dirty="0">
                <a:solidFill>
                  <a:srgbClr val="FF0000"/>
                </a:solidFill>
              </a:rPr>
              <a:t>Be passionate</a:t>
            </a:r>
          </a:p>
          <a:p>
            <a:pPr>
              <a:buFont typeface="Wingdings" panose="05000000000000000000" pitchFamily="2" charset="2"/>
              <a:buChar char="ü"/>
            </a:pPr>
            <a:r>
              <a:rPr lang="en-US" dirty="0"/>
              <a:t> </a:t>
            </a:r>
            <a:r>
              <a:rPr lang="en-US" dirty="0" smtClean="0"/>
              <a:t>If </a:t>
            </a:r>
            <a:r>
              <a:rPr lang="en-US" dirty="0"/>
              <a:t>you aren’t excited, why should I be?</a:t>
            </a:r>
          </a:p>
        </p:txBody>
      </p:sp>
    </p:spTree>
    <p:extLst>
      <p:ext uri="{BB962C8B-B14F-4D97-AF65-F5344CB8AC3E}">
        <p14:creationId xmlns:p14="http://schemas.microsoft.com/office/powerpoint/2010/main" val="5424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zVHn95iFZ0"/>
          <p:cNvPicPr>
            <a:picLocks noGrp="1" noRot="1" noChangeAspect="1"/>
          </p:cNvPicPr>
          <p:nvPr>
            <p:ph idx="1"/>
            <a:videoFile r:link="rId1"/>
          </p:nvPr>
        </p:nvPicPr>
        <p:blipFill>
          <a:blip r:embed="rId4"/>
          <a:stretch>
            <a:fillRect/>
          </a:stretch>
        </p:blipFill>
        <p:spPr>
          <a:xfrm>
            <a:off x="609711" y="1410241"/>
            <a:ext cx="7923838" cy="4457159"/>
          </a:xfrm>
          <a:prstGeom prst="rect">
            <a:avLst/>
          </a:prstGeom>
        </p:spPr>
      </p:pic>
      <p:sp>
        <p:nvSpPr>
          <p:cNvPr id="3" name="Title 2"/>
          <p:cNvSpPr>
            <a:spLocks noGrp="1"/>
          </p:cNvSpPr>
          <p:nvPr>
            <p:ph type="title"/>
          </p:nvPr>
        </p:nvSpPr>
        <p:spPr/>
        <p:txBody>
          <a:bodyPr/>
          <a:lstStyle/>
          <a:p>
            <a:r>
              <a:rPr lang="en-US" dirty="0"/>
              <a:t>Carly Muletz Wolz, Biology</a:t>
            </a:r>
          </a:p>
        </p:txBody>
      </p:sp>
    </p:spTree>
    <p:extLst>
      <p:ext uri="{BB962C8B-B14F-4D97-AF65-F5344CB8AC3E}">
        <p14:creationId xmlns:p14="http://schemas.microsoft.com/office/powerpoint/2010/main" val="746150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632311"/>
          </a:xfrm>
          <a:prstGeom prst="rect">
            <a:avLst/>
          </a:prstGeom>
          <a:noFill/>
        </p:spPr>
        <p:txBody>
          <a:bodyPr wrap="square" rtlCol="0">
            <a:spAutoFit/>
          </a:bodyPr>
          <a:lstStyle/>
          <a:p>
            <a:r>
              <a:rPr lang="en-US" sz="4000" dirty="0"/>
              <a:t>“It’s the nature versus nurture debate applied to ideas: Are ideas born interesting or made interesting?” (5)</a:t>
            </a:r>
          </a:p>
        </p:txBody>
      </p:sp>
    </p:spTree>
    <p:extLst>
      <p:ext uri="{BB962C8B-B14F-4D97-AF65-F5344CB8AC3E}">
        <p14:creationId xmlns:p14="http://schemas.microsoft.com/office/powerpoint/2010/main" val="20036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201424"/>
          </a:xfrm>
          <a:prstGeom prst="rect">
            <a:avLst/>
          </a:prstGeom>
          <a:noFill/>
        </p:spPr>
        <p:txBody>
          <a:bodyPr wrap="square" rtlCol="0">
            <a:spAutoFit/>
          </a:bodyPr>
          <a:lstStyle/>
          <a:p>
            <a:r>
              <a:rPr lang="en-US" sz="2800" dirty="0">
                <a:solidFill>
                  <a:srgbClr val="FF9900"/>
                </a:solidFill>
              </a:rPr>
              <a:t>Center for Science in the Public Interest &amp; movie popcorn</a:t>
            </a:r>
          </a:p>
          <a:p>
            <a:endParaRPr lang="en-US" sz="2400" dirty="0"/>
          </a:p>
          <a:p>
            <a:r>
              <a:rPr lang="en-US" sz="2400" dirty="0"/>
              <a:t>A medium sized movie popcorn contains 37 grams of saturated fat, twice the recommended daily amount of saturated fat. </a:t>
            </a:r>
            <a:endParaRPr lang="en-US" sz="4000" dirty="0">
              <a:solidFill>
                <a:srgbClr val="FF9900"/>
              </a:solidFill>
            </a:endParaRPr>
          </a:p>
          <a:p>
            <a:endParaRPr lang="en-US" sz="4000" dirty="0"/>
          </a:p>
          <a:p>
            <a:endParaRPr lang="en-US" sz="4000" dirty="0"/>
          </a:p>
        </p:txBody>
      </p:sp>
    </p:spTree>
    <p:extLst>
      <p:ext uri="{BB962C8B-B14F-4D97-AF65-F5344CB8AC3E}">
        <p14:creationId xmlns:p14="http://schemas.microsoft.com/office/powerpoint/2010/main" val="39052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6063198"/>
          </a:xfrm>
          <a:prstGeom prst="rect">
            <a:avLst/>
          </a:prstGeom>
          <a:noFill/>
        </p:spPr>
        <p:txBody>
          <a:bodyPr wrap="square" rtlCol="0">
            <a:spAutoFit/>
          </a:bodyPr>
          <a:lstStyle/>
          <a:p>
            <a:r>
              <a:rPr lang="en-US" sz="2800" dirty="0">
                <a:solidFill>
                  <a:srgbClr val="FF9900"/>
                </a:solidFill>
              </a:rPr>
              <a:t>Center for Science in the Public Interest &amp; movie popcorn</a:t>
            </a:r>
          </a:p>
          <a:p>
            <a:endParaRPr lang="en-US" sz="2400" dirty="0"/>
          </a:p>
          <a:p>
            <a:r>
              <a:rPr lang="en-US" sz="2400" dirty="0"/>
              <a:t>“A medium-sized ‘butter’ popcorn at a typical neighborhood movie theater contains more artery-clogging fat than a bacon-and-eggs breakfast, a Big Mac and fries for lunch, and a steak dinner with all the trimmings—combined!”</a:t>
            </a:r>
            <a:endParaRPr lang="en-US" sz="4000" dirty="0"/>
          </a:p>
          <a:p>
            <a:endParaRPr lang="en-US" sz="4000" dirty="0"/>
          </a:p>
        </p:txBody>
      </p:sp>
    </p:spTree>
    <p:extLst>
      <p:ext uri="{BB962C8B-B14F-4D97-AF65-F5344CB8AC3E}">
        <p14:creationId xmlns:p14="http://schemas.microsoft.com/office/powerpoint/2010/main" val="4294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632311"/>
          </a:xfrm>
          <a:prstGeom prst="rect">
            <a:avLst/>
          </a:prstGeom>
          <a:noFill/>
        </p:spPr>
        <p:txBody>
          <a:bodyPr wrap="square" rtlCol="0">
            <a:spAutoFit/>
          </a:bodyPr>
          <a:lstStyle/>
          <a:p>
            <a:r>
              <a:rPr lang="en-US" sz="4000" dirty="0">
                <a:solidFill>
                  <a:srgbClr val="FF9900"/>
                </a:solidFill>
              </a:rPr>
              <a:t>Made to Stick</a:t>
            </a:r>
          </a:p>
          <a:p>
            <a:endParaRPr lang="en-US" sz="4000" dirty="0"/>
          </a:p>
          <a:p>
            <a:pPr marL="342900" indent="-342900">
              <a:buAutoNum type="arabicPeriod"/>
            </a:pPr>
            <a:r>
              <a:rPr lang="en-US" sz="4000" dirty="0"/>
              <a:t>Simple</a:t>
            </a:r>
          </a:p>
          <a:p>
            <a:pPr marL="342900" indent="-342900">
              <a:buAutoNum type="arabicPeriod"/>
            </a:pPr>
            <a:r>
              <a:rPr lang="en-US" sz="4000" dirty="0"/>
              <a:t>Unexpected</a:t>
            </a:r>
          </a:p>
          <a:p>
            <a:pPr marL="342900" indent="-342900">
              <a:buAutoNum type="arabicPeriod"/>
            </a:pPr>
            <a:r>
              <a:rPr lang="en-US" sz="4000" dirty="0"/>
              <a:t>Concrete</a:t>
            </a:r>
          </a:p>
          <a:p>
            <a:pPr marL="342900" indent="-342900">
              <a:buAutoNum type="arabicPeriod"/>
            </a:pPr>
            <a:r>
              <a:rPr lang="en-US" sz="4000" dirty="0"/>
              <a:t>Credible</a:t>
            </a:r>
          </a:p>
          <a:p>
            <a:pPr marL="342900" indent="-342900">
              <a:buAutoNum type="arabicPeriod"/>
            </a:pPr>
            <a:r>
              <a:rPr lang="en-US" sz="4000" dirty="0"/>
              <a:t>Emotional </a:t>
            </a:r>
          </a:p>
          <a:p>
            <a:pPr marL="342900" indent="-342900">
              <a:buAutoNum type="arabicPeriod"/>
            </a:pPr>
            <a:r>
              <a:rPr lang="en-US" sz="4000" dirty="0"/>
              <a:t>Stories</a:t>
            </a:r>
          </a:p>
          <a:p>
            <a:endParaRPr lang="en-US" sz="4000" dirty="0"/>
          </a:p>
        </p:txBody>
      </p:sp>
    </p:spTree>
    <p:extLst>
      <p:ext uri="{BB962C8B-B14F-4D97-AF65-F5344CB8AC3E}">
        <p14:creationId xmlns:p14="http://schemas.microsoft.com/office/powerpoint/2010/main" val="257315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simplistic, not dumbed down.  But the CORE of your idea. </a:t>
            </a:r>
          </a:p>
          <a:p>
            <a:pPr lvl="1"/>
            <a:r>
              <a:rPr lang="en-US" dirty="0"/>
              <a:t>Limited, focused</a:t>
            </a:r>
          </a:p>
          <a:p>
            <a:pPr lvl="1"/>
            <a:r>
              <a:rPr lang="en-US" dirty="0"/>
              <a:t>Often, you have to know the complex idea to make it simple (but not to make it dumb).</a:t>
            </a:r>
          </a:p>
        </p:txBody>
      </p:sp>
      <p:sp>
        <p:nvSpPr>
          <p:cNvPr id="3" name="Title 2"/>
          <p:cNvSpPr>
            <a:spLocks noGrp="1"/>
          </p:cNvSpPr>
          <p:nvPr>
            <p:ph type="title"/>
          </p:nvPr>
        </p:nvSpPr>
        <p:spPr/>
        <p:txBody>
          <a:bodyPr/>
          <a:lstStyle/>
          <a:p>
            <a:r>
              <a:rPr lang="en-US" dirty="0"/>
              <a:t>Simple</a:t>
            </a:r>
          </a:p>
        </p:txBody>
      </p:sp>
    </p:spTree>
    <p:extLst>
      <p:ext uri="{BB962C8B-B14F-4D97-AF65-F5344CB8AC3E}">
        <p14:creationId xmlns:p14="http://schemas.microsoft.com/office/powerpoint/2010/main" val="10865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Published Research </a:t>
            </a:r>
            <a:endParaRPr lang="en-US" dirty="0"/>
          </a:p>
        </p:txBody>
      </p:sp>
      <p:sp>
        <p:nvSpPr>
          <p:cNvPr id="4" name="Text Placeholder 3"/>
          <p:cNvSpPr>
            <a:spLocks noGrp="1"/>
          </p:cNvSpPr>
          <p:nvPr>
            <p:ph type="body" sz="quarter" idx="3"/>
          </p:nvPr>
        </p:nvSpPr>
        <p:spPr/>
        <p:txBody>
          <a:bodyPr/>
          <a:lstStyle/>
          <a:p>
            <a:r>
              <a:rPr lang="en-US" dirty="0" smtClean="0"/>
              <a:t>3MT </a:t>
            </a:r>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10" name="Content Placeholder 9"/>
          <p:cNvSpPr>
            <a:spLocks noGrp="1"/>
          </p:cNvSpPr>
          <p:nvPr>
            <p:ph sz="half" idx="2"/>
          </p:nvPr>
        </p:nvSpPr>
        <p:spPr>
          <a:xfrm>
            <a:off x="457200" y="2438399"/>
            <a:ext cx="4040188" cy="3070481"/>
          </a:xfrm>
        </p:spPr>
        <p:txBody>
          <a:bodyPr/>
          <a:lstStyle/>
          <a:p>
            <a:pPr marL="45720" indent="0">
              <a:buNone/>
            </a:pPr>
            <a:endParaRPr lang="en-US" dirty="0"/>
          </a:p>
        </p:txBody>
      </p:sp>
      <p:pic>
        <p:nvPicPr>
          <p:cNvPr id="11" name="Picture 10"/>
          <p:cNvPicPr>
            <a:picLocks noChangeAspect="1"/>
          </p:cNvPicPr>
          <p:nvPr/>
        </p:nvPicPr>
        <p:blipFill rotWithShape="1">
          <a:blip r:embed="rId3"/>
          <a:srcRect l="29502" t="26042" r="30088" b="14583"/>
          <a:stretch/>
        </p:blipFill>
        <p:spPr>
          <a:xfrm>
            <a:off x="294368" y="2362200"/>
            <a:ext cx="4427622" cy="3657600"/>
          </a:xfrm>
          <a:prstGeom prst="rect">
            <a:avLst/>
          </a:prstGeom>
        </p:spPr>
      </p:pic>
      <p:pic>
        <p:nvPicPr>
          <p:cNvPr id="14" name="Content Placeholder 13"/>
          <p:cNvPicPr>
            <a:picLocks noGrp="1" noChangeAspect="1"/>
          </p:cNvPicPr>
          <p:nvPr>
            <p:ph sz="quarter" idx="4"/>
          </p:nvPr>
        </p:nvPicPr>
        <p:blipFill rotWithShape="1">
          <a:blip r:embed="rId4"/>
          <a:srcRect l="18931" t="2390" r="18853" b="10425"/>
          <a:stretch/>
        </p:blipFill>
        <p:spPr>
          <a:xfrm>
            <a:off x="4681991" y="2710542"/>
            <a:ext cx="4158761" cy="3276601"/>
          </a:xfrm>
          <a:prstGeom prst="rect">
            <a:avLst/>
          </a:prstGeom>
        </p:spPr>
      </p:pic>
    </p:spTree>
    <p:extLst>
      <p:ext uri="{BB962C8B-B14F-4D97-AF65-F5344CB8AC3E}">
        <p14:creationId xmlns:p14="http://schemas.microsoft.com/office/powerpoint/2010/main" val="1956636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a:bodyPr>
          <a:lstStyle/>
          <a:p>
            <a:pPr marL="45720" indent="0">
              <a:buNone/>
            </a:pPr>
            <a:r>
              <a:rPr lang="en-US" dirty="0"/>
              <a:t>I found that the ceramic ALD films </a:t>
            </a:r>
            <a:r>
              <a:rPr lang="en-US" dirty="0" smtClean="0"/>
              <a:t>lasted about </a:t>
            </a:r>
            <a:r>
              <a:rPr lang="en-US" dirty="0"/>
              <a:t>15 times longer than the plastic coatings.</a:t>
            </a:r>
          </a:p>
          <a:p>
            <a:pPr marL="45720" indent="0">
              <a:buNone/>
            </a:pPr>
            <a:endParaRPr lang="en-US" dirty="0"/>
          </a:p>
          <a:p>
            <a:pPr marL="45720" indent="0">
              <a:buNone/>
            </a:pPr>
            <a:r>
              <a:rPr lang="en-US" dirty="0" smtClean="0"/>
              <a:t>2:07-2:11</a:t>
            </a:r>
            <a:endParaRPr lang="en-US" dirty="0"/>
          </a:p>
          <a:p>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3" name="Content Placeholder 2"/>
          <p:cNvSpPr>
            <a:spLocks noGrp="1"/>
          </p:cNvSpPr>
          <p:nvPr>
            <p:ph sz="half" idx="2"/>
          </p:nvPr>
        </p:nvSpPr>
        <p:spPr>
          <a:xfrm>
            <a:off x="457200" y="1702764"/>
            <a:ext cx="4040188" cy="4423399"/>
          </a:xfrm>
        </p:spPr>
        <p:txBody>
          <a:bodyPr>
            <a:normAutofit fontScale="85000" lnSpcReduction="20000"/>
          </a:bodyPr>
          <a:lstStyle/>
          <a:p>
            <a:pPr marL="45720" indent="0">
              <a:buNone/>
            </a:pPr>
            <a:r>
              <a:rPr lang="en-US" dirty="0"/>
              <a:t>Our  recent  work  demonstrates  that  ALD  films  are  a  promising  technique  to  prevent  damage  from  the  </a:t>
            </a:r>
            <a:r>
              <a:rPr lang="en-US" dirty="0" smtClean="0"/>
              <a:t>corrosion </a:t>
            </a:r>
            <a:r>
              <a:rPr lang="en-US" dirty="0"/>
              <a:t>process, and subsequent polishing, for silver cultural heritage  objects.  Our  previous  results  find  that  20  nm  Al2O3  ALD  films  protect  silver  from  tarnishing  nearly  15  times  longer  than  microns-thick  nitrocellulose  films:  this amounts to a potential ambient effective film lifetime of  150  years. </a:t>
            </a:r>
          </a:p>
        </p:txBody>
      </p:sp>
    </p:spTree>
    <p:extLst>
      <p:ext uri="{BB962C8B-B14F-4D97-AF65-F5344CB8AC3E}">
        <p14:creationId xmlns:p14="http://schemas.microsoft.com/office/powerpoint/2010/main" val="39652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8343" y="1143000"/>
            <a:ext cx="8425541" cy="2133600"/>
          </a:xfrm>
        </p:spPr>
        <p:txBody>
          <a:bodyPr>
            <a:noAutofit/>
          </a:bodyPr>
          <a:lstStyle/>
          <a:p>
            <a:pPr>
              <a:lnSpc>
                <a:spcPct val="120000"/>
              </a:lnSpc>
              <a:spcBef>
                <a:spcPts val="600"/>
              </a:spcBef>
            </a:pPr>
            <a:r>
              <a:rPr lang="en-US" sz="1600" dirty="0">
                <a:latin typeface="Franklin Gothic Medium" panose="020B0603020102020204" pitchFamily="34" charset="0"/>
              </a:rPr>
              <a:t>The idea for the Three Minute Thesis (3MT®) competition came about at a time when the state of Queensland was suffering severe drought</a:t>
            </a:r>
            <a:r>
              <a:rPr lang="en-US" sz="1600" dirty="0" smtClean="0">
                <a:latin typeface="Franklin Gothic Medium" panose="020B0603020102020204" pitchFamily="34" charset="0"/>
              </a:rPr>
              <a:t>. To </a:t>
            </a:r>
            <a:r>
              <a:rPr lang="en-US" sz="1600" dirty="0">
                <a:latin typeface="Franklin Gothic Medium" panose="020B0603020102020204" pitchFamily="34" charset="0"/>
              </a:rPr>
              <a:t>conserve water, residents were encouraged to time their showers, and many people had a three minute egg timer fixed to the wall in their bathroom. </a:t>
            </a:r>
            <a:r>
              <a:rPr lang="en-US" sz="1600" dirty="0" smtClean="0">
                <a:latin typeface="Franklin Gothic Medium" panose="020B0603020102020204" pitchFamily="34" charset="0"/>
              </a:rPr>
              <a:t>The </a:t>
            </a:r>
            <a:r>
              <a:rPr lang="en-US" sz="1600" dirty="0">
                <a:latin typeface="Franklin Gothic Medium" panose="020B0603020102020204" pitchFamily="34" charset="0"/>
              </a:rPr>
              <a:t>Dean of the UQ Graduate </a:t>
            </a:r>
            <a:r>
              <a:rPr lang="en-US" sz="1600" dirty="0" smtClean="0">
                <a:latin typeface="Franklin Gothic Medium" panose="020B0603020102020204" pitchFamily="34" charset="0"/>
              </a:rPr>
              <a:t>School put </a:t>
            </a:r>
            <a:r>
              <a:rPr lang="en-US" sz="1600" dirty="0">
                <a:latin typeface="Franklin Gothic Medium" panose="020B0603020102020204" pitchFamily="34" charset="0"/>
              </a:rPr>
              <a:t>two and two together and the idea </a:t>
            </a:r>
            <a:r>
              <a:rPr lang="en-US" sz="1600" dirty="0" smtClean="0">
                <a:latin typeface="Franklin Gothic Medium" panose="020B0603020102020204" pitchFamily="34" charset="0"/>
              </a:rPr>
              <a:t>for </a:t>
            </a:r>
            <a:r>
              <a:rPr lang="en-US" sz="1600" dirty="0">
                <a:latin typeface="Franklin Gothic Medium" panose="020B0603020102020204" pitchFamily="34" charset="0"/>
              </a:rPr>
              <a:t>the 3MT competition was born.</a:t>
            </a:r>
          </a:p>
        </p:txBody>
      </p:sp>
      <p:sp>
        <p:nvSpPr>
          <p:cNvPr id="8" name="Title 1"/>
          <p:cNvSpPr>
            <a:spLocks noGrp="1"/>
          </p:cNvSpPr>
          <p:nvPr>
            <p:ph type="ctrTitle"/>
          </p:nvPr>
        </p:nvSpPr>
        <p:spPr>
          <a:xfrm>
            <a:off x="-304800" y="190863"/>
            <a:ext cx="5638800" cy="734423"/>
          </a:xfrm>
        </p:spPr>
        <p:txBody>
          <a:bodyPr/>
          <a:lstStyle/>
          <a:p>
            <a:r>
              <a:rPr lang="en-US" sz="4000" dirty="0" smtClean="0"/>
              <a:t>History of the 3MT</a:t>
            </a:r>
            <a:endParaRPr lang="en-US" sz="4000" dirty="0"/>
          </a:p>
        </p:txBody>
      </p:sp>
      <p:pic>
        <p:nvPicPr>
          <p:cNvPr id="9" name="Picture 2" descr="3MT - Three Minute 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601" y="190863"/>
            <a:ext cx="1817341" cy="575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786" y="3233530"/>
            <a:ext cx="8501742" cy="2616101"/>
          </a:xfrm>
          <a:prstGeom prst="rect">
            <a:avLst/>
          </a:prstGeom>
          <a:noFill/>
        </p:spPr>
        <p:txBody>
          <a:bodyPr wrap="square" rtlCol="0">
            <a:spAutoFit/>
          </a:bodyPr>
          <a:lstStyle/>
          <a:p>
            <a:r>
              <a:rPr lang="en-AU" sz="1600" dirty="0">
                <a:latin typeface="Calibri" panose="020F0502020204030204" pitchFamily="34" charset="0"/>
                <a:cs typeface="Calibri" panose="020F0502020204030204" pitchFamily="34" charset="0"/>
              </a:rPr>
              <a:t>2008 – 3MT developed by the University of Queensland (UQ)</a:t>
            </a:r>
            <a:endParaRPr lang="en-US" sz="1600"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2013 – </a:t>
            </a:r>
            <a:r>
              <a:rPr lang="en-AU" sz="1600" dirty="0" err="1">
                <a:latin typeface="Calibri" panose="020F0502020204030204" pitchFamily="34" charset="0"/>
                <a:cs typeface="Calibri" panose="020F0502020204030204" pitchFamily="34" charset="0"/>
              </a:rPr>
              <a:t>Universitas</a:t>
            </a:r>
            <a:r>
              <a:rPr lang="en-AU" sz="1600" dirty="0">
                <a:latin typeface="Calibri" panose="020F0502020204030204" pitchFamily="34" charset="0"/>
                <a:cs typeface="Calibri" panose="020F0502020204030204" pitchFamily="34" charset="0"/>
              </a:rPr>
              <a:t> 21 held their first 3MT International Competition</a:t>
            </a:r>
            <a:endParaRPr lang="en-US" sz="1600" dirty="0">
              <a:latin typeface="Calibri" panose="020F0502020204030204" pitchFamily="34" charset="0"/>
              <a:cs typeface="Calibri" panose="020F0502020204030204" pitchFamily="34" charset="0"/>
            </a:endParaRPr>
          </a:p>
          <a:p>
            <a:r>
              <a:rPr lang="en-AU" sz="1600" dirty="0" smtClean="0">
                <a:latin typeface="Calibri" panose="020F0502020204030204" pitchFamily="34" charset="0"/>
                <a:cs typeface="Calibri" panose="020F0502020204030204" pitchFamily="34" charset="0"/>
              </a:rPr>
              <a:t>2014 </a:t>
            </a:r>
            <a:r>
              <a:rPr lang="en-AU" sz="1600" dirty="0">
                <a:latin typeface="Calibri" panose="020F0502020204030204" pitchFamily="34" charset="0"/>
                <a:cs typeface="Calibri" panose="020F0502020204030204" pitchFamily="34" charset="0"/>
              </a:rPr>
              <a:t>– UMD entered the </a:t>
            </a:r>
            <a:r>
              <a:rPr lang="en-AU" sz="1600" dirty="0" err="1">
                <a:latin typeface="Calibri" panose="020F0502020204030204" pitchFamily="34" charset="0"/>
                <a:cs typeface="Calibri" panose="020F0502020204030204" pitchFamily="34" charset="0"/>
              </a:rPr>
              <a:t>Universitas</a:t>
            </a:r>
            <a:r>
              <a:rPr lang="en-AU" sz="1600" dirty="0">
                <a:latin typeface="Calibri" panose="020F0502020204030204" pitchFamily="34" charset="0"/>
                <a:cs typeface="Calibri" panose="020F0502020204030204" pitchFamily="34" charset="0"/>
              </a:rPr>
              <a:t> 21 International Competition</a:t>
            </a:r>
            <a:endParaRPr lang="en-US" sz="1600"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Today  – hundreds of Universities and Associations worldwide hold 3MT competitions</a:t>
            </a:r>
            <a:endParaRPr lang="en-US" sz="1600"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n-AU" sz="1600" b="1" dirty="0">
                <a:latin typeface="Calibri" panose="020F0502020204030204" pitchFamily="34" charset="0"/>
                <a:cs typeface="Calibri" panose="020F0502020204030204" pitchFamily="34" charset="0"/>
              </a:rPr>
              <a:t>UMD </a:t>
            </a:r>
            <a:r>
              <a:rPr lang="en-AU" sz="1600" b="1" dirty="0" smtClean="0">
                <a:latin typeface="Calibri" panose="020F0502020204030204" pitchFamily="34" charset="0"/>
                <a:cs typeface="Calibri" panose="020F0502020204030204" pitchFamily="34" charset="0"/>
              </a:rPr>
              <a:t>SUCCESS in U21 Competitions</a:t>
            </a:r>
            <a:endParaRPr lang="en-US" sz="1600" b="1"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2014 – Amy Marquardt, Materials Science and Engineering  (First Prize &amp; People’s Choice)</a:t>
            </a:r>
            <a:endParaRPr lang="en-US" sz="1600"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2015 – Carly </a:t>
            </a:r>
            <a:r>
              <a:rPr lang="en-AU" sz="1600" dirty="0" err="1">
                <a:latin typeface="Calibri" panose="020F0502020204030204" pitchFamily="34" charset="0"/>
                <a:cs typeface="Calibri" panose="020F0502020204030204" pitchFamily="34" charset="0"/>
              </a:rPr>
              <a:t>Muletz</a:t>
            </a:r>
            <a:r>
              <a:rPr lang="en-AU" sz="1600" dirty="0">
                <a:latin typeface="Calibri" panose="020F0502020204030204" pitchFamily="34" charset="0"/>
                <a:cs typeface="Calibri" panose="020F0502020204030204" pitchFamily="34" charset="0"/>
              </a:rPr>
              <a:t> </a:t>
            </a:r>
            <a:r>
              <a:rPr lang="en-AU" sz="1600" dirty="0" err="1">
                <a:latin typeface="Calibri" panose="020F0502020204030204" pitchFamily="34" charset="0"/>
                <a:cs typeface="Calibri" panose="020F0502020204030204" pitchFamily="34" charset="0"/>
              </a:rPr>
              <a:t>Wolz</a:t>
            </a:r>
            <a:r>
              <a:rPr lang="en-AU" sz="1600" dirty="0">
                <a:latin typeface="Calibri" panose="020F0502020204030204" pitchFamily="34" charset="0"/>
                <a:cs typeface="Calibri" panose="020F0502020204030204" pitchFamily="34" charset="0"/>
              </a:rPr>
              <a:t>, Biological Sciences   (People’s Choice)</a:t>
            </a:r>
            <a:endParaRPr lang="en-US" sz="1600"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2017 – Sammy Ramsey, Entomology  (First Prize &amp; People’s Choice)</a:t>
            </a:r>
            <a:r>
              <a:rPr lang="en-AU" dirty="0"/>
              <a:t>       </a:t>
            </a:r>
            <a:endParaRPr lang="en-US" dirty="0"/>
          </a:p>
          <a:p>
            <a:r>
              <a:rPr lang="en-US" dirty="0"/>
              <a:t> </a:t>
            </a:r>
          </a:p>
        </p:txBody>
      </p:sp>
    </p:spTree>
    <p:extLst>
      <p:ext uri="{BB962C8B-B14F-4D97-AF65-F5344CB8AC3E}">
        <p14:creationId xmlns:p14="http://schemas.microsoft.com/office/powerpoint/2010/main" val="201934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Published Research </a:t>
            </a:r>
            <a:endParaRPr lang="en-US" dirty="0"/>
          </a:p>
        </p:txBody>
      </p:sp>
      <p:pic>
        <p:nvPicPr>
          <p:cNvPr id="7" name="Content Placeholder 6"/>
          <p:cNvPicPr>
            <a:picLocks noGrp="1" noChangeAspect="1"/>
          </p:cNvPicPr>
          <p:nvPr>
            <p:ph sz="half" idx="2"/>
          </p:nvPr>
        </p:nvPicPr>
        <p:blipFill rotWithShape="1">
          <a:blip r:embed="rId2"/>
          <a:srcRect l="24519" t="22499" r="28330" b="10409"/>
          <a:stretch/>
        </p:blipFill>
        <p:spPr>
          <a:xfrm>
            <a:off x="475343" y="2552159"/>
            <a:ext cx="3695899" cy="2956721"/>
          </a:xfrm>
          <a:prstGeom prst="rect">
            <a:avLst/>
          </a:prstGeom>
        </p:spPr>
      </p:pic>
      <p:sp>
        <p:nvSpPr>
          <p:cNvPr id="4" name="Text Placeholder 3"/>
          <p:cNvSpPr>
            <a:spLocks noGrp="1"/>
          </p:cNvSpPr>
          <p:nvPr>
            <p:ph type="body" sz="quarter" idx="3"/>
          </p:nvPr>
        </p:nvSpPr>
        <p:spPr/>
        <p:txBody>
          <a:bodyPr/>
          <a:lstStyle/>
          <a:p>
            <a:r>
              <a:rPr lang="en-US" dirty="0" smtClean="0"/>
              <a:t>3MT </a:t>
            </a:r>
            <a:endParaRPr lang="en-US" dirty="0"/>
          </a:p>
        </p:txBody>
      </p:sp>
      <p:sp>
        <p:nvSpPr>
          <p:cNvPr id="5" name="Content Placeholder 4"/>
          <p:cNvSpPr>
            <a:spLocks noGrp="1"/>
          </p:cNvSpPr>
          <p:nvPr>
            <p:ph sz="quarter" idx="4"/>
          </p:nvPr>
        </p:nvSpPr>
        <p:spPr/>
        <p:txBody>
          <a:bodyPr/>
          <a:lstStyle/>
          <a:p>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8" name="TextBox 7"/>
          <p:cNvSpPr txBox="1"/>
          <p:nvPr/>
        </p:nvSpPr>
        <p:spPr>
          <a:xfrm>
            <a:off x="582173" y="5508880"/>
            <a:ext cx="3790242" cy="646331"/>
          </a:xfrm>
          <a:prstGeom prst="rect">
            <a:avLst/>
          </a:prstGeom>
          <a:noFill/>
        </p:spPr>
        <p:txBody>
          <a:bodyPr wrap="square" rtlCol="0">
            <a:spAutoFit/>
          </a:bodyPr>
          <a:lstStyle/>
          <a:p>
            <a:r>
              <a:rPr lang="en-US" sz="900" dirty="0"/>
              <a:t>Ramsey, S. D., Ochoa, R., </a:t>
            </a:r>
            <a:r>
              <a:rPr lang="en-US" sz="900" dirty="0" err="1"/>
              <a:t>Bauchan</a:t>
            </a:r>
            <a:r>
              <a:rPr lang="en-US" sz="900" dirty="0"/>
              <a:t>, G., </a:t>
            </a:r>
            <a:r>
              <a:rPr lang="en-US" sz="900" dirty="0" err="1"/>
              <a:t>Gulbronson</a:t>
            </a:r>
            <a:r>
              <a:rPr lang="en-US" sz="900" dirty="0"/>
              <a:t>, C., Mowery, J. D., Cohen, A., ... &amp; Hawthorne, D. (2019). </a:t>
            </a:r>
            <a:r>
              <a:rPr lang="en-US" sz="900" dirty="0" err="1"/>
              <a:t>Varroa</a:t>
            </a:r>
            <a:r>
              <a:rPr lang="en-US" sz="900" dirty="0"/>
              <a:t> destructor feeds primarily on honey bee fat body tissue and not </a:t>
            </a:r>
            <a:r>
              <a:rPr lang="en-US" sz="900" dirty="0" err="1"/>
              <a:t>hemolymph</a:t>
            </a:r>
            <a:r>
              <a:rPr lang="en-US" sz="900" dirty="0"/>
              <a:t>. </a:t>
            </a:r>
            <a:r>
              <a:rPr lang="en-US" sz="900" i="1" dirty="0"/>
              <a:t>Proceedings of the National Academy of Sciences</a:t>
            </a:r>
            <a:r>
              <a:rPr lang="en-US" sz="900" dirty="0"/>
              <a:t>, </a:t>
            </a:r>
            <a:r>
              <a:rPr lang="en-US" sz="900" i="1" dirty="0"/>
              <a:t>116</a:t>
            </a:r>
            <a:r>
              <a:rPr lang="en-US" sz="900" dirty="0"/>
              <a:t>(5), 1792-1801.</a:t>
            </a:r>
          </a:p>
        </p:txBody>
      </p:sp>
      <p:pic>
        <p:nvPicPr>
          <p:cNvPr id="9" name="Picture 8"/>
          <p:cNvPicPr>
            <a:picLocks noChangeAspect="1"/>
          </p:cNvPicPr>
          <p:nvPr/>
        </p:nvPicPr>
        <p:blipFill rotWithShape="1">
          <a:blip r:embed="rId3"/>
          <a:srcRect l="20132" t="23957" r="52343" b="36460"/>
          <a:stretch/>
        </p:blipFill>
        <p:spPr>
          <a:xfrm>
            <a:off x="4846198" y="2936445"/>
            <a:ext cx="3581400" cy="2895600"/>
          </a:xfrm>
          <a:prstGeom prst="rect">
            <a:avLst/>
          </a:prstGeom>
        </p:spPr>
      </p:pic>
    </p:spTree>
    <p:extLst>
      <p:ext uri="{BB962C8B-B14F-4D97-AF65-F5344CB8AC3E}">
        <p14:creationId xmlns:p14="http://schemas.microsoft.com/office/powerpoint/2010/main" val="2565492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lnSpcReduction="10000"/>
          </a:bodyPr>
          <a:lstStyle/>
          <a:p>
            <a:pPr marL="45720" indent="0">
              <a:buNone/>
            </a:pPr>
            <a:r>
              <a:rPr lang="en-US" dirty="0" smtClean="0">
                <a:solidFill>
                  <a:srgbClr val="000000"/>
                </a:solidFill>
                <a:latin typeface="Roboto" panose="02000000000000000000" pitchFamily="2" charset="0"/>
              </a:rPr>
              <a:t>“ . . .the </a:t>
            </a:r>
            <a:r>
              <a:rPr lang="en-US" dirty="0">
                <a:solidFill>
                  <a:srgbClr val="000000"/>
                </a:solidFill>
                <a:latin typeface="Roboto" panose="02000000000000000000" pitchFamily="2" charset="0"/>
              </a:rPr>
              <a:t>goal was to figure out what </a:t>
            </a:r>
            <a:r>
              <a:rPr lang="en-US" dirty="0" err="1" smtClean="0">
                <a:solidFill>
                  <a:srgbClr val="000000"/>
                </a:solidFill>
                <a:latin typeface="Roboto" panose="02000000000000000000" pitchFamily="2" charset="0"/>
              </a:rPr>
              <a:t>varroa</a:t>
            </a:r>
            <a:r>
              <a:rPr lang="en-US" dirty="0" smtClean="0">
                <a:solidFill>
                  <a:srgbClr val="000000"/>
                </a:solidFill>
                <a:latin typeface="Roboto" panose="02000000000000000000" pitchFamily="2" charset="0"/>
              </a:rPr>
              <a:t> </a:t>
            </a:r>
            <a:r>
              <a:rPr lang="en-US" dirty="0" smtClean="0">
                <a:latin typeface="Roboto" panose="02000000000000000000" pitchFamily="2" charset="0"/>
              </a:rPr>
              <a:t>is eating. </a:t>
            </a:r>
            <a:r>
              <a:rPr lang="en-US" dirty="0">
                <a:latin typeface="Roboto" panose="02000000000000000000" pitchFamily="2" charset="0"/>
              </a:rPr>
              <a:t>I started with the </a:t>
            </a:r>
            <a:r>
              <a:rPr lang="en-US" dirty="0" smtClean="0">
                <a:latin typeface="Roboto" panose="02000000000000000000" pitchFamily="2" charset="0"/>
              </a:rPr>
              <a:t>question </a:t>
            </a:r>
            <a:r>
              <a:rPr lang="en-US" dirty="0" smtClean="0">
                <a:solidFill>
                  <a:srgbClr val="000000"/>
                </a:solidFill>
                <a:latin typeface="Roboto" panose="02000000000000000000" pitchFamily="2" charset="0"/>
              </a:rPr>
              <a:t>where </a:t>
            </a:r>
            <a:r>
              <a:rPr lang="en-US" dirty="0">
                <a:solidFill>
                  <a:srgbClr val="000000"/>
                </a:solidFill>
                <a:latin typeface="Roboto" panose="02000000000000000000" pitchFamily="2" charset="0"/>
              </a:rPr>
              <a:t>do they </a:t>
            </a:r>
            <a:r>
              <a:rPr lang="en-US" dirty="0" smtClean="0">
                <a:solidFill>
                  <a:srgbClr val="000000"/>
                </a:solidFill>
                <a:latin typeface="Roboto" panose="02000000000000000000" pitchFamily="2" charset="0"/>
              </a:rPr>
              <a:t>feed? If </a:t>
            </a:r>
            <a:r>
              <a:rPr lang="en-US" dirty="0">
                <a:solidFill>
                  <a:srgbClr val="000000"/>
                </a:solidFill>
                <a:latin typeface="Roboto" panose="02000000000000000000" pitchFamily="2" charset="0"/>
              </a:rPr>
              <a:t>they can </a:t>
            </a:r>
            <a:r>
              <a:rPr lang="en-US" dirty="0" smtClean="0">
                <a:solidFill>
                  <a:srgbClr val="000000"/>
                </a:solidFill>
                <a:latin typeface="Roboto" panose="02000000000000000000" pitchFamily="2" charset="0"/>
              </a:rPr>
              <a:t>feed anywhere </a:t>
            </a:r>
            <a:r>
              <a:rPr lang="en-US" dirty="0">
                <a:solidFill>
                  <a:srgbClr val="000000"/>
                </a:solidFill>
                <a:latin typeface="Roboto" panose="02000000000000000000" pitchFamily="2" charset="0"/>
              </a:rPr>
              <a:t>on a </a:t>
            </a:r>
            <a:r>
              <a:rPr lang="en-US" dirty="0" smtClean="0">
                <a:solidFill>
                  <a:srgbClr val="000000"/>
                </a:solidFill>
                <a:latin typeface="Roboto" panose="02000000000000000000" pitchFamily="2" charset="0"/>
              </a:rPr>
              <a:t>bee, </a:t>
            </a:r>
            <a:r>
              <a:rPr lang="en-US" dirty="0">
                <a:solidFill>
                  <a:srgbClr val="000000"/>
                </a:solidFill>
                <a:latin typeface="Roboto" panose="02000000000000000000" pitchFamily="2" charset="0"/>
              </a:rPr>
              <a:t>the way that a </a:t>
            </a:r>
            <a:r>
              <a:rPr lang="en-US" dirty="0" smtClean="0">
                <a:solidFill>
                  <a:srgbClr val="000000"/>
                </a:solidFill>
                <a:latin typeface="Roboto" panose="02000000000000000000" pitchFamily="2" charset="0"/>
              </a:rPr>
              <a:t>tick can </a:t>
            </a:r>
            <a:r>
              <a:rPr lang="en-US" dirty="0">
                <a:solidFill>
                  <a:srgbClr val="000000"/>
                </a:solidFill>
                <a:latin typeface="Roboto" panose="02000000000000000000" pitchFamily="2" charset="0"/>
              </a:rPr>
              <a:t>on </a:t>
            </a:r>
            <a:r>
              <a:rPr lang="en-US" dirty="0" smtClean="0">
                <a:solidFill>
                  <a:srgbClr val="000000"/>
                </a:solidFill>
                <a:latin typeface="Roboto" panose="02000000000000000000" pitchFamily="2" charset="0"/>
              </a:rPr>
              <a:t>you, </a:t>
            </a:r>
            <a:r>
              <a:rPr lang="en-US" dirty="0">
                <a:solidFill>
                  <a:srgbClr val="000000"/>
                </a:solidFill>
                <a:latin typeface="Roboto" panose="02000000000000000000" pitchFamily="2" charset="0"/>
              </a:rPr>
              <a:t>then they're probably </a:t>
            </a:r>
            <a:r>
              <a:rPr lang="en-US" dirty="0" smtClean="0">
                <a:solidFill>
                  <a:srgbClr val="000000"/>
                </a:solidFill>
                <a:latin typeface="Roboto" panose="02000000000000000000" pitchFamily="2" charset="0"/>
              </a:rPr>
              <a:t>feeding on blood. However, </a:t>
            </a:r>
            <a:r>
              <a:rPr lang="en-US" dirty="0">
                <a:solidFill>
                  <a:srgbClr val="000000"/>
                </a:solidFill>
                <a:latin typeface="Roboto" panose="02000000000000000000" pitchFamily="2" charset="0"/>
              </a:rPr>
              <a:t>if they feed only </a:t>
            </a:r>
            <a:r>
              <a:rPr lang="en-US" dirty="0" smtClean="0">
                <a:solidFill>
                  <a:srgbClr val="000000"/>
                </a:solidFill>
                <a:latin typeface="Roboto" panose="02000000000000000000" pitchFamily="2" charset="0"/>
              </a:rPr>
              <a:t>in one </a:t>
            </a:r>
            <a:r>
              <a:rPr lang="en-US" dirty="0">
                <a:solidFill>
                  <a:srgbClr val="000000"/>
                </a:solidFill>
                <a:latin typeface="Roboto" panose="02000000000000000000" pitchFamily="2" charset="0"/>
              </a:rPr>
              <a:t>spot maybe they're eating a </a:t>
            </a:r>
            <a:r>
              <a:rPr lang="en-US" dirty="0" smtClean="0">
                <a:solidFill>
                  <a:srgbClr val="000000"/>
                </a:solidFill>
                <a:latin typeface="Roboto" panose="02000000000000000000" pitchFamily="2" charset="0"/>
              </a:rPr>
              <a:t>tissue specific </a:t>
            </a:r>
            <a:r>
              <a:rPr lang="en-US" dirty="0">
                <a:solidFill>
                  <a:srgbClr val="000000"/>
                </a:solidFill>
                <a:latin typeface="Roboto" panose="02000000000000000000" pitchFamily="2" charset="0"/>
              </a:rPr>
              <a:t>to that </a:t>
            </a:r>
            <a:r>
              <a:rPr lang="en-US" dirty="0" smtClean="0">
                <a:solidFill>
                  <a:srgbClr val="000000"/>
                </a:solidFill>
                <a:latin typeface="Roboto" panose="02000000000000000000" pitchFamily="2" charset="0"/>
              </a:rPr>
              <a:t>location.</a:t>
            </a:r>
            <a:endParaRPr lang="en-US" dirty="0">
              <a:solidFill>
                <a:srgbClr val="000000"/>
              </a:solidFill>
              <a:latin typeface="Roboto" panose="02000000000000000000" pitchFamily="2" charset="0"/>
            </a:endParaRPr>
          </a:p>
          <a:p>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3" name="Content Placeholder 2"/>
          <p:cNvSpPr>
            <a:spLocks noGrp="1"/>
          </p:cNvSpPr>
          <p:nvPr>
            <p:ph sz="half" idx="2"/>
          </p:nvPr>
        </p:nvSpPr>
        <p:spPr>
          <a:xfrm>
            <a:off x="457200" y="1702764"/>
            <a:ext cx="4040188" cy="4423399"/>
          </a:xfrm>
        </p:spPr>
        <p:txBody>
          <a:bodyPr>
            <a:normAutofit fontScale="77500" lnSpcReduction="20000"/>
          </a:bodyPr>
          <a:lstStyle/>
          <a:p>
            <a:pPr marL="45720" indent="0">
              <a:buNone/>
            </a:pPr>
            <a:r>
              <a:rPr lang="en-US" dirty="0"/>
              <a:t>Moreover, determination of the primary source of nutrition for </a:t>
            </a:r>
            <a:r>
              <a:rPr lang="en-US" i="1" dirty="0" err="1"/>
              <a:t>Varroa</a:t>
            </a:r>
            <a:r>
              <a:rPr lang="en-US" dirty="0"/>
              <a:t> would change our understanding of the etiology of this parasite and could potentially lead to the development of novel—and of active interest—more effective treatment strategies (e.g., systemic pesticide formulations, interfering RNA, and so forth). To that aim, we conducted a three-tiered study asking the following questions: (</a:t>
            </a:r>
            <a:r>
              <a:rPr lang="en-US" i="1" dirty="0" err="1"/>
              <a:t>i</a:t>
            </a:r>
            <a:r>
              <a:rPr lang="en-US" dirty="0"/>
              <a:t>) Do so called </a:t>
            </a:r>
            <a:r>
              <a:rPr lang="en-US" dirty="0" err="1"/>
              <a:t>phoretic</a:t>
            </a:r>
            <a:r>
              <a:rPr lang="en-US" dirty="0"/>
              <a:t> </a:t>
            </a:r>
            <a:r>
              <a:rPr lang="en-US" i="1" dirty="0" err="1"/>
              <a:t>Varroa</a:t>
            </a:r>
            <a:r>
              <a:rPr lang="en-US" dirty="0"/>
              <a:t> feed primarily or exclusively in proximity to the fat body? </a:t>
            </a:r>
          </a:p>
        </p:txBody>
      </p:sp>
    </p:spTree>
    <p:extLst>
      <p:ext uri="{BB962C8B-B14F-4D97-AF65-F5344CB8AC3E}">
        <p14:creationId xmlns:p14="http://schemas.microsoft.com/office/powerpoint/2010/main" val="34459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lnSpcReduction="10000"/>
          </a:bodyPr>
          <a:lstStyle/>
          <a:p>
            <a:pPr marL="45720" indent="0">
              <a:buNone/>
            </a:pPr>
            <a:r>
              <a:rPr lang="en-US" dirty="0" smtClean="0">
                <a:solidFill>
                  <a:srgbClr val="FF0000"/>
                </a:solidFill>
                <a:latin typeface="Roboto" panose="02000000000000000000" pitchFamily="2" charset="0"/>
              </a:rPr>
              <a:t>“ . . .the </a:t>
            </a:r>
            <a:r>
              <a:rPr lang="en-US" dirty="0">
                <a:solidFill>
                  <a:srgbClr val="FF0000"/>
                </a:solidFill>
                <a:latin typeface="Roboto" panose="02000000000000000000" pitchFamily="2" charset="0"/>
              </a:rPr>
              <a:t>goal was to figure out what </a:t>
            </a:r>
            <a:r>
              <a:rPr lang="en-US" dirty="0" err="1" smtClean="0">
                <a:solidFill>
                  <a:srgbClr val="FF0000"/>
                </a:solidFill>
                <a:latin typeface="Roboto" panose="02000000000000000000" pitchFamily="2" charset="0"/>
              </a:rPr>
              <a:t>varroa</a:t>
            </a:r>
            <a:r>
              <a:rPr lang="en-US" dirty="0" smtClean="0">
                <a:solidFill>
                  <a:srgbClr val="FF0000"/>
                </a:solidFill>
                <a:latin typeface="Roboto" panose="02000000000000000000" pitchFamily="2" charset="0"/>
              </a:rPr>
              <a:t> is eating. </a:t>
            </a:r>
            <a:r>
              <a:rPr lang="en-US" dirty="0">
                <a:solidFill>
                  <a:srgbClr val="0070C0"/>
                </a:solidFill>
                <a:latin typeface="Roboto" panose="02000000000000000000" pitchFamily="2" charset="0"/>
              </a:rPr>
              <a:t>I started with the </a:t>
            </a:r>
            <a:r>
              <a:rPr lang="en-US" dirty="0" smtClean="0">
                <a:solidFill>
                  <a:srgbClr val="0070C0"/>
                </a:solidFill>
                <a:latin typeface="Roboto" panose="02000000000000000000" pitchFamily="2" charset="0"/>
              </a:rPr>
              <a:t>question where </a:t>
            </a:r>
            <a:r>
              <a:rPr lang="en-US" dirty="0">
                <a:solidFill>
                  <a:srgbClr val="0070C0"/>
                </a:solidFill>
                <a:latin typeface="Roboto" panose="02000000000000000000" pitchFamily="2" charset="0"/>
              </a:rPr>
              <a:t>do they </a:t>
            </a:r>
            <a:r>
              <a:rPr lang="en-US" dirty="0" smtClean="0">
                <a:solidFill>
                  <a:srgbClr val="0070C0"/>
                </a:solidFill>
                <a:latin typeface="Roboto" panose="02000000000000000000" pitchFamily="2" charset="0"/>
              </a:rPr>
              <a:t>feed? </a:t>
            </a:r>
            <a:r>
              <a:rPr lang="en-US" dirty="0" smtClean="0">
                <a:solidFill>
                  <a:srgbClr val="000000"/>
                </a:solidFill>
                <a:latin typeface="Roboto" panose="02000000000000000000" pitchFamily="2" charset="0"/>
              </a:rPr>
              <a:t>If </a:t>
            </a:r>
            <a:r>
              <a:rPr lang="en-US" dirty="0">
                <a:solidFill>
                  <a:srgbClr val="000000"/>
                </a:solidFill>
                <a:latin typeface="Roboto" panose="02000000000000000000" pitchFamily="2" charset="0"/>
              </a:rPr>
              <a:t>they can </a:t>
            </a:r>
            <a:r>
              <a:rPr lang="en-US" dirty="0" smtClean="0">
                <a:solidFill>
                  <a:srgbClr val="000000"/>
                </a:solidFill>
                <a:latin typeface="Roboto" panose="02000000000000000000" pitchFamily="2" charset="0"/>
              </a:rPr>
              <a:t>feed anywhere </a:t>
            </a:r>
            <a:r>
              <a:rPr lang="en-US" dirty="0">
                <a:solidFill>
                  <a:srgbClr val="000000"/>
                </a:solidFill>
                <a:latin typeface="Roboto" panose="02000000000000000000" pitchFamily="2" charset="0"/>
              </a:rPr>
              <a:t>on a </a:t>
            </a:r>
            <a:r>
              <a:rPr lang="en-US" dirty="0" smtClean="0">
                <a:solidFill>
                  <a:srgbClr val="000000"/>
                </a:solidFill>
                <a:latin typeface="Roboto" panose="02000000000000000000" pitchFamily="2" charset="0"/>
              </a:rPr>
              <a:t>bee, </a:t>
            </a:r>
            <a:r>
              <a:rPr lang="en-US" dirty="0">
                <a:solidFill>
                  <a:srgbClr val="000000"/>
                </a:solidFill>
                <a:latin typeface="Roboto" panose="02000000000000000000" pitchFamily="2" charset="0"/>
              </a:rPr>
              <a:t>the way that a </a:t>
            </a:r>
            <a:r>
              <a:rPr lang="en-US" dirty="0" smtClean="0">
                <a:solidFill>
                  <a:srgbClr val="000000"/>
                </a:solidFill>
                <a:latin typeface="Roboto" panose="02000000000000000000" pitchFamily="2" charset="0"/>
              </a:rPr>
              <a:t>tick can </a:t>
            </a:r>
            <a:r>
              <a:rPr lang="en-US" dirty="0">
                <a:solidFill>
                  <a:srgbClr val="000000"/>
                </a:solidFill>
                <a:latin typeface="Roboto" panose="02000000000000000000" pitchFamily="2" charset="0"/>
              </a:rPr>
              <a:t>on </a:t>
            </a:r>
            <a:r>
              <a:rPr lang="en-US" dirty="0" smtClean="0">
                <a:solidFill>
                  <a:srgbClr val="000000"/>
                </a:solidFill>
                <a:latin typeface="Roboto" panose="02000000000000000000" pitchFamily="2" charset="0"/>
              </a:rPr>
              <a:t>you, </a:t>
            </a:r>
            <a:r>
              <a:rPr lang="en-US" dirty="0">
                <a:solidFill>
                  <a:srgbClr val="000000"/>
                </a:solidFill>
                <a:latin typeface="Roboto" panose="02000000000000000000" pitchFamily="2" charset="0"/>
              </a:rPr>
              <a:t>then they're probably </a:t>
            </a:r>
            <a:r>
              <a:rPr lang="en-US" dirty="0" smtClean="0">
                <a:solidFill>
                  <a:srgbClr val="000000"/>
                </a:solidFill>
                <a:latin typeface="Roboto" panose="02000000000000000000" pitchFamily="2" charset="0"/>
              </a:rPr>
              <a:t>feeding on blood. However, </a:t>
            </a:r>
            <a:r>
              <a:rPr lang="en-US" dirty="0">
                <a:solidFill>
                  <a:srgbClr val="000000"/>
                </a:solidFill>
                <a:latin typeface="Roboto" panose="02000000000000000000" pitchFamily="2" charset="0"/>
              </a:rPr>
              <a:t>if they feed only </a:t>
            </a:r>
            <a:r>
              <a:rPr lang="en-US" dirty="0" smtClean="0">
                <a:solidFill>
                  <a:srgbClr val="000000"/>
                </a:solidFill>
                <a:latin typeface="Roboto" panose="02000000000000000000" pitchFamily="2" charset="0"/>
              </a:rPr>
              <a:t>in one </a:t>
            </a:r>
            <a:r>
              <a:rPr lang="en-US" dirty="0">
                <a:solidFill>
                  <a:srgbClr val="000000"/>
                </a:solidFill>
                <a:latin typeface="Roboto" panose="02000000000000000000" pitchFamily="2" charset="0"/>
              </a:rPr>
              <a:t>spot maybe they're eating a </a:t>
            </a:r>
            <a:r>
              <a:rPr lang="en-US" dirty="0" smtClean="0">
                <a:solidFill>
                  <a:srgbClr val="000000"/>
                </a:solidFill>
                <a:latin typeface="Roboto" panose="02000000000000000000" pitchFamily="2" charset="0"/>
              </a:rPr>
              <a:t>tissue specific </a:t>
            </a:r>
            <a:r>
              <a:rPr lang="en-US" dirty="0">
                <a:solidFill>
                  <a:srgbClr val="000000"/>
                </a:solidFill>
                <a:latin typeface="Roboto" panose="02000000000000000000" pitchFamily="2" charset="0"/>
              </a:rPr>
              <a:t>to that </a:t>
            </a:r>
            <a:r>
              <a:rPr lang="en-US" dirty="0" smtClean="0">
                <a:solidFill>
                  <a:srgbClr val="000000"/>
                </a:solidFill>
                <a:latin typeface="Roboto" panose="02000000000000000000" pitchFamily="2" charset="0"/>
              </a:rPr>
              <a:t>location.</a:t>
            </a:r>
            <a:endParaRPr lang="en-US" dirty="0">
              <a:solidFill>
                <a:srgbClr val="000000"/>
              </a:solidFill>
              <a:latin typeface="Roboto" panose="02000000000000000000" pitchFamily="2" charset="0"/>
            </a:endParaRPr>
          </a:p>
          <a:p>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3" name="Content Placeholder 2"/>
          <p:cNvSpPr>
            <a:spLocks noGrp="1"/>
          </p:cNvSpPr>
          <p:nvPr>
            <p:ph sz="half" idx="2"/>
          </p:nvPr>
        </p:nvSpPr>
        <p:spPr>
          <a:xfrm>
            <a:off x="457200" y="1702764"/>
            <a:ext cx="4040188" cy="4423399"/>
          </a:xfrm>
        </p:spPr>
        <p:txBody>
          <a:bodyPr>
            <a:normAutofit fontScale="77500" lnSpcReduction="20000"/>
          </a:bodyPr>
          <a:lstStyle/>
          <a:p>
            <a:pPr marL="45720" indent="0">
              <a:buNone/>
            </a:pPr>
            <a:r>
              <a:rPr lang="en-US" dirty="0">
                <a:solidFill>
                  <a:srgbClr val="FF0000"/>
                </a:solidFill>
              </a:rPr>
              <a:t>Moreover, determination of the primary source of nutrition for </a:t>
            </a:r>
            <a:r>
              <a:rPr lang="en-US" i="1" dirty="0" err="1">
                <a:solidFill>
                  <a:srgbClr val="FF0000"/>
                </a:solidFill>
              </a:rPr>
              <a:t>Varroa</a:t>
            </a:r>
            <a:r>
              <a:rPr lang="en-US" dirty="0">
                <a:solidFill>
                  <a:srgbClr val="FF0000"/>
                </a:solidFill>
              </a:rPr>
              <a:t> would change our understanding of the etiology of this parasite and could potentially lead to the development of novel—and of active interest—more effective treatment strategies (e.g., systemic pesticide formulations, interfering RNA, and so forth). </a:t>
            </a:r>
            <a:r>
              <a:rPr lang="en-US" dirty="0">
                <a:solidFill>
                  <a:srgbClr val="0070C0"/>
                </a:solidFill>
              </a:rPr>
              <a:t>To that aim, we conducted a three-tiered study asking the following questions: (</a:t>
            </a:r>
            <a:r>
              <a:rPr lang="en-US" i="1" dirty="0" err="1">
                <a:solidFill>
                  <a:srgbClr val="0070C0"/>
                </a:solidFill>
              </a:rPr>
              <a:t>i</a:t>
            </a:r>
            <a:r>
              <a:rPr lang="en-US" dirty="0">
                <a:solidFill>
                  <a:srgbClr val="0070C0"/>
                </a:solidFill>
              </a:rPr>
              <a:t>) Do so called </a:t>
            </a:r>
            <a:r>
              <a:rPr lang="en-US" dirty="0" err="1">
                <a:solidFill>
                  <a:srgbClr val="0070C0"/>
                </a:solidFill>
              </a:rPr>
              <a:t>phoretic</a:t>
            </a:r>
            <a:r>
              <a:rPr lang="en-US" dirty="0">
                <a:solidFill>
                  <a:srgbClr val="0070C0"/>
                </a:solidFill>
              </a:rPr>
              <a:t> </a:t>
            </a:r>
            <a:r>
              <a:rPr lang="en-US" i="1" dirty="0" err="1">
                <a:solidFill>
                  <a:srgbClr val="0070C0"/>
                </a:solidFill>
              </a:rPr>
              <a:t>Varroa</a:t>
            </a:r>
            <a:r>
              <a:rPr lang="en-US" dirty="0">
                <a:solidFill>
                  <a:srgbClr val="0070C0"/>
                </a:solidFill>
              </a:rPr>
              <a:t> feed primarily or exclusively in proximity to the fat body? </a:t>
            </a:r>
          </a:p>
        </p:txBody>
      </p:sp>
    </p:spTree>
    <p:extLst>
      <p:ext uri="{BB962C8B-B14F-4D97-AF65-F5344CB8AC3E}">
        <p14:creationId xmlns:p14="http://schemas.microsoft.com/office/powerpoint/2010/main" val="548463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“Instead of sucking out your blood, it’s liquefying one of your internal organs.”</a:t>
            </a:r>
          </a:p>
          <a:p>
            <a:r>
              <a:rPr lang="en-US" dirty="0" smtClean="0"/>
              <a:t>“We </a:t>
            </a:r>
            <a:r>
              <a:rPr lang="en-US" dirty="0"/>
              <a:t>are covered with microbes” </a:t>
            </a:r>
          </a:p>
        </p:txBody>
      </p:sp>
      <p:sp>
        <p:nvSpPr>
          <p:cNvPr id="3" name="Title 2"/>
          <p:cNvSpPr>
            <a:spLocks noGrp="1"/>
          </p:cNvSpPr>
          <p:nvPr>
            <p:ph type="title"/>
          </p:nvPr>
        </p:nvSpPr>
        <p:spPr/>
        <p:txBody>
          <a:bodyPr/>
          <a:lstStyle/>
          <a:p>
            <a:r>
              <a:rPr lang="en-US" dirty="0"/>
              <a:t>The Unexpected</a:t>
            </a:r>
          </a:p>
        </p:txBody>
      </p:sp>
    </p:spTree>
    <p:extLst>
      <p:ext uri="{BB962C8B-B14F-4D97-AF65-F5344CB8AC3E}">
        <p14:creationId xmlns:p14="http://schemas.microsoft.com/office/powerpoint/2010/main" val="23637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There’s </a:t>
            </a:r>
            <a:r>
              <a:rPr lang="en-US" dirty="0"/>
              <a:t>probably something so familiar to you that you have forgotten it’s interesting</a:t>
            </a:r>
          </a:p>
          <a:p>
            <a:r>
              <a:rPr lang="en-US" dirty="0"/>
              <a:t>Tell a neighbor the most interesting thing about your research</a:t>
            </a:r>
          </a:p>
        </p:txBody>
      </p:sp>
      <p:sp>
        <p:nvSpPr>
          <p:cNvPr id="3" name="Title 2"/>
          <p:cNvSpPr>
            <a:spLocks noGrp="1"/>
          </p:cNvSpPr>
          <p:nvPr>
            <p:ph type="title"/>
          </p:nvPr>
        </p:nvSpPr>
        <p:spPr/>
        <p:txBody>
          <a:bodyPr/>
          <a:lstStyle/>
          <a:p>
            <a:r>
              <a:rPr lang="en-US" dirty="0"/>
              <a:t>The Unexpected</a:t>
            </a:r>
          </a:p>
        </p:txBody>
      </p:sp>
    </p:spTree>
    <p:extLst>
      <p:ext uri="{BB962C8B-B14F-4D97-AF65-F5344CB8AC3E}">
        <p14:creationId xmlns:p14="http://schemas.microsoft.com/office/powerpoint/2010/main" val="170348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What in your </a:t>
            </a:r>
            <a:r>
              <a:rPr lang="en-US" dirty="0" smtClean="0"/>
              <a:t>work </a:t>
            </a:r>
            <a:r>
              <a:rPr lang="en-US" dirty="0"/>
              <a:t>is abstract?  Should it and could it be more concrete?</a:t>
            </a:r>
          </a:p>
          <a:p>
            <a:r>
              <a:rPr lang="en-US" dirty="0"/>
              <a:t>What in your </a:t>
            </a:r>
            <a:r>
              <a:rPr lang="en-US" dirty="0" smtClean="0"/>
              <a:t>work is very concrete, specific, maybe even applicable in only one situation? Can you discuss it </a:t>
            </a:r>
            <a:r>
              <a:rPr lang="en-US" dirty="0" err="1" smtClean="0"/>
              <a:t>it</a:t>
            </a:r>
            <a:r>
              <a:rPr lang="en-US" dirty="0" smtClean="0"/>
              <a:t> more abstract, or broadly applicable, terms?  </a:t>
            </a:r>
            <a:endParaRPr lang="en-US" dirty="0"/>
          </a:p>
        </p:txBody>
      </p:sp>
      <p:sp>
        <p:nvSpPr>
          <p:cNvPr id="3" name="Title 2"/>
          <p:cNvSpPr>
            <a:spLocks noGrp="1"/>
          </p:cNvSpPr>
          <p:nvPr>
            <p:ph type="title"/>
          </p:nvPr>
        </p:nvSpPr>
        <p:spPr/>
        <p:txBody>
          <a:bodyPr/>
          <a:lstStyle/>
          <a:p>
            <a:r>
              <a:rPr lang="en-US" dirty="0"/>
              <a:t>Abstract/Concrete</a:t>
            </a:r>
          </a:p>
        </p:txBody>
      </p:sp>
    </p:spTree>
    <p:extLst>
      <p:ext uri="{BB962C8B-B14F-4D97-AF65-F5344CB8AC3E}">
        <p14:creationId xmlns:p14="http://schemas.microsoft.com/office/powerpoint/2010/main" val="274643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Effective speakers “climb up and down the ladder of abstraction”</a:t>
            </a:r>
          </a:p>
          <a:p>
            <a:pPr marL="365760" lvl="1" indent="0">
              <a:buNone/>
            </a:pPr>
            <a:endParaRPr lang="en-US" dirty="0"/>
          </a:p>
          <a:p>
            <a:pPr marL="45720" indent="0">
              <a:buNone/>
            </a:pPr>
            <a:endParaRPr lang="en-US" sz="1800" dirty="0"/>
          </a:p>
          <a:p>
            <a:pPr marL="45720" indent="0">
              <a:buNone/>
            </a:pPr>
            <a:endParaRPr lang="en-US" sz="1800" dirty="0"/>
          </a:p>
          <a:p>
            <a:pPr marL="45720" indent="0">
              <a:buNone/>
            </a:pPr>
            <a:endParaRPr lang="en-US" sz="1800" dirty="0"/>
          </a:p>
          <a:p>
            <a:pPr marL="45720" indent="0">
              <a:buNone/>
            </a:pPr>
            <a:r>
              <a:rPr lang="en-US" sz="1800" dirty="0"/>
              <a:t>Roy Peter Clark </a:t>
            </a:r>
            <a:r>
              <a:rPr lang="en-US" sz="1800" i="1" dirty="0">
                <a:hlinkClick r:id="rId3" tooltip="Examine book details"/>
              </a:rPr>
              <a:t>Writing Tools: 50 Essential Strategies for Every Writer</a:t>
            </a:r>
            <a:r>
              <a:rPr lang="en-US" sz="1800" dirty="0"/>
              <a:t>.</a:t>
            </a:r>
            <a:r>
              <a:rPr lang="en-US" dirty="0"/>
              <a:t> </a:t>
            </a:r>
          </a:p>
        </p:txBody>
      </p:sp>
      <p:sp>
        <p:nvSpPr>
          <p:cNvPr id="3" name="Title 2"/>
          <p:cNvSpPr>
            <a:spLocks noGrp="1"/>
          </p:cNvSpPr>
          <p:nvPr>
            <p:ph type="title"/>
          </p:nvPr>
        </p:nvSpPr>
        <p:spPr/>
        <p:txBody>
          <a:bodyPr/>
          <a:lstStyle/>
          <a:p>
            <a:r>
              <a:rPr lang="en-US" dirty="0"/>
              <a:t>Abstract/Concrete</a:t>
            </a:r>
          </a:p>
        </p:txBody>
      </p:sp>
    </p:spTree>
    <p:extLst>
      <p:ext uri="{BB962C8B-B14F-4D97-AF65-F5344CB8AC3E}">
        <p14:creationId xmlns:p14="http://schemas.microsoft.com/office/powerpoint/2010/main" val="96716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1.imagesbn.com/p/9780156482400_p0_v1_s26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3162300" cy="47434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wordsinspace.net/wordpress/wp-content/uploads/2010/07/ch10_abstraction-lad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77900"/>
            <a:ext cx="343773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65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ordsinspace.net/wordpress/wp-content/uploads/2010/07/ch10_abstraction-lad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700"/>
            <a:ext cx="4572000" cy="6891251"/>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0" y="3886200"/>
            <a:ext cx="22738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BESSIE, MY COW</a:t>
            </a:r>
          </a:p>
        </p:txBody>
      </p:sp>
      <p:sp>
        <p:nvSpPr>
          <p:cNvPr id="4" name="Right Arrow 3"/>
          <p:cNvSpPr/>
          <p:nvPr/>
        </p:nvSpPr>
        <p:spPr>
          <a:xfrm>
            <a:off x="0" y="2209800"/>
            <a:ext cx="23119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LIVESTOCK</a:t>
            </a:r>
          </a:p>
        </p:txBody>
      </p:sp>
      <p:sp>
        <p:nvSpPr>
          <p:cNvPr id="5" name="Right Arrow 4"/>
          <p:cNvSpPr/>
          <p:nvPr/>
        </p:nvSpPr>
        <p:spPr>
          <a:xfrm>
            <a:off x="0" y="533400"/>
            <a:ext cx="23119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WEALTH</a:t>
            </a:r>
          </a:p>
        </p:txBody>
      </p:sp>
    </p:spTree>
    <p:extLst>
      <p:ext uri="{BB962C8B-B14F-4D97-AF65-F5344CB8AC3E}">
        <p14:creationId xmlns:p14="http://schemas.microsoft.com/office/powerpoint/2010/main" val="37110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Sequencing an explanation </a:t>
            </a:r>
          </a:p>
          <a:p>
            <a:pPr lvl="1"/>
            <a:r>
              <a:rPr lang="en-US" dirty="0" smtClean="0"/>
              <a:t>Explaining how a phenomenon occurs/occurred</a:t>
            </a:r>
          </a:p>
          <a:p>
            <a:pPr lvl="2"/>
            <a:r>
              <a:rPr lang="en-US" dirty="0" smtClean="0"/>
              <a:t>How did it start?</a:t>
            </a:r>
          </a:p>
          <a:p>
            <a:pPr lvl="2"/>
            <a:r>
              <a:rPr lang="en-US" dirty="0" smtClean="0"/>
              <a:t>What happens/happened next?</a:t>
            </a:r>
          </a:p>
          <a:p>
            <a:pPr lvl="2"/>
            <a:r>
              <a:rPr lang="en-US" dirty="0" smtClean="0"/>
              <a:t>And what happens/happened after that/what results?</a:t>
            </a:r>
          </a:p>
          <a:p>
            <a:pPr lvl="1"/>
            <a:r>
              <a:rPr lang="en-US" dirty="0" smtClean="0"/>
              <a:t>Explaining HOW something works</a:t>
            </a:r>
          </a:p>
          <a:p>
            <a:pPr lvl="2"/>
            <a:r>
              <a:rPr lang="en-US" dirty="0" smtClean="0"/>
              <a:t>What is it used for?</a:t>
            </a:r>
          </a:p>
          <a:p>
            <a:pPr lvl="2"/>
            <a:r>
              <a:rPr lang="en-US" dirty="0" smtClean="0"/>
              <a:t>What does each part do?</a:t>
            </a:r>
          </a:p>
          <a:p>
            <a:pPr lvl="2"/>
            <a:r>
              <a:rPr lang="en-US" dirty="0" smtClean="0"/>
              <a:t>How do parts work together?</a:t>
            </a:r>
          </a:p>
          <a:p>
            <a:endParaRPr lang="en-US" dirty="0"/>
          </a:p>
        </p:txBody>
      </p:sp>
      <p:sp>
        <p:nvSpPr>
          <p:cNvPr id="3" name="Title 2"/>
          <p:cNvSpPr>
            <a:spLocks noGrp="1"/>
          </p:cNvSpPr>
          <p:nvPr>
            <p:ph type="title"/>
          </p:nvPr>
        </p:nvSpPr>
        <p:spPr/>
        <p:txBody>
          <a:bodyPr/>
          <a:lstStyle/>
          <a:p>
            <a:r>
              <a:rPr lang="en-US" dirty="0" smtClean="0"/>
              <a:t>Making concepts more concrete</a:t>
            </a:r>
            <a:endParaRPr lang="en-US" dirty="0"/>
          </a:p>
        </p:txBody>
      </p:sp>
    </p:spTree>
    <p:extLst>
      <p:ext uri="{BB962C8B-B14F-4D97-AF65-F5344CB8AC3E}">
        <p14:creationId xmlns:p14="http://schemas.microsoft.com/office/powerpoint/2010/main" val="2422974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13957" y="304800"/>
            <a:ext cx="5829300" cy="880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625" b="1" dirty="0">
                <a:solidFill>
                  <a:schemeClr val="accent4">
                    <a:lumMod val="50000"/>
                  </a:schemeClr>
                </a:solidFill>
                <a:latin typeface="Bodoni MT" pitchFamily="18" charset="0"/>
                <a:ea typeface="+mn-ea"/>
                <a:cs typeface="+mn-cs"/>
              </a:rPr>
              <a:t>University of Maryland </a:t>
            </a:r>
          </a:p>
          <a:p>
            <a:pPr algn="l"/>
            <a:r>
              <a:rPr lang="en-AU" sz="2625" b="1" dirty="0">
                <a:solidFill>
                  <a:schemeClr val="accent4">
                    <a:lumMod val="50000"/>
                  </a:schemeClr>
                </a:solidFill>
                <a:latin typeface="Bodoni MT" pitchFamily="18" charset="0"/>
                <a:ea typeface="+mn-ea"/>
                <a:cs typeface="+mn-cs"/>
              </a:rPr>
              <a:t>3MT Competition</a:t>
            </a:r>
          </a:p>
        </p:txBody>
      </p:sp>
      <p:sp>
        <p:nvSpPr>
          <p:cNvPr id="6" name="Content Placeholder 5"/>
          <p:cNvSpPr txBox="1">
            <a:spLocks/>
          </p:cNvSpPr>
          <p:nvPr/>
        </p:nvSpPr>
        <p:spPr>
          <a:xfrm>
            <a:off x="250840" y="1520926"/>
            <a:ext cx="4640357" cy="30510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75" b="1" dirty="0">
                <a:solidFill>
                  <a:srgbClr val="8064A2">
                    <a:lumMod val="50000"/>
                  </a:srgbClr>
                </a:solidFill>
                <a:latin typeface="Bodoni MT" pitchFamily="18" charset="0"/>
              </a:rPr>
              <a:t>First-Round College-Level </a:t>
            </a:r>
          </a:p>
          <a:p>
            <a:r>
              <a:rPr lang="en-US" sz="1350" dirty="0">
                <a:solidFill>
                  <a:prstClr val="black"/>
                </a:solidFill>
              </a:rPr>
              <a:t>5 college-level competitions: </a:t>
            </a:r>
          </a:p>
          <a:p>
            <a:pPr lvl="1"/>
            <a:r>
              <a:rPr lang="en-US" sz="1350" dirty="0">
                <a:solidFill>
                  <a:prstClr val="black"/>
                </a:solidFill>
              </a:rPr>
              <a:t>CMNS   </a:t>
            </a:r>
          </a:p>
          <a:p>
            <a:pPr lvl="1"/>
            <a:r>
              <a:rPr lang="en-US" sz="1350" dirty="0">
                <a:solidFill>
                  <a:prstClr val="black"/>
                </a:solidFill>
              </a:rPr>
              <a:t>ENGR</a:t>
            </a:r>
          </a:p>
          <a:p>
            <a:pPr lvl="1"/>
            <a:r>
              <a:rPr lang="en-US" sz="1350" dirty="0">
                <a:solidFill>
                  <a:prstClr val="black"/>
                </a:solidFill>
              </a:rPr>
              <a:t>ARHU-BSOS</a:t>
            </a:r>
          </a:p>
          <a:p>
            <a:pPr lvl="1"/>
            <a:r>
              <a:rPr lang="en-US" sz="1350" dirty="0">
                <a:solidFill>
                  <a:prstClr val="black"/>
                </a:solidFill>
              </a:rPr>
              <a:t>AGNR-BMGT-PLCY-SPHL</a:t>
            </a:r>
          </a:p>
          <a:p>
            <a:pPr lvl="1"/>
            <a:r>
              <a:rPr lang="en-US" sz="1350" dirty="0" smtClean="0">
                <a:solidFill>
                  <a:prstClr val="black"/>
                </a:solidFill>
              </a:rPr>
              <a:t>ARCH-EDUC-INFO-JOUR</a:t>
            </a:r>
            <a:endParaRPr lang="en-US" sz="1350" dirty="0">
              <a:solidFill>
                <a:prstClr val="black"/>
              </a:solidFill>
            </a:endParaRPr>
          </a:p>
          <a:p>
            <a:pPr indent="-214313"/>
            <a:r>
              <a:rPr lang="en-US" sz="1350" dirty="0" smtClean="0">
                <a:solidFill>
                  <a:prstClr val="black"/>
                </a:solidFill>
              </a:rPr>
              <a:t>College-level competitions occur in early March</a:t>
            </a:r>
          </a:p>
          <a:p>
            <a:pPr indent="-214313"/>
            <a:r>
              <a:rPr lang="en-US" sz="1350" dirty="0" smtClean="0">
                <a:solidFill>
                  <a:prstClr val="black"/>
                </a:solidFill>
              </a:rPr>
              <a:t>Each </a:t>
            </a:r>
            <a:r>
              <a:rPr lang="en-US" sz="1350" dirty="0">
                <a:solidFill>
                  <a:prstClr val="black"/>
                </a:solidFill>
              </a:rPr>
              <a:t>college-level competition can advance up to 4 students to compete as Semi-Finalists in the Final-Round.</a:t>
            </a:r>
          </a:p>
          <a:p>
            <a:pPr indent="-214313"/>
            <a:r>
              <a:rPr lang="en-US" sz="1350" dirty="0">
                <a:solidFill>
                  <a:prstClr val="black"/>
                </a:solidFill>
              </a:rPr>
              <a:t>College-Level prizes will be determined at the college level.</a:t>
            </a:r>
          </a:p>
          <a:p>
            <a:endParaRPr lang="en-US" sz="1350" dirty="0">
              <a:solidFill>
                <a:prstClr val="black"/>
              </a:solidFill>
            </a:endParaRPr>
          </a:p>
          <a:p>
            <a:pPr marL="0" indent="0">
              <a:buNone/>
            </a:pPr>
            <a:endParaRPr lang="en-AU" sz="750" dirty="0"/>
          </a:p>
        </p:txBody>
      </p:sp>
      <p:sp>
        <p:nvSpPr>
          <p:cNvPr id="7" name="Content Placeholder 5"/>
          <p:cNvSpPr txBox="1">
            <a:spLocks/>
          </p:cNvSpPr>
          <p:nvPr/>
        </p:nvSpPr>
        <p:spPr>
          <a:xfrm>
            <a:off x="4946032" y="1534328"/>
            <a:ext cx="4078270" cy="23750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75" b="1" dirty="0">
                <a:solidFill>
                  <a:srgbClr val="8064A2">
                    <a:lumMod val="50000"/>
                  </a:srgbClr>
                </a:solidFill>
                <a:latin typeface="Bodoni MT" pitchFamily="18" charset="0"/>
              </a:rPr>
              <a:t>Final-Round Campus-Level </a:t>
            </a:r>
          </a:p>
          <a:p>
            <a:r>
              <a:rPr lang="en-US" sz="1350" dirty="0">
                <a:solidFill>
                  <a:prstClr val="black"/>
                </a:solidFill>
              </a:rPr>
              <a:t>Up to 20 Semi-Finalists will compete in the Final </a:t>
            </a:r>
            <a:r>
              <a:rPr lang="en-US" sz="1350" dirty="0" smtClean="0">
                <a:solidFill>
                  <a:prstClr val="black"/>
                </a:solidFill>
              </a:rPr>
              <a:t>Round.</a:t>
            </a:r>
          </a:p>
          <a:p>
            <a:r>
              <a:rPr lang="en-US" sz="1350" dirty="0" smtClean="0">
                <a:solidFill>
                  <a:prstClr val="black"/>
                </a:solidFill>
              </a:rPr>
              <a:t>Final round will be held on April 6, 2022.</a:t>
            </a:r>
            <a:endParaRPr lang="en-US" sz="1350" dirty="0">
              <a:solidFill>
                <a:prstClr val="black"/>
              </a:solidFill>
            </a:endParaRPr>
          </a:p>
          <a:p>
            <a:r>
              <a:rPr lang="en-US" sz="1350" dirty="0"/>
              <a:t>An interdisciplinary panel will name up to six Campus-Level winners.</a:t>
            </a:r>
          </a:p>
          <a:p>
            <a:r>
              <a:rPr lang="en-US" sz="1350" dirty="0">
                <a:solidFill>
                  <a:prstClr val="black"/>
                </a:solidFill>
              </a:rPr>
              <a:t>Campus-level winners will receive a $1000 prize and  professional production of their 3MT presentation.</a:t>
            </a:r>
            <a:endParaRPr lang="en-AU" sz="1350" dirty="0"/>
          </a:p>
        </p:txBody>
      </p:sp>
      <p:sp>
        <p:nvSpPr>
          <p:cNvPr id="8" name="Content Placeholder 5"/>
          <p:cNvSpPr txBox="1">
            <a:spLocks/>
          </p:cNvSpPr>
          <p:nvPr/>
        </p:nvSpPr>
        <p:spPr>
          <a:xfrm>
            <a:off x="570421" y="4916769"/>
            <a:ext cx="7290810" cy="3984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750" dirty="0"/>
          </a:p>
        </p:txBody>
      </p:sp>
      <p:sp>
        <p:nvSpPr>
          <p:cNvPr id="2" name="Rectangle 1"/>
          <p:cNvSpPr/>
          <p:nvPr/>
        </p:nvSpPr>
        <p:spPr>
          <a:xfrm>
            <a:off x="218756" y="5957324"/>
            <a:ext cx="8805546" cy="380873"/>
          </a:xfrm>
          <a:prstGeom prst="rect">
            <a:avLst/>
          </a:prstGeom>
        </p:spPr>
        <p:txBody>
          <a:bodyPr wrap="square">
            <a:spAutoFit/>
          </a:bodyPr>
          <a:lstStyle/>
          <a:p>
            <a:r>
              <a:rPr lang="en-AU" sz="1875" b="1" dirty="0">
                <a:solidFill>
                  <a:srgbClr val="8064A2">
                    <a:lumMod val="50000"/>
                  </a:srgbClr>
                </a:solidFill>
                <a:latin typeface="Bodoni MT" pitchFamily="18" charset="0"/>
              </a:rPr>
              <a:t>Full Details:  </a:t>
            </a:r>
            <a:r>
              <a:rPr lang="en-US" sz="1350" dirty="0">
                <a:hlinkClick r:id="rId2"/>
              </a:rPr>
              <a:t>gradschool.umd.edu/funding/student-fellowships-awards/</a:t>
            </a:r>
            <a:r>
              <a:rPr lang="en-US" sz="1350" dirty="0" err="1">
                <a:hlinkClick r:id="rId2"/>
              </a:rPr>
              <a:t>umd</a:t>
            </a:r>
            <a:r>
              <a:rPr lang="en-US" sz="1350" dirty="0">
                <a:hlinkClick r:id="rId2"/>
              </a:rPr>
              <a:t>-three-minute-thesis-competition</a:t>
            </a:r>
            <a:endParaRPr lang="en-US" sz="1350" dirty="0"/>
          </a:p>
        </p:txBody>
      </p:sp>
      <p:sp>
        <p:nvSpPr>
          <p:cNvPr id="3" name="Rectangle 2"/>
          <p:cNvSpPr/>
          <p:nvPr/>
        </p:nvSpPr>
        <p:spPr>
          <a:xfrm>
            <a:off x="25465" y="4800600"/>
            <a:ext cx="8915928" cy="646331"/>
          </a:xfrm>
          <a:prstGeom prst="rect">
            <a:avLst/>
          </a:prstGeom>
        </p:spPr>
        <p:txBody>
          <a:bodyPr wrap="square">
            <a:spAutoFit/>
          </a:bodyPr>
          <a:lstStyle/>
          <a:p>
            <a:pPr algn="ctr" fontAlgn="base"/>
            <a:r>
              <a:rPr lang="en-US" dirty="0"/>
              <a:t>UMD Competition is open to master’s, pre-candidacy, and post-candidacy students</a:t>
            </a:r>
          </a:p>
          <a:p>
            <a:pPr algn="ctr" fontAlgn="base"/>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332" y="304800"/>
            <a:ext cx="1836204" cy="580324"/>
          </a:xfrm>
          <a:prstGeom prst="rect">
            <a:avLst/>
          </a:prstGeom>
        </p:spPr>
      </p:pic>
      <p:sp>
        <p:nvSpPr>
          <p:cNvPr id="11" name="Rectangle 10"/>
          <p:cNvSpPr/>
          <p:nvPr/>
        </p:nvSpPr>
        <p:spPr>
          <a:xfrm>
            <a:off x="-76200" y="5334796"/>
            <a:ext cx="8941393" cy="369332"/>
          </a:xfrm>
          <a:prstGeom prst="rect">
            <a:avLst/>
          </a:prstGeom>
        </p:spPr>
        <p:txBody>
          <a:bodyPr wrap="square">
            <a:spAutoFit/>
          </a:bodyPr>
          <a:lstStyle/>
          <a:p>
            <a:pPr algn="ctr" fontAlgn="base"/>
            <a:r>
              <a:rPr lang="en-US" dirty="0" smtClean="0">
                <a:hlinkClick r:id="rId4"/>
              </a:rPr>
              <a:t>Register to compete HERE by February 21, 2022</a:t>
            </a:r>
            <a:endParaRPr lang="en-US" dirty="0"/>
          </a:p>
        </p:txBody>
      </p:sp>
    </p:spTree>
    <p:extLst>
      <p:ext uri="{BB962C8B-B14F-4D97-AF65-F5344CB8AC3E}">
        <p14:creationId xmlns:p14="http://schemas.microsoft.com/office/powerpoint/2010/main" val="94502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b="1" dirty="0" smtClean="0"/>
              <a:t>METAPHORS make ideas more concrete</a:t>
            </a:r>
            <a:endParaRPr lang="en-US" sz="2800" b="1" dirty="0"/>
          </a:p>
        </p:txBody>
      </p:sp>
      <p:sp>
        <p:nvSpPr>
          <p:cNvPr id="7" name="Content Placeholder 6"/>
          <p:cNvSpPr>
            <a:spLocks noGrp="1"/>
          </p:cNvSpPr>
          <p:nvPr>
            <p:ph idx="1"/>
          </p:nvPr>
        </p:nvSpPr>
        <p:spPr/>
        <p:txBody>
          <a:bodyPr>
            <a:normAutofit/>
          </a:bodyPr>
          <a:lstStyle/>
          <a:p>
            <a:r>
              <a:rPr lang="en-US" sz="1800" dirty="0" smtClean="0"/>
              <a:t>Explaining </a:t>
            </a:r>
            <a:r>
              <a:rPr lang="en-US" sz="1800" dirty="0"/>
              <a:t>the aerospace research that took place at NACA during World War II, before NASA existed.</a:t>
            </a:r>
          </a:p>
          <a:p>
            <a:r>
              <a:rPr lang="en-US" sz="1800" dirty="0"/>
              <a:t>Long before a plane was sent into production, it was tested at NACA for “drag cleanup.”</a:t>
            </a:r>
          </a:p>
          <a:p>
            <a:r>
              <a:rPr lang="en-US" sz="1800" dirty="0"/>
              <a:t>The concern was about uneven wing geometry.</a:t>
            </a:r>
          </a:p>
          <a:p>
            <a:r>
              <a:rPr lang="en-US" sz="1800" dirty="0"/>
              <a:t>Explain why that would be a problem?  You’ve all flown. . . . </a:t>
            </a:r>
          </a:p>
          <a:p>
            <a:r>
              <a:rPr lang="en-US" sz="1800" dirty="0"/>
              <a:t>“Did the plane roll unexpectedly? Did it stall? Was it hard to maneuver</a:t>
            </a:r>
            <a:r>
              <a:rPr lang="en-US" sz="1800" dirty="0">
                <a:solidFill>
                  <a:srgbClr val="FF0000"/>
                </a:solidFill>
              </a:rPr>
              <a:t>, resisting the pilot like a shopping cart with a bad wheel.</a:t>
            </a:r>
            <a:r>
              <a:rPr lang="en-US" sz="1800" dirty="0"/>
              <a:t>”</a:t>
            </a:r>
          </a:p>
          <a:p>
            <a:pPr marL="0" indent="0">
              <a:buNone/>
            </a:pPr>
            <a:endParaRPr lang="en-US" dirty="0" smtClean="0"/>
          </a:p>
        </p:txBody>
      </p:sp>
      <p:sp>
        <p:nvSpPr>
          <p:cNvPr id="3" name="Content Placeholder 2"/>
          <p:cNvSpPr>
            <a:spLocks noGrp="1"/>
          </p:cNvSpPr>
          <p:nvPr>
            <p:ph type="body" sz="half" idx="2"/>
          </p:nvPr>
        </p:nvSpPr>
        <p:spPr/>
        <p:txBody>
          <a:bodyPr>
            <a:normAutofit/>
          </a:bodyPr>
          <a:lstStyle/>
          <a:p>
            <a:endParaRPr lang="en-US" dirty="0"/>
          </a:p>
        </p:txBody>
      </p:sp>
      <p:pic>
        <p:nvPicPr>
          <p:cNvPr id="9" name="Picture 8"/>
          <p:cNvPicPr>
            <a:picLocks noChangeAspect="1"/>
          </p:cNvPicPr>
          <p:nvPr/>
        </p:nvPicPr>
        <p:blipFill rotWithShape="1">
          <a:blip r:embed="rId2"/>
          <a:srcRect l="17904" t="1" r="18385" b="2000"/>
          <a:stretch/>
        </p:blipFill>
        <p:spPr>
          <a:xfrm>
            <a:off x="1871353" y="2957795"/>
            <a:ext cx="2048132" cy="3150394"/>
          </a:xfrm>
          <a:prstGeom prst="rect">
            <a:avLst/>
          </a:prstGeom>
        </p:spPr>
      </p:pic>
      <p:pic>
        <p:nvPicPr>
          <p:cNvPr id="8" name="Picture 7"/>
          <p:cNvPicPr>
            <a:picLocks noChangeAspect="1"/>
          </p:cNvPicPr>
          <p:nvPr/>
        </p:nvPicPr>
        <p:blipFill>
          <a:blip r:embed="rId3"/>
          <a:stretch>
            <a:fillRect/>
          </a:stretch>
        </p:blipFill>
        <p:spPr>
          <a:xfrm>
            <a:off x="225952" y="2681322"/>
            <a:ext cx="1993125" cy="2890031"/>
          </a:xfrm>
          <a:prstGeom prst="rect">
            <a:avLst/>
          </a:prstGeom>
        </p:spPr>
      </p:pic>
    </p:spTree>
    <p:extLst>
      <p:ext uri="{BB962C8B-B14F-4D97-AF65-F5344CB8AC3E}">
        <p14:creationId xmlns:p14="http://schemas.microsoft.com/office/powerpoint/2010/main" val="8916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Emotions </a:t>
            </a:r>
            <a:r>
              <a:rPr lang="en-US" dirty="0">
                <a:sym typeface="Symbol" panose="05050102010706020507" pitchFamily="18" charset="2"/>
              </a:rPr>
              <a:t> tears </a:t>
            </a:r>
          </a:p>
          <a:p>
            <a:pPr lvl="1"/>
            <a:r>
              <a:rPr lang="en-US" i="1" dirty="0">
                <a:sym typeface="Symbol" panose="05050102010706020507" pitchFamily="18" charset="2"/>
              </a:rPr>
              <a:t>Pathos – appeal to the concerns of the </a:t>
            </a:r>
            <a:r>
              <a:rPr lang="en-US" i="1" dirty="0" smtClean="0">
                <a:sym typeface="Symbol" panose="05050102010706020507" pitchFamily="18" charset="2"/>
              </a:rPr>
              <a:t>audience</a:t>
            </a:r>
          </a:p>
          <a:p>
            <a:pPr lvl="1"/>
            <a:r>
              <a:rPr lang="en-US" i="1" dirty="0" smtClean="0">
                <a:sym typeface="Symbol" panose="05050102010706020507" pitchFamily="18" charset="2"/>
              </a:rPr>
              <a:t>Why should your audience CARE</a:t>
            </a:r>
            <a:endParaRPr lang="en-US" i="1" dirty="0"/>
          </a:p>
        </p:txBody>
      </p:sp>
      <p:sp>
        <p:nvSpPr>
          <p:cNvPr id="3" name="Title 2"/>
          <p:cNvSpPr>
            <a:spLocks noGrp="1"/>
          </p:cNvSpPr>
          <p:nvPr>
            <p:ph type="title"/>
          </p:nvPr>
        </p:nvSpPr>
        <p:spPr/>
        <p:txBody>
          <a:bodyPr/>
          <a:lstStyle/>
          <a:p>
            <a:r>
              <a:rPr lang="en-US" dirty="0"/>
              <a:t>Emotional</a:t>
            </a:r>
          </a:p>
        </p:txBody>
      </p:sp>
    </p:spTree>
    <p:extLst>
      <p:ext uri="{BB962C8B-B14F-4D97-AF65-F5344CB8AC3E}">
        <p14:creationId xmlns:p14="http://schemas.microsoft.com/office/powerpoint/2010/main" val="24254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Characters/actors (not necessarily human)</a:t>
            </a:r>
          </a:p>
          <a:p>
            <a:r>
              <a:rPr lang="en-US" dirty="0"/>
              <a:t>Challenges/a quest</a:t>
            </a:r>
          </a:p>
          <a:p>
            <a:r>
              <a:rPr lang="en-US" dirty="0"/>
              <a:t>Some kind of tension about whether the characters will succeed or fail in the challenges</a:t>
            </a:r>
          </a:p>
          <a:p>
            <a:r>
              <a:rPr lang="en-US" dirty="0"/>
              <a:t>A beginning, middle, end </a:t>
            </a:r>
          </a:p>
          <a:p>
            <a:endParaRPr lang="en-US" dirty="0"/>
          </a:p>
        </p:txBody>
      </p:sp>
      <p:sp>
        <p:nvSpPr>
          <p:cNvPr id="3" name="Title 2"/>
          <p:cNvSpPr>
            <a:spLocks noGrp="1"/>
          </p:cNvSpPr>
          <p:nvPr>
            <p:ph type="title"/>
          </p:nvPr>
        </p:nvSpPr>
        <p:spPr/>
        <p:txBody>
          <a:bodyPr/>
          <a:lstStyle/>
          <a:p>
            <a:r>
              <a:rPr lang="en-US" dirty="0"/>
              <a:t>Stories </a:t>
            </a:r>
          </a:p>
        </p:txBody>
      </p:sp>
    </p:spTree>
    <p:extLst>
      <p:ext uri="{BB962C8B-B14F-4D97-AF65-F5344CB8AC3E}">
        <p14:creationId xmlns:p14="http://schemas.microsoft.com/office/powerpoint/2010/main" val="260685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solidFill>
                  <a:srgbClr val="FF0000"/>
                </a:solidFill>
              </a:rPr>
              <a:t>Persuade</a:t>
            </a:r>
            <a:r>
              <a:rPr lang="en-US" dirty="0">
                <a:solidFill>
                  <a:srgbClr val="FF0000"/>
                </a:solidFill>
              </a:rPr>
              <a:t> </a:t>
            </a:r>
            <a:r>
              <a:rPr lang="en-US" dirty="0"/>
              <a:t>with the </a:t>
            </a:r>
            <a:r>
              <a:rPr lang="en-US" b="1" dirty="0">
                <a:solidFill>
                  <a:srgbClr val="FF0000"/>
                </a:solidFill>
              </a:rPr>
              <a:t>image</a:t>
            </a:r>
            <a:r>
              <a:rPr lang="en-US" dirty="0"/>
              <a:t>:  what do you need to explain that your words can’t fully convey</a:t>
            </a:r>
          </a:p>
          <a:p>
            <a:pPr lvl="1"/>
            <a:r>
              <a:rPr lang="en-US" dirty="0"/>
              <a:t>Illustrate</a:t>
            </a:r>
          </a:p>
          <a:p>
            <a:pPr lvl="1"/>
            <a:r>
              <a:rPr lang="en-US" dirty="0"/>
              <a:t>Explain a process</a:t>
            </a:r>
          </a:p>
          <a:p>
            <a:pPr lvl="1"/>
            <a:r>
              <a:rPr lang="en-US" dirty="0"/>
              <a:t>Offer data – graphic representation of results </a:t>
            </a:r>
          </a:p>
          <a:p>
            <a:pPr lvl="1"/>
            <a:r>
              <a:rPr lang="en-US" dirty="0"/>
              <a:t>Offer analysis or causality </a:t>
            </a:r>
          </a:p>
          <a:p>
            <a:pPr lvl="1"/>
            <a:r>
              <a:rPr lang="en-US" dirty="0"/>
              <a:t>Tie things together </a:t>
            </a:r>
          </a:p>
          <a:p>
            <a:pPr marL="45720" indent="0">
              <a:buNone/>
            </a:pPr>
            <a:endParaRPr lang="en-US" dirty="0"/>
          </a:p>
          <a:p>
            <a:r>
              <a:rPr lang="en-US" dirty="0"/>
              <a:t>But not all of that! </a:t>
            </a:r>
          </a:p>
        </p:txBody>
      </p:sp>
      <p:sp>
        <p:nvSpPr>
          <p:cNvPr id="3" name="Title 2"/>
          <p:cNvSpPr>
            <a:spLocks noGrp="1"/>
          </p:cNvSpPr>
          <p:nvPr>
            <p:ph type="title"/>
          </p:nvPr>
        </p:nvSpPr>
        <p:spPr/>
        <p:txBody>
          <a:bodyPr/>
          <a:lstStyle/>
          <a:p>
            <a:r>
              <a:rPr lang="en-US" dirty="0"/>
              <a:t>The Slide</a:t>
            </a:r>
          </a:p>
        </p:txBody>
      </p:sp>
    </p:spTree>
    <p:extLst>
      <p:ext uri="{BB962C8B-B14F-4D97-AF65-F5344CB8AC3E}">
        <p14:creationId xmlns:p14="http://schemas.microsoft.com/office/powerpoint/2010/main" val="23191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are speaking these presentations. So to compose, don’t just write them, but speak them. </a:t>
            </a:r>
          </a:p>
          <a:p>
            <a:endParaRPr lang="en-US" dirty="0"/>
          </a:p>
        </p:txBody>
      </p:sp>
      <p:sp>
        <p:nvSpPr>
          <p:cNvPr id="3" name="Title 2"/>
          <p:cNvSpPr>
            <a:spLocks noGrp="1"/>
          </p:cNvSpPr>
          <p:nvPr>
            <p:ph type="title"/>
          </p:nvPr>
        </p:nvSpPr>
        <p:spPr/>
        <p:txBody>
          <a:bodyPr/>
          <a:lstStyle/>
          <a:p>
            <a:r>
              <a:rPr lang="en-US" dirty="0"/>
              <a:t>Spoken v. Written Prose</a:t>
            </a:r>
          </a:p>
        </p:txBody>
      </p:sp>
    </p:spTree>
    <p:extLst>
      <p:ext uri="{BB962C8B-B14F-4D97-AF65-F5344CB8AC3E}">
        <p14:creationId xmlns:p14="http://schemas.microsoft.com/office/powerpoint/2010/main" val="2306427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9009"/>
            <a:ext cx="8407893" cy="4407408"/>
          </a:xfrm>
        </p:spPr>
        <p:txBody>
          <a:bodyPr/>
          <a:lstStyle/>
          <a:p>
            <a:r>
              <a:rPr lang="en-US" dirty="0"/>
              <a:t>You may have been told not to use questions in academic writing</a:t>
            </a:r>
          </a:p>
          <a:p>
            <a:endParaRPr lang="en-US" dirty="0"/>
          </a:p>
        </p:txBody>
      </p:sp>
      <p:sp>
        <p:nvSpPr>
          <p:cNvPr id="3" name="Title 2"/>
          <p:cNvSpPr>
            <a:spLocks noGrp="1"/>
          </p:cNvSpPr>
          <p:nvPr>
            <p:ph type="title"/>
          </p:nvPr>
        </p:nvSpPr>
        <p:spPr/>
        <p:txBody>
          <a:bodyPr/>
          <a:lstStyle/>
          <a:p>
            <a:r>
              <a:rPr lang="en-US" dirty="0"/>
              <a:t>Using Questions 	</a:t>
            </a:r>
          </a:p>
        </p:txBody>
      </p:sp>
      <p:graphicFrame>
        <p:nvGraphicFramePr>
          <p:cNvPr id="4" name="Table 3"/>
          <p:cNvGraphicFramePr>
            <a:graphicFrameLocks noGrp="1"/>
          </p:cNvGraphicFramePr>
          <p:nvPr>
            <p:extLst>
              <p:ext uri="{D42A27DB-BD31-4B8C-83A1-F6EECF244321}">
                <p14:modId xmlns:p14="http://schemas.microsoft.com/office/powerpoint/2010/main" val="3754975071"/>
              </p:ext>
            </p:extLst>
          </p:nvPr>
        </p:nvGraphicFramePr>
        <p:xfrm>
          <a:off x="1794933" y="2971800"/>
          <a:ext cx="5562600" cy="2499360"/>
        </p:xfrm>
        <a:graphic>
          <a:graphicData uri="http://schemas.openxmlformats.org/drawingml/2006/table">
            <a:tbl>
              <a:tblPr/>
              <a:tblGrid>
                <a:gridCol w="2781300">
                  <a:extLst>
                    <a:ext uri="{9D8B030D-6E8A-4147-A177-3AD203B41FA5}">
                      <a16:colId xmlns:a16="http://schemas.microsoft.com/office/drawing/2014/main" val="20000"/>
                    </a:ext>
                  </a:extLst>
                </a:gridCol>
                <a:gridCol w="2781300">
                  <a:extLst>
                    <a:ext uri="{9D8B030D-6E8A-4147-A177-3AD203B41FA5}">
                      <a16:colId xmlns:a16="http://schemas.microsoft.com/office/drawing/2014/main" val="20001"/>
                    </a:ext>
                  </a:extLst>
                </a:gridCol>
              </a:tblGrid>
              <a:tr h="0">
                <a:tc>
                  <a:txBody>
                    <a:bodyPr/>
                    <a:lstStyle/>
                    <a:p>
                      <a:pPr fontAlgn="base"/>
                      <a:r>
                        <a:rPr lang="en-US" b="0" i="1" dirty="0">
                          <a:solidFill>
                            <a:srgbClr val="686868"/>
                          </a:solidFill>
                          <a:effectLst/>
                          <a:latin typeface="Droid Serif"/>
                        </a:rPr>
                        <a:t>Informal</a:t>
                      </a:r>
                    </a:p>
                  </a:txBody>
                  <a:tcPr marL="133350" marR="133350" marT="76200" marB="7620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5F5F5"/>
                    </a:solidFill>
                  </a:tcPr>
                </a:tc>
                <a:tc>
                  <a:txBody>
                    <a:bodyPr/>
                    <a:lstStyle/>
                    <a:p>
                      <a:pPr fontAlgn="base"/>
                      <a:r>
                        <a:rPr lang="en-US" b="0" i="1" dirty="0">
                          <a:solidFill>
                            <a:srgbClr val="686868"/>
                          </a:solidFill>
                          <a:effectLst/>
                          <a:latin typeface="Droid Serif"/>
                        </a:rPr>
                        <a:t>Formal Alternatives</a:t>
                      </a:r>
                    </a:p>
                  </a:txBody>
                  <a:tcPr marL="133350" marR="133350" marT="76200" marB="7620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5F5F5"/>
                    </a:solidFill>
                  </a:tcPr>
                </a:tc>
                <a:extLst>
                  <a:ext uri="{0D108BD9-81ED-4DB2-BD59-A6C34878D82A}">
                    <a16:rowId xmlns:a16="http://schemas.microsoft.com/office/drawing/2014/main" val="10000"/>
                  </a:ext>
                </a:extLst>
              </a:tr>
              <a:tr h="0">
                <a:tc>
                  <a:txBody>
                    <a:bodyPr/>
                    <a:lstStyle/>
                    <a:p>
                      <a:pPr fontAlgn="base"/>
                      <a:r>
                        <a:rPr lang="en-US" dirty="0">
                          <a:effectLst/>
                        </a:rPr>
                        <a:t>What do we mean by “stalking”? It has been defined as “a long-term commitment to engaging in persistent campaigns of harassment that have …”</a:t>
                      </a:r>
                    </a:p>
                  </a:txBody>
                  <a:tcPr marL="133350" marR="76200" marT="76200" marB="76200" anchor="ctr">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9F9F9"/>
                    </a:solidFill>
                  </a:tcPr>
                </a:tc>
                <a:tc>
                  <a:txBody>
                    <a:bodyPr/>
                    <a:lstStyle/>
                    <a:p>
                      <a:pPr fontAlgn="base"/>
                      <a:r>
                        <a:rPr lang="en-US" dirty="0">
                          <a:effectLst/>
                        </a:rPr>
                        <a:t>McEwan et al. define stalking as “a long-term commitment to engaging in persistent campaigns of harassment that have the potential to cause immense …”</a:t>
                      </a:r>
                    </a:p>
                  </a:txBody>
                  <a:tcPr marL="133350" marR="76200" marT="76200" marB="76200" anchor="ctr">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803400" y="2673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F1F1F"/>
                </a:solidFill>
                <a:effectLst/>
                <a:latin typeface="Droid Sans"/>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838200" y="5715000"/>
            <a:ext cx="7924060" cy="381000"/>
          </a:xfrm>
          <a:prstGeom prst="rect">
            <a:avLst/>
          </a:prstGeom>
          <a:noFill/>
        </p:spPr>
        <p:txBody>
          <a:bodyPr wrap="square" rtlCol="0">
            <a:spAutoFit/>
          </a:bodyPr>
          <a:lstStyle/>
          <a:p>
            <a:r>
              <a:rPr lang="en-US" dirty="0"/>
              <a:t>http://nool.apa.uoit.ca/portfolio/formal-academic-writing/</a:t>
            </a:r>
          </a:p>
        </p:txBody>
      </p:sp>
    </p:spTree>
    <p:extLst>
      <p:ext uri="{BB962C8B-B14F-4D97-AF65-F5344CB8AC3E}">
        <p14:creationId xmlns:p14="http://schemas.microsoft.com/office/powerpoint/2010/main" val="1836061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9009"/>
            <a:ext cx="8407893" cy="4407408"/>
          </a:xfrm>
        </p:spPr>
        <p:txBody>
          <a:bodyPr>
            <a:normAutofit/>
          </a:bodyPr>
          <a:lstStyle/>
          <a:p>
            <a:r>
              <a:rPr lang="en-US" dirty="0"/>
              <a:t>But this isn’t academic writing.</a:t>
            </a:r>
          </a:p>
          <a:p>
            <a:r>
              <a:rPr lang="en-US" dirty="0"/>
              <a:t>Questions engage</a:t>
            </a:r>
          </a:p>
          <a:p>
            <a:r>
              <a:rPr lang="en-US" dirty="0"/>
              <a:t>Do you remember the answer to this:</a:t>
            </a:r>
            <a:br>
              <a:rPr lang="en-US" dirty="0"/>
            </a:br>
            <a:r>
              <a:rPr lang="en-US" i="1" dirty="0">
                <a:solidFill>
                  <a:srgbClr val="FF5050"/>
                </a:solidFill>
              </a:rPr>
              <a:t>“But why care about woodland salamanders and their microbes?”</a:t>
            </a:r>
          </a:p>
          <a:p>
            <a:r>
              <a:rPr lang="en-US" dirty="0"/>
              <a:t>Were you compelled to wonder about the answer?  </a:t>
            </a:r>
          </a:p>
        </p:txBody>
      </p:sp>
      <p:sp>
        <p:nvSpPr>
          <p:cNvPr id="3" name="Title 2"/>
          <p:cNvSpPr>
            <a:spLocks noGrp="1"/>
          </p:cNvSpPr>
          <p:nvPr>
            <p:ph type="title"/>
          </p:nvPr>
        </p:nvSpPr>
        <p:spPr/>
        <p:txBody>
          <a:bodyPr/>
          <a:lstStyle/>
          <a:p>
            <a:r>
              <a:rPr lang="en-US" dirty="0"/>
              <a:t>Using Questions 	</a:t>
            </a:r>
          </a:p>
        </p:txBody>
      </p:sp>
      <p:sp>
        <p:nvSpPr>
          <p:cNvPr id="5" name="Rectangle 1"/>
          <p:cNvSpPr>
            <a:spLocks noChangeArrowheads="1"/>
          </p:cNvSpPr>
          <p:nvPr/>
        </p:nvSpPr>
        <p:spPr bwMode="auto">
          <a:xfrm>
            <a:off x="1803400" y="2673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F1F1F"/>
                </a:solidFill>
                <a:effectLst/>
                <a:latin typeface="Droid Sans"/>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71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the key words that your audience </a:t>
            </a:r>
            <a:r>
              <a:rPr lang="en-US" b="1" dirty="0"/>
              <a:t>really </a:t>
            </a:r>
            <a:r>
              <a:rPr lang="en-US" dirty="0"/>
              <a:t>needs to know?</a:t>
            </a:r>
          </a:p>
          <a:p>
            <a:r>
              <a:rPr lang="en-US" dirty="0"/>
              <a:t>1000 most common words </a:t>
            </a:r>
          </a:p>
          <a:p>
            <a:r>
              <a:rPr lang="en-US" dirty="0"/>
              <a:t>Words to use, words to explain</a:t>
            </a:r>
          </a:p>
          <a:p>
            <a:r>
              <a:rPr lang="en-US" dirty="0"/>
              <a:t>Connecting to the </a:t>
            </a:r>
            <a:r>
              <a:rPr lang="en-US" dirty="0" smtClean="0"/>
              <a:t>known and familiar </a:t>
            </a:r>
            <a:endParaRPr lang="en-US" dirty="0"/>
          </a:p>
          <a:p>
            <a:pPr lvl="1"/>
            <a:r>
              <a:rPr lang="en-US" dirty="0"/>
              <a:t>Metaphors/analogies, stories, “known-new”</a:t>
            </a:r>
          </a:p>
        </p:txBody>
      </p:sp>
      <p:sp>
        <p:nvSpPr>
          <p:cNvPr id="3" name="Title 2"/>
          <p:cNvSpPr>
            <a:spLocks noGrp="1"/>
          </p:cNvSpPr>
          <p:nvPr>
            <p:ph type="title"/>
          </p:nvPr>
        </p:nvSpPr>
        <p:spPr/>
        <p:txBody>
          <a:bodyPr/>
          <a:lstStyle/>
          <a:p>
            <a:r>
              <a:rPr lang="en-US" dirty="0"/>
              <a:t>Words</a:t>
            </a:r>
          </a:p>
        </p:txBody>
      </p:sp>
    </p:spTree>
    <p:extLst>
      <p:ext uri="{BB962C8B-B14F-4D97-AF65-F5344CB8AC3E}">
        <p14:creationId xmlns:p14="http://schemas.microsoft.com/office/powerpoint/2010/main" val="1397928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Readers expect to get familiar information first then new information.</a:t>
            </a:r>
          </a:p>
          <a:p>
            <a:r>
              <a:rPr lang="en-US" dirty="0"/>
              <a:t>That’s an expectation, not a rule. </a:t>
            </a:r>
          </a:p>
          <a:p>
            <a:r>
              <a:rPr lang="en-US" dirty="0">
                <a:solidFill>
                  <a:srgbClr val="FF0000"/>
                </a:solidFill>
              </a:rPr>
              <a:t>Known-new contract </a:t>
            </a:r>
          </a:p>
          <a:p>
            <a:pPr marL="45720" indent="0">
              <a:buNone/>
            </a:pPr>
            <a:endParaRPr lang="en-US" dirty="0"/>
          </a:p>
        </p:txBody>
      </p:sp>
      <p:sp>
        <p:nvSpPr>
          <p:cNvPr id="3" name="Title 2"/>
          <p:cNvSpPr>
            <a:spLocks noGrp="1"/>
          </p:cNvSpPr>
          <p:nvPr>
            <p:ph type="title"/>
          </p:nvPr>
        </p:nvSpPr>
        <p:spPr/>
        <p:txBody>
          <a:bodyPr/>
          <a:lstStyle/>
          <a:p>
            <a:r>
              <a:rPr lang="en-US" dirty="0" smtClean="0"/>
              <a:t>Known-New</a:t>
            </a:r>
            <a:endParaRPr lang="en-US" dirty="0"/>
          </a:p>
        </p:txBody>
      </p:sp>
    </p:spTree>
    <p:extLst>
      <p:ext uri="{BB962C8B-B14F-4D97-AF65-F5344CB8AC3E}">
        <p14:creationId xmlns:p14="http://schemas.microsoft.com/office/powerpoint/2010/main" val="37552204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239000" cy="6678751"/>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 started with the question where do they feed. </a:t>
            </a:r>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If </a:t>
            </a:r>
            <a:r>
              <a:rPr lang="en-US" sz="2800" dirty="0">
                <a:latin typeface="Calibri" panose="020F0502020204030204" pitchFamily="34" charset="0"/>
                <a:cs typeface="Calibri" panose="020F0502020204030204" pitchFamily="34" charset="0"/>
              </a:rPr>
              <a:t>they can feed anywhere on a bee, the way that a tick can on you, then they're probably feeding on blood. However if they feed only in one spot, maybe they're eating a tissue specific to that location. The results? They feed only in one spot, on the underside of the bees abdomen. The tissue in this area is called the fat body and this is significant because the fat body doesn't just store nutrients it detoxifies pesticides regulates hormone levels it produces the honeybee’s primary immune response to microbial invaders and that's just four of its nine </a:t>
            </a:r>
            <a:r>
              <a:rPr lang="en-US" sz="2800" dirty="0" smtClean="0">
                <a:latin typeface="Calibri" panose="020F0502020204030204" pitchFamily="34" charset="0"/>
                <a:cs typeface="Calibri" panose="020F0502020204030204" pitchFamily="34" charset="0"/>
              </a:rPr>
              <a:t>functions.</a:t>
            </a:r>
            <a:endParaRPr lang="en-US" sz="2800" dirty="0">
              <a:latin typeface="Calibri" panose="020F0502020204030204" pitchFamily="34" charset="0"/>
              <a:cs typeface="Calibri" panose="020F0502020204030204" pitchFamily="34" charset="0"/>
            </a:endParaRPr>
          </a:p>
          <a:p>
            <a:r>
              <a:rPr lang="en-US" dirty="0"/>
              <a:t> </a:t>
            </a:r>
          </a:p>
          <a:p>
            <a:endParaRPr lang="en-US" dirty="0"/>
          </a:p>
        </p:txBody>
      </p:sp>
    </p:spTree>
    <p:extLst>
      <p:ext uri="{BB962C8B-B14F-4D97-AF65-F5344CB8AC3E}">
        <p14:creationId xmlns:p14="http://schemas.microsoft.com/office/powerpoint/2010/main" val="2487865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 y="0"/>
            <a:ext cx="6450106" cy="727467"/>
          </a:xfrm>
        </p:spPr>
        <p:txBody>
          <a:bodyPr/>
          <a:lstStyle/>
          <a:p>
            <a:pPr algn="l"/>
            <a:r>
              <a:rPr lang="en-US" sz="3600" dirty="0" smtClean="0"/>
              <a:t>   3MT Rules</a:t>
            </a:r>
            <a:endParaRPr lang="en-US" sz="3600" dirty="0"/>
          </a:p>
        </p:txBody>
      </p:sp>
      <p:sp>
        <p:nvSpPr>
          <p:cNvPr id="4" name="Rectangle 3"/>
          <p:cNvSpPr/>
          <p:nvPr/>
        </p:nvSpPr>
        <p:spPr>
          <a:xfrm>
            <a:off x="614788" y="1224215"/>
            <a:ext cx="8382000" cy="4909036"/>
          </a:xfrm>
          <a:prstGeom prst="rect">
            <a:avLst/>
          </a:prstGeom>
        </p:spPr>
        <p:txBody>
          <a:bodyPr wrap="square">
            <a:spAutoFit/>
          </a:bodyPr>
          <a:lstStyle/>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A </a:t>
            </a:r>
            <a:r>
              <a:rPr lang="en-US" sz="2400" dirty="0">
                <a:latin typeface="Calibri" panose="020F0502020204030204" pitchFamily="34" charset="0"/>
                <a:cs typeface="Calibri" panose="020F0502020204030204" pitchFamily="34" charset="0"/>
              </a:rPr>
              <a:t>single static PowerPoint </a:t>
            </a:r>
            <a:r>
              <a:rPr lang="en-US" sz="2400" dirty="0" smtClean="0">
                <a:latin typeface="Calibri" panose="020F0502020204030204" pitchFamily="34" charset="0"/>
                <a:cs typeface="Calibri" panose="020F0502020204030204" pitchFamily="34" charset="0"/>
              </a:rPr>
              <a:t>slide</a:t>
            </a: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No </a:t>
            </a:r>
            <a:r>
              <a:rPr lang="en-US" sz="2400" dirty="0">
                <a:latin typeface="Calibri" panose="020F0502020204030204" pitchFamily="34" charset="0"/>
                <a:cs typeface="Calibri" panose="020F0502020204030204" pitchFamily="34" charset="0"/>
              </a:rPr>
              <a:t>additional electronic media (e.g. sound and video </a:t>
            </a:r>
            <a:r>
              <a:rPr lang="en-US" sz="2400" dirty="0" smtClean="0">
                <a:latin typeface="Calibri" panose="020F0502020204030204" pitchFamily="34" charset="0"/>
                <a:cs typeface="Calibri" panose="020F0502020204030204" pitchFamily="34" charset="0"/>
              </a:rPr>
              <a:t>files)</a:t>
            </a: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No </a:t>
            </a:r>
            <a:r>
              <a:rPr lang="en-US" sz="2400" dirty="0">
                <a:latin typeface="Calibri" panose="020F0502020204030204" pitchFamily="34" charset="0"/>
                <a:cs typeface="Calibri" panose="020F0502020204030204" pitchFamily="34" charset="0"/>
              </a:rPr>
              <a:t>additional props (e.g. costumes, musical </a:t>
            </a:r>
            <a:r>
              <a:rPr lang="en-US" sz="2400" dirty="0" smtClean="0">
                <a:latin typeface="Calibri" panose="020F0502020204030204" pitchFamily="34" charset="0"/>
                <a:cs typeface="Calibri" panose="020F0502020204030204" pitchFamily="34" charset="0"/>
              </a:rPr>
              <a:t>instruments, laboratory </a:t>
            </a:r>
            <a:r>
              <a:rPr lang="en-US" sz="2400" dirty="0">
                <a:latin typeface="Calibri" panose="020F0502020204030204" pitchFamily="34" charset="0"/>
                <a:cs typeface="Calibri" panose="020F0502020204030204" pitchFamily="34" charset="0"/>
              </a:rPr>
              <a:t>equipment</a:t>
            </a:r>
            <a:r>
              <a:rPr lang="en-US" sz="2400" dirty="0" smtClean="0">
                <a:latin typeface="Calibri" panose="020F0502020204030204" pitchFamily="34" charset="0"/>
                <a:cs typeface="Calibri" panose="020F0502020204030204" pitchFamily="34" charset="0"/>
              </a:rPr>
              <a:t>)</a:t>
            </a: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No edits</a:t>
            </a: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Presentations </a:t>
            </a:r>
            <a:r>
              <a:rPr lang="en-US" sz="2400" dirty="0">
                <a:latin typeface="Calibri" panose="020F0502020204030204" pitchFamily="34" charset="0"/>
                <a:cs typeface="Calibri" panose="020F0502020204030204" pitchFamily="34" charset="0"/>
              </a:rPr>
              <a:t>are limited to 3 minutes </a:t>
            </a:r>
            <a:endParaRPr lang="en-US" sz="2400" dirty="0" smtClean="0">
              <a:latin typeface="Calibri" panose="020F0502020204030204" pitchFamily="34" charset="0"/>
              <a:cs typeface="Calibri" panose="020F0502020204030204" pitchFamily="34" charset="0"/>
            </a:endParaRP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Presentations </a:t>
            </a:r>
            <a:r>
              <a:rPr lang="en-US" sz="2400" dirty="0">
                <a:latin typeface="Calibri" panose="020F0502020204030204" pitchFamily="34" charset="0"/>
                <a:cs typeface="Calibri" panose="020F0502020204030204" pitchFamily="34" charset="0"/>
              </a:rPr>
              <a:t>are to be spoken word (</a:t>
            </a:r>
            <a:r>
              <a:rPr lang="en-US" sz="2400" dirty="0" smtClean="0">
                <a:latin typeface="Calibri" panose="020F0502020204030204" pitchFamily="34" charset="0"/>
                <a:cs typeface="Calibri" panose="020F0502020204030204" pitchFamily="34" charset="0"/>
              </a:rPr>
              <a:t>e.g</a:t>
            </a:r>
            <a:r>
              <a:rPr lang="en-US" sz="2400" dirty="0">
                <a:solidFill>
                  <a:srgbClr val="333333"/>
                </a:solidFill>
                <a:latin typeface="Calibri" panose="020F0502020204030204" pitchFamily="34" charset="0"/>
                <a:cs typeface="Calibri" panose="020F0502020204030204" pitchFamily="34" charset="0"/>
              </a:rPr>
              <a:t>. no poems, raps or </a:t>
            </a:r>
            <a:r>
              <a:rPr lang="en-US" sz="2400" dirty="0" smtClean="0">
                <a:solidFill>
                  <a:srgbClr val="333333"/>
                </a:solidFill>
                <a:latin typeface="Calibri" panose="020F0502020204030204" pitchFamily="34" charset="0"/>
                <a:cs typeface="Calibri" panose="020F0502020204030204" pitchFamily="34" charset="0"/>
              </a:rPr>
              <a:t>  songs).</a:t>
            </a:r>
            <a:endParaRPr lang="en-US" sz="2400" dirty="0">
              <a:solidFill>
                <a:srgbClr val="333333"/>
              </a:solidFill>
              <a:latin typeface="Calibri" panose="020F0502020204030204" pitchFamily="34" charset="0"/>
              <a:cs typeface="Calibri" panose="020F0502020204030204" pitchFamily="34" charset="0"/>
            </a:endParaRPr>
          </a:p>
        </p:txBody>
      </p:sp>
      <p:sp>
        <p:nvSpPr>
          <p:cNvPr id="5" name="Rectangle 4"/>
          <p:cNvSpPr/>
          <p:nvPr/>
        </p:nvSpPr>
        <p:spPr>
          <a:xfrm>
            <a:off x="228600" y="667926"/>
            <a:ext cx="7010400" cy="369332"/>
          </a:xfrm>
          <a:prstGeom prst="rect">
            <a:avLst/>
          </a:prstGeom>
        </p:spPr>
        <p:txBody>
          <a:bodyPr wrap="square">
            <a:spAutoFit/>
          </a:bodyPr>
          <a:lstStyle/>
          <a:p>
            <a:r>
              <a:rPr lang="en-US" dirty="0" smtClean="0">
                <a:hlinkClick r:id="rId2"/>
              </a:rPr>
              <a:t>https</a:t>
            </a:r>
            <a:r>
              <a:rPr lang="en-US" dirty="0">
                <a:hlinkClick r:id="rId2"/>
              </a:rPr>
              <a:t>://</a:t>
            </a:r>
            <a:r>
              <a:rPr lang="en-US" dirty="0" smtClean="0">
                <a:hlinkClick r:id="rId2"/>
              </a:rPr>
              <a:t>threeminutethesis.uq.edu.au/virtual-competition-rules</a:t>
            </a:r>
            <a:r>
              <a:rPr lang="en-US" dirty="0" smtClean="0"/>
              <a:t> </a:t>
            </a:r>
            <a:endParaRPr lang="en-US" dirty="0"/>
          </a:p>
        </p:txBody>
      </p:sp>
      <p:pic>
        <p:nvPicPr>
          <p:cNvPr id="6" name="Picture 2" descr="3MT - Three Minute 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174" y="123461"/>
            <a:ext cx="1815614" cy="57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78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239000" cy="6678751"/>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 started with the question </a:t>
            </a:r>
            <a:r>
              <a:rPr lang="en-US" sz="2800" dirty="0">
                <a:solidFill>
                  <a:srgbClr val="00B050"/>
                </a:solidFill>
                <a:latin typeface="Calibri" panose="020F0502020204030204" pitchFamily="34" charset="0"/>
                <a:cs typeface="Calibri" panose="020F0502020204030204" pitchFamily="34" charset="0"/>
              </a:rPr>
              <a:t>where do they feed. </a:t>
            </a:r>
            <a:endParaRPr lang="en-US" sz="2800" dirty="0" smtClean="0">
              <a:solidFill>
                <a:srgbClr val="00B050"/>
              </a:solidFill>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If </a:t>
            </a:r>
            <a:r>
              <a:rPr lang="en-US" sz="2800" dirty="0">
                <a:solidFill>
                  <a:srgbClr val="FF0000"/>
                </a:solidFill>
                <a:latin typeface="Calibri" panose="020F0502020204030204" pitchFamily="34" charset="0"/>
                <a:cs typeface="Calibri" panose="020F0502020204030204" pitchFamily="34" charset="0"/>
              </a:rPr>
              <a:t>they can feed </a:t>
            </a:r>
            <a:r>
              <a:rPr lang="en-US" sz="2800" dirty="0">
                <a:solidFill>
                  <a:srgbClr val="00B050"/>
                </a:solidFill>
                <a:latin typeface="Calibri" panose="020F0502020204030204" pitchFamily="34" charset="0"/>
                <a:cs typeface="Calibri" panose="020F0502020204030204" pitchFamily="34" charset="0"/>
              </a:rPr>
              <a:t>anywhere on a bee, the way that a tick can on you, then they're probably feeding on blood. </a:t>
            </a:r>
            <a:r>
              <a:rPr lang="en-US" sz="2800" dirty="0">
                <a:latin typeface="Calibri" panose="020F0502020204030204" pitchFamily="34" charset="0"/>
                <a:cs typeface="Calibri" panose="020F0502020204030204" pitchFamily="34" charset="0"/>
              </a:rPr>
              <a:t>However </a:t>
            </a:r>
            <a:r>
              <a:rPr lang="en-US" sz="2800" dirty="0">
                <a:solidFill>
                  <a:srgbClr val="FF0000"/>
                </a:solidFill>
                <a:latin typeface="Calibri" panose="020F0502020204030204" pitchFamily="34" charset="0"/>
                <a:cs typeface="Calibri" panose="020F0502020204030204" pitchFamily="34" charset="0"/>
              </a:rPr>
              <a:t>if they feed </a:t>
            </a:r>
            <a:r>
              <a:rPr lang="en-US" sz="2800" dirty="0">
                <a:solidFill>
                  <a:srgbClr val="00B050"/>
                </a:solidFill>
                <a:latin typeface="Calibri" panose="020F0502020204030204" pitchFamily="34" charset="0"/>
                <a:cs typeface="Calibri" panose="020F0502020204030204" pitchFamily="34" charset="0"/>
              </a:rPr>
              <a:t>only in one spot, maybe they're eating a tissue specific to that location. </a:t>
            </a:r>
            <a:r>
              <a:rPr lang="en-US" sz="2800" dirty="0">
                <a:latin typeface="Calibri" panose="020F0502020204030204" pitchFamily="34" charset="0"/>
                <a:cs typeface="Calibri" panose="020F0502020204030204" pitchFamily="34" charset="0"/>
              </a:rPr>
              <a:t>The results? </a:t>
            </a:r>
            <a:r>
              <a:rPr lang="en-US" sz="2800" dirty="0">
                <a:solidFill>
                  <a:srgbClr val="FF0000"/>
                </a:solidFill>
                <a:latin typeface="Calibri" panose="020F0502020204030204" pitchFamily="34" charset="0"/>
                <a:cs typeface="Calibri" panose="020F0502020204030204" pitchFamily="34" charset="0"/>
              </a:rPr>
              <a:t>They feed </a:t>
            </a:r>
            <a:r>
              <a:rPr lang="en-US" sz="2800" dirty="0">
                <a:solidFill>
                  <a:srgbClr val="00B050"/>
                </a:solidFill>
                <a:latin typeface="Calibri" panose="020F0502020204030204" pitchFamily="34" charset="0"/>
                <a:cs typeface="Calibri" panose="020F0502020204030204" pitchFamily="34" charset="0"/>
              </a:rPr>
              <a:t>only in one spot, on the underside of the bees abdomen. </a:t>
            </a:r>
            <a:r>
              <a:rPr lang="en-US" sz="2800" dirty="0">
                <a:solidFill>
                  <a:srgbClr val="FF0000"/>
                </a:solidFill>
                <a:latin typeface="Calibri" panose="020F0502020204030204" pitchFamily="34" charset="0"/>
                <a:cs typeface="Calibri" panose="020F0502020204030204" pitchFamily="34" charset="0"/>
              </a:rPr>
              <a:t>The tissue</a:t>
            </a:r>
            <a:r>
              <a:rPr lang="en-US" sz="2800" dirty="0">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in this area </a:t>
            </a:r>
            <a:r>
              <a:rPr lang="en-US" sz="2800" dirty="0">
                <a:solidFill>
                  <a:srgbClr val="00B050"/>
                </a:solidFill>
                <a:latin typeface="Calibri" panose="020F0502020204030204" pitchFamily="34" charset="0"/>
                <a:cs typeface="Calibri" panose="020F0502020204030204" pitchFamily="34" charset="0"/>
              </a:rPr>
              <a:t>is called the fat body and this is significant because the fat body doesn't just store </a:t>
            </a:r>
            <a:r>
              <a:rPr lang="en-US" sz="2800" dirty="0" smtClean="0">
                <a:solidFill>
                  <a:srgbClr val="00B050"/>
                </a:solidFill>
                <a:latin typeface="Calibri" panose="020F0502020204030204" pitchFamily="34" charset="0"/>
                <a:cs typeface="Calibri" panose="020F0502020204030204" pitchFamily="34" charset="0"/>
              </a:rPr>
              <a:t>nutrients.</a:t>
            </a:r>
            <a:r>
              <a:rPr lang="en-US" sz="2800" dirty="0" smtClean="0">
                <a:solidFill>
                  <a:srgbClr val="CC0000"/>
                </a:solidFill>
                <a:latin typeface="Calibri" panose="020F0502020204030204" pitchFamily="34" charset="0"/>
                <a:cs typeface="Calibri" panose="020F0502020204030204" pitchFamily="34" charset="0"/>
              </a:rPr>
              <a:t> </a:t>
            </a:r>
            <a:r>
              <a:rPr lang="en-US" sz="2800" dirty="0">
                <a:solidFill>
                  <a:srgbClr val="CC0000"/>
                </a:solidFill>
                <a:latin typeface="Calibri" panose="020F0502020204030204" pitchFamily="34" charset="0"/>
                <a:cs typeface="Calibri" panose="020F0502020204030204" pitchFamily="34" charset="0"/>
              </a:rPr>
              <a:t>I</a:t>
            </a:r>
            <a:r>
              <a:rPr lang="en-US" sz="2800" dirty="0" smtClean="0">
                <a:solidFill>
                  <a:srgbClr val="CC0000"/>
                </a:solidFill>
                <a:latin typeface="Calibri" panose="020F0502020204030204" pitchFamily="34" charset="0"/>
                <a:cs typeface="Calibri" panose="020F0502020204030204" pitchFamily="34" charset="0"/>
              </a:rPr>
              <a:t>t </a:t>
            </a:r>
            <a:r>
              <a:rPr lang="en-US" sz="2800" dirty="0">
                <a:solidFill>
                  <a:srgbClr val="00B050"/>
                </a:solidFill>
                <a:latin typeface="Calibri" panose="020F0502020204030204" pitchFamily="34" charset="0"/>
                <a:cs typeface="Calibri" panose="020F0502020204030204" pitchFamily="34" charset="0"/>
              </a:rPr>
              <a:t>detoxifies pesticides regulates hormone levels it produces the honeybee’s primary immune response to microbial invaders and that's just four of its nine </a:t>
            </a:r>
            <a:r>
              <a:rPr lang="en-US" sz="2800" dirty="0" smtClean="0">
                <a:solidFill>
                  <a:srgbClr val="00B050"/>
                </a:solidFill>
                <a:latin typeface="Calibri" panose="020F0502020204030204" pitchFamily="34" charset="0"/>
                <a:cs typeface="Calibri" panose="020F0502020204030204" pitchFamily="34" charset="0"/>
              </a:rPr>
              <a:t>functions</a:t>
            </a:r>
            <a:r>
              <a:rPr lang="en-US" sz="2800" dirty="0" smtClean="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a:p>
            <a:r>
              <a:rPr lang="en-US" dirty="0"/>
              <a:t> </a:t>
            </a:r>
          </a:p>
          <a:p>
            <a:endParaRPr lang="en-US" dirty="0"/>
          </a:p>
        </p:txBody>
      </p:sp>
      <p:sp>
        <p:nvSpPr>
          <p:cNvPr id="3" name="Curved Down Arrow 2"/>
          <p:cNvSpPr/>
          <p:nvPr/>
        </p:nvSpPr>
        <p:spPr>
          <a:xfrm rot="8807739">
            <a:off x="3230885" y="1446845"/>
            <a:ext cx="2170719" cy="758545"/>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Down Arrow 3"/>
          <p:cNvSpPr/>
          <p:nvPr/>
        </p:nvSpPr>
        <p:spPr>
          <a:xfrm rot="3884347">
            <a:off x="5025096" y="1324614"/>
            <a:ext cx="1816296" cy="636684"/>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rot="317168">
            <a:off x="5700540" y="3053766"/>
            <a:ext cx="1816296" cy="799902"/>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rot="3884347">
            <a:off x="3089883" y="4157865"/>
            <a:ext cx="1325916" cy="612275"/>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19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45720" indent="0" algn="ctr">
              <a:buNone/>
            </a:pPr>
            <a:endParaRPr lang="en-US" b="1" dirty="0"/>
          </a:p>
          <a:p>
            <a:pPr marL="45720" indent="0" algn="ctr">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23" y="1410241"/>
            <a:ext cx="6192843" cy="4114800"/>
          </a:xfrm>
          <a:prstGeom prst="rect">
            <a:avLst/>
          </a:prstGeom>
        </p:spPr>
      </p:pic>
    </p:spTree>
    <p:extLst>
      <p:ext uri="{BB962C8B-B14F-4D97-AF65-F5344CB8AC3E}">
        <p14:creationId xmlns:p14="http://schemas.microsoft.com/office/powerpoint/2010/main" val="3824872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268374"/>
            <a:ext cx="8769972" cy="4823551"/>
          </a:xfrm>
        </p:spPr>
        <p:txBody>
          <a:bodyPr>
            <a:normAutofit/>
          </a:bodyPr>
          <a:lstStyle/>
          <a:p>
            <a:pPr lvl="1">
              <a:lnSpc>
                <a:spcPct val="160000"/>
              </a:lnSpc>
              <a:buClrTx/>
              <a:buFont typeface="Wingdings" panose="05000000000000000000" pitchFamily="2" charset="2"/>
              <a:buChar char="ü"/>
            </a:pPr>
            <a:r>
              <a:rPr lang="en-US" sz="2400" dirty="0">
                <a:cs typeface="Calibri" panose="020F0502020204030204" pitchFamily="34" charset="0"/>
              </a:rPr>
              <a:t> P</a:t>
            </a:r>
            <a:r>
              <a:rPr lang="en-US" sz="2400" dirty="0" smtClean="0">
                <a:cs typeface="Calibri" panose="020F0502020204030204" pitchFamily="34" charset="0"/>
              </a:rPr>
              <a:t>rovide some background and explain significance</a:t>
            </a:r>
            <a:endParaRPr lang="en-US" sz="2400" dirty="0">
              <a:cs typeface="Calibri" panose="020F0502020204030204" pitchFamily="34" charset="0"/>
            </a:endParaRPr>
          </a:p>
          <a:p>
            <a:pPr lvl="1">
              <a:lnSpc>
                <a:spcPct val="160000"/>
              </a:lnSpc>
              <a:buClrTx/>
              <a:buFont typeface="Wingdings" panose="05000000000000000000" pitchFamily="2" charset="2"/>
              <a:buChar char="ü"/>
            </a:pPr>
            <a:r>
              <a:rPr lang="en-US" sz="2400" dirty="0" smtClean="0">
                <a:cs typeface="Calibri" panose="020F0502020204030204" pitchFamily="34" charset="0"/>
              </a:rPr>
              <a:t> Present </a:t>
            </a:r>
            <a:r>
              <a:rPr lang="en-US" sz="2400" dirty="0">
                <a:cs typeface="Calibri" panose="020F0502020204030204" pitchFamily="34" charset="0"/>
              </a:rPr>
              <a:t>to a non-specialist </a:t>
            </a:r>
            <a:r>
              <a:rPr lang="en-US" sz="2400" dirty="0" smtClean="0">
                <a:cs typeface="Calibri" panose="020F0502020204030204" pitchFamily="34" charset="0"/>
              </a:rPr>
              <a:t>audience and follow </a:t>
            </a:r>
            <a:r>
              <a:rPr lang="en-US" sz="2400" dirty="0">
                <a:cs typeface="Calibri" panose="020F0502020204030204" pitchFamily="34" charset="0"/>
              </a:rPr>
              <a:t>a </a:t>
            </a:r>
            <a:r>
              <a:rPr lang="en-US" sz="2400" dirty="0" smtClean="0">
                <a:cs typeface="Calibri" panose="020F0502020204030204" pitchFamily="34" charset="0"/>
              </a:rPr>
              <a:t>clear</a:t>
            </a:r>
            <a:br>
              <a:rPr lang="en-US" sz="2400" dirty="0" smtClean="0">
                <a:cs typeface="Calibri" panose="020F0502020204030204" pitchFamily="34" charset="0"/>
              </a:rPr>
            </a:br>
            <a:r>
              <a:rPr lang="en-US" sz="2400" dirty="0" smtClean="0">
                <a:cs typeface="Calibri" panose="020F0502020204030204" pitchFamily="34" charset="0"/>
              </a:rPr>
              <a:t>  and logical </a:t>
            </a:r>
            <a:r>
              <a:rPr lang="en-US" sz="2400" dirty="0">
                <a:cs typeface="Calibri" panose="020F0502020204030204" pitchFamily="34" charset="0"/>
              </a:rPr>
              <a:t>sequence </a:t>
            </a:r>
          </a:p>
          <a:p>
            <a:pPr lvl="1">
              <a:lnSpc>
                <a:spcPct val="160000"/>
              </a:lnSpc>
              <a:buClrTx/>
              <a:buFont typeface="Wingdings" panose="05000000000000000000" pitchFamily="2" charset="2"/>
              <a:buChar char="ü"/>
            </a:pPr>
            <a:r>
              <a:rPr lang="en-US" sz="2400" dirty="0" smtClean="0">
                <a:cs typeface="Calibri" panose="020F0502020204030204" pitchFamily="34" charset="0"/>
              </a:rPr>
              <a:t> </a:t>
            </a:r>
            <a:r>
              <a:rPr lang="en-US" sz="2400" dirty="0">
                <a:cs typeface="Calibri" panose="020F0502020204030204" pitchFamily="34" charset="0"/>
              </a:rPr>
              <a:t>D</a:t>
            </a:r>
            <a:r>
              <a:rPr lang="en-US" sz="2400" dirty="0" smtClean="0">
                <a:cs typeface="Calibri" panose="020F0502020204030204" pitchFamily="34" charset="0"/>
              </a:rPr>
              <a:t>escribe </a:t>
            </a:r>
            <a:r>
              <a:rPr lang="en-US" sz="2400" dirty="0">
                <a:cs typeface="Calibri" panose="020F0502020204030204" pitchFamily="34" charset="0"/>
              </a:rPr>
              <a:t>the key results, if applicable</a:t>
            </a:r>
          </a:p>
          <a:p>
            <a:pPr lvl="1">
              <a:lnSpc>
                <a:spcPct val="160000"/>
              </a:lnSpc>
              <a:buClrTx/>
              <a:buFont typeface="Wingdings" panose="05000000000000000000" pitchFamily="2" charset="2"/>
              <a:buChar char="ü"/>
            </a:pPr>
            <a:r>
              <a:rPr lang="en-US" sz="2400" dirty="0" smtClean="0">
                <a:cs typeface="Calibri" panose="020F0502020204030204" pitchFamily="34" charset="0"/>
              </a:rPr>
              <a:t> Convey </a:t>
            </a:r>
            <a:r>
              <a:rPr lang="en-US" sz="2400" dirty="0">
                <a:cs typeface="Calibri" panose="020F0502020204030204" pitchFamily="34" charset="0"/>
              </a:rPr>
              <a:t>enthusiasm </a:t>
            </a:r>
            <a:r>
              <a:rPr lang="en-US" sz="2400" dirty="0" smtClean="0">
                <a:cs typeface="Calibri" panose="020F0502020204030204" pitchFamily="34" charset="0"/>
              </a:rPr>
              <a:t>for research and make </a:t>
            </a:r>
            <a:r>
              <a:rPr lang="en-US" sz="2400" dirty="0">
                <a:cs typeface="Calibri" panose="020F0502020204030204" pitchFamily="34" charset="0"/>
              </a:rPr>
              <a:t>the </a:t>
            </a:r>
            <a:r>
              <a:rPr lang="en-US" sz="2400" dirty="0" smtClean="0">
                <a:cs typeface="Calibri" panose="020F0502020204030204" pitchFamily="34" charset="0"/>
              </a:rPr>
              <a:t>audience</a:t>
            </a:r>
            <a:br>
              <a:rPr lang="en-US" sz="2400" dirty="0" smtClean="0">
                <a:cs typeface="Calibri" panose="020F0502020204030204" pitchFamily="34" charset="0"/>
              </a:rPr>
            </a:br>
            <a:r>
              <a:rPr lang="en-US" sz="2400" dirty="0" smtClean="0">
                <a:cs typeface="Calibri" panose="020F0502020204030204" pitchFamily="34" charset="0"/>
              </a:rPr>
              <a:t>  want </a:t>
            </a:r>
            <a:r>
              <a:rPr lang="en-US" sz="2400" dirty="0">
                <a:cs typeface="Calibri" panose="020F0502020204030204" pitchFamily="34" charset="0"/>
              </a:rPr>
              <a:t>to know </a:t>
            </a:r>
            <a:r>
              <a:rPr lang="en-US" sz="2400" dirty="0" smtClean="0">
                <a:cs typeface="Calibri" panose="020F0502020204030204" pitchFamily="34" charset="0"/>
              </a:rPr>
              <a:t>more!</a:t>
            </a:r>
          </a:p>
          <a:p>
            <a:pPr lvl="1">
              <a:lnSpc>
                <a:spcPct val="160000"/>
              </a:lnSpc>
              <a:buClrTx/>
              <a:buFont typeface="Wingdings" panose="05000000000000000000" pitchFamily="2" charset="2"/>
              <a:buChar char="ü"/>
            </a:pPr>
            <a:r>
              <a:rPr lang="en-US" sz="2400" dirty="0" smtClean="0">
                <a:cs typeface="Calibri" panose="020F0502020204030204" pitchFamily="34" charset="0"/>
              </a:rPr>
              <a:t> </a:t>
            </a:r>
            <a:r>
              <a:rPr lang="en-US" sz="2400" dirty="0">
                <a:cs typeface="Calibri" panose="020F0502020204030204" pitchFamily="34" charset="0"/>
              </a:rPr>
              <a:t>H</a:t>
            </a:r>
            <a:r>
              <a:rPr lang="en-US" sz="2400" dirty="0" smtClean="0">
                <a:cs typeface="Calibri" panose="020F0502020204030204" pitchFamily="34" charset="0"/>
              </a:rPr>
              <a:t>ave </a:t>
            </a:r>
            <a:r>
              <a:rPr lang="en-US" sz="2400" dirty="0">
                <a:cs typeface="Calibri" panose="020F0502020204030204" pitchFamily="34" charset="0"/>
              </a:rPr>
              <a:t>stage </a:t>
            </a:r>
            <a:r>
              <a:rPr lang="en-US" sz="2400" dirty="0" smtClean="0">
                <a:cs typeface="Calibri" panose="020F0502020204030204" pitchFamily="34" charset="0"/>
              </a:rPr>
              <a:t>presence!</a:t>
            </a:r>
            <a:endParaRPr lang="en-US" sz="2400" dirty="0">
              <a:cs typeface="Calibri" panose="020F0502020204030204" pitchFamily="34" charset="0"/>
            </a:endParaRPr>
          </a:p>
          <a:p>
            <a:pPr>
              <a:lnSpc>
                <a:spcPct val="160000"/>
              </a:lnSpc>
              <a:buFont typeface="Wingdings" panose="05000000000000000000" pitchFamily="2" charset="2"/>
              <a:buChar char="ü"/>
            </a:pPr>
            <a:endParaRPr lang="en-US" sz="2100" dirty="0">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228600" y="59200"/>
            <a:ext cx="6400800" cy="611616"/>
          </a:xfrm>
        </p:spPr>
        <p:txBody>
          <a:bodyPr/>
          <a:lstStyle/>
          <a:p>
            <a:pPr algn="l"/>
            <a:r>
              <a:rPr lang="en-US" sz="3600" dirty="0" smtClean="0"/>
              <a:t>3MT Judging Criteria</a:t>
            </a:r>
            <a:endParaRPr lang="en-US" sz="3600" dirty="0"/>
          </a:p>
        </p:txBody>
      </p:sp>
      <p:sp>
        <p:nvSpPr>
          <p:cNvPr id="4" name="Rectangle 3"/>
          <p:cNvSpPr/>
          <p:nvPr/>
        </p:nvSpPr>
        <p:spPr>
          <a:xfrm>
            <a:off x="228600" y="656758"/>
            <a:ext cx="7653265" cy="369332"/>
          </a:xfrm>
          <a:prstGeom prst="rect">
            <a:avLst/>
          </a:prstGeom>
        </p:spPr>
        <p:txBody>
          <a:bodyPr wrap="square">
            <a:spAutoFit/>
          </a:bodyPr>
          <a:lstStyle/>
          <a:p>
            <a:r>
              <a:rPr lang="en-US" dirty="0">
                <a:hlinkClick r:id="rId3"/>
              </a:rPr>
              <a:t>https://</a:t>
            </a:r>
            <a:r>
              <a:rPr lang="en-US" dirty="0" smtClean="0">
                <a:hlinkClick r:id="rId3"/>
              </a:rPr>
              <a:t>threeminutethesis.uq.edu.au/resources/judging-criteria</a:t>
            </a:r>
            <a:r>
              <a:rPr lang="en-US" dirty="0" smtClean="0"/>
              <a:t> </a:t>
            </a:r>
            <a:endParaRPr lang="en-US" sz="2000" dirty="0"/>
          </a:p>
        </p:txBody>
      </p:sp>
      <p:pic>
        <p:nvPicPr>
          <p:cNvPr id="5" name="Picture 2" descr="3MT - Three Minute The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15576"/>
            <a:ext cx="1811576" cy="57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459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78905"/>
            <a:ext cx="8001000" cy="787153"/>
          </a:xfrm>
        </p:spPr>
        <p:txBody>
          <a:bodyPr/>
          <a:lstStyle/>
          <a:p>
            <a:pPr lvl="0"/>
            <a:r>
              <a:rPr lang="en-US" sz="3600" dirty="0"/>
              <a:t>Resources available to </a:t>
            </a:r>
            <a:r>
              <a:rPr lang="en-US" sz="3600" dirty="0" smtClean="0"/>
              <a:t>students</a:t>
            </a:r>
            <a:endParaRPr lang="en-US" sz="3600" dirty="0"/>
          </a:p>
        </p:txBody>
      </p:sp>
      <p:sp>
        <p:nvSpPr>
          <p:cNvPr id="4" name="Content Placeholder 1"/>
          <p:cNvSpPr txBox="1">
            <a:spLocks/>
          </p:cNvSpPr>
          <p:nvPr/>
        </p:nvSpPr>
        <p:spPr>
          <a:xfrm>
            <a:off x="381000" y="1561985"/>
            <a:ext cx="8610600" cy="3010015"/>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2400" u="sng" dirty="0">
                <a:latin typeface="+mn-lt"/>
                <a:cs typeface="Calibri" panose="020F0502020204030204" pitchFamily="34" charset="0"/>
                <a:hlinkClick r:id="rId3"/>
              </a:rPr>
              <a:t>3MT </a:t>
            </a:r>
            <a:r>
              <a:rPr lang="en-US" sz="2400" u="sng" dirty="0" smtClean="0">
                <a:latin typeface="+mn-lt"/>
                <a:cs typeface="Calibri" panose="020F0502020204030204" pitchFamily="34" charset="0"/>
                <a:hlinkClick r:id="rId3"/>
              </a:rPr>
              <a:t>Workshops</a:t>
            </a:r>
            <a:endParaRPr lang="en-US" sz="2400" u="sng" dirty="0" smtClean="0">
              <a:latin typeface="+mn-lt"/>
              <a:cs typeface="Calibri" panose="020F0502020204030204" pitchFamily="34" charset="0"/>
            </a:endParaRPr>
          </a:p>
          <a:p>
            <a:pPr marL="45720" indent="0">
              <a:buNone/>
            </a:pPr>
            <a:endParaRPr lang="en-US" sz="2400" dirty="0">
              <a:latin typeface="+mn-lt"/>
              <a:cs typeface="Calibri" panose="020F0502020204030204" pitchFamily="34" charset="0"/>
            </a:endParaRPr>
          </a:p>
          <a:p>
            <a:pPr marL="45720" indent="0">
              <a:buNone/>
            </a:pPr>
            <a:r>
              <a:rPr lang="en-US" sz="2400" u="sng" dirty="0">
                <a:latin typeface="+mn-lt"/>
                <a:cs typeface="Calibri" panose="020F0502020204030204" pitchFamily="34" charset="0"/>
                <a:hlinkClick r:id="rId4"/>
              </a:rPr>
              <a:t>Graduate School Writing Center</a:t>
            </a:r>
            <a:r>
              <a:rPr lang="en-US" sz="2400" dirty="0">
                <a:latin typeface="+mn-lt"/>
                <a:cs typeface="Calibri" panose="020F0502020204030204" pitchFamily="34" charset="0"/>
              </a:rPr>
              <a:t>:  </a:t>
            </a:r>
            <a:r>
              <a:rPr lang="en-US" sz="2400" dirty="0" smtClean="0">
                <a:latin typeface="+mn-lt"/>
                <a:cs typeface="Calibri" panose="020F0502020204030204" pitchFamily="34" charset="0"/>
              </a:rPr>
              <a:t>Make an appointment </a:t>
            </a:r>
            <a:r>
              <a:rPr lang="en-US" sz="2400" dirty="0">
                <a:latin typeface="+mn-lt"/>
                <a:cs typeface="Calibri" panose="020F0502020204030204" pitchFamily="34" charset="0"/>
              </a:rPr>
              <a:t>with Dr. Linda </a:t>
            </a:r>
            <a:r>
              <a:rPr lang="en-US" sz="2400" dirty="0" err="1">
                <a:latin typeface="+mn-lt"/>
                <a:cs typeface="Calibri" panose="020F0502020204030204" pitchFamily="34" charset="0"/>
              </a:rPr>
              <a:t>Macri</a:t>
            </a:r>
            <a:r>
              <a:rPr lang="en-US" sz="2400" dirty="0">
                <a:latin typeface="+mn-lt"/>
                <a:cs typeface="Calibri" panose="020F0502020204030204" pitchFamily="34" charset="0"/>
              </a:rPr>
              <a:t> or a </a:t>
            </a:r>
            <a:r>
              <a:rPr lang="en-US" sz="2400" dirty="0" smtClean="0">
                <a:latin typeface="+mn-lt"/>
                <a:cs typeface="Calibri" panose="020F0502020204030204" pitchFamily="34" charset="0"/>
              </a:rPr>
              <a:t>Writing Fellow </a:t>
            </a:r>
            <a:r>
              <a:rPr lang="en-US" sz="2400" dirty="0">
                <a:latin typeface="+mn-lt"/>
                <a:cs typeface="Calibri" panose="020F0502020204030204" pitchFamily="34" charset="0"/>
              </a:rPr>
              <a:t>at the Graduate School Writing </a:t>
            </a:r>
            <a:r>
              <a:rPr lang="en-US" sz="2400" dirty="0" smtClean="0">
                <a:latin typeface="+mn-lt"/>
                <a:cs typeface="Calibri" panose="020F0502020204030204" pitchFamily="34" charset="0"/>
              </a:rPr>
              <a:t>Center for brainstorming, feedback, and guidance on your 3MT. </a:t>
            </a:r>
          </a:p>
          <a:p>
            <a:pPr marL="45720" indent="0">
              <a:buNone/>
            </a:pPr>
            <a:endParaRPr lang="en-US" sz="2400" dirty="0">
              <a:latin typeface="+mn-lt"/>
              <a:cs typeface="Calibri" panose="020F0502020204030204" pitchFamily="34" charset="0"/>
            </a:endParaRPr>
          </a:p>
          <a:p>
            <a:pPr marL="45720" indent="0">
              <a:buNone/>
            </a:pPr>
            <a:r>
              <a:rPr lang="en-US" sz="2400" u="sng" dirty="0">
                <a:latin typeface="+mn-lt"/>
                <a:cs typeface="Calibri" panose="020F0502020204030204" pitchFamily="34" charset="0"/>
                <a:hlinkClick r:id="rId5"/>
              </a:rPr>
              <a:t>One Button Studios</a:t>
            </a:r>
            <a:r>
              <a:rPr lang="en-US" sz="2400" dirty="0">
                <a:latin typeface="+mn-lt"/>
                <a:cs typeface="Calibri" panose="020F0502020204030204" pitchFamily="34" charset="0"/>
              </a:rPr>
              <a:t>:  </a:t>
            </a:r>
            <a:r>
              <a:rPr lang="en-US" sz="2400" dirty="0" smtClean="0">
                <a:latin typeface="+mn-lt"/>
                <a:cs typeface="Calibri" panose="020F0502020204030204" pitchFamily="34" charset="0"/>
              </a:rPr>
              <a:t>Use one </a:t>
            </a:r>
            <a:r>
              <a:rPr lang="en-US" sz="2400" dirty="0">
                <a:latin typeface="+mn-lt"/>
                <a:cs typeface="Calibri" panose="020F0502020204030204" pitchFamily="34" charset="0"/>
              </a:rPr>
              <a:t>of the One Button </a:t>
            </a:r>
            <a:r>
              <a:rPr lang="en-US" sz="2400" dirty="0" smtClean="0">
                <a:latin typeface="+mn-lt"/>
                <a:cs typeface="Calibri" panose="020F0502020204030204" pitchFamily="34" charset="0"/>
              </a:rPr>
              <a:t>Studios </a:t>
            </a:r>
            <a:r>
              <a:rPr lang="en-US" sz="2400" dirty="0">
                <a:latin typeface="+mn-lt"/>
                <a:cs typeface="Calibri" panose="020F0502020204030204" pitchFamily="34" charset="0"/>
              </a:rPr>
              <a:t>located across campus to </a:t>
            </a:r>
            <a:r>
              <a:rPr lang="en-US" sz="2400" dirty="0" smtClean="0">
                <a:latin typeface="+mn-lt"/>
                <a:cs typeface="Calibri" panose="020F0502020204030204" pitchFamily="34" charset="0"/>
              </a:rPr>
              <a:t>help </a:t>
            </a:r>
            <a:r>
              <a:rPr lang="en-US" sz="2400" dirty="0">
                <a:latin typeface="+mn-lt"/>
                <a:cs typeface="Calibri" panose="020F0502020204030204" pitchFamily="34" charset="0"/>
              </a:rPr>
              <a:t>make a</a:t>
            </a:r>
            <a:r>
              <a:rPr lang="en-US" sz="2400" dirty="0" smtClean="0">
                <a:latin typeface="+mn-lt"/>
                <a:cs typeface="Calibri" panose="020F0502020204030204" pitchFamily="34" charset="0"/>
              </a:rPr>
              <a:t> </a:t>
            </a:r>
            <a:r>
              <a:rPr lang="en-US" sz="2400" dirty="0">
                <a:latin typeface="+mn-lt"/>
                <a:cs typeface="Calibri" panose="020F0502020204030204" pitchFamily="34" charset="0"/>
              </a:rPr>
              <a:t>3MT recording.</a:t>
            </a:r>
          </a:p>
        </p:txBody>
      </p:sp>
      <p:pic>
        <p:nvPicPr>
          <p:cNvPr id="5" name="Picture 2" descr="3MT - Three Minute The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516" y="230777"/>
            <a:ext cx="1415141" cy="4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2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78905"/>
            <a:ext cx="8001000" cy="800641"/>
          </a:xfrm>
        </p:spPr>
        <p:txBody>
          <a:bodyPr/>
          <a:lstStyle/>
          <a:p>
            <a:pPr lvl="0"/>
            <a:r>
              <a:rPr lang="en-US" dirty="0"/>
              <a:t>Important </a:t>
            </a:r>
            <a:r>
              <a:rPr lang="en-US" dirty="0" smtClean="0"/>
              <a:t>Dates for 3MT</a:t>
            </a:r>
            <a:endParaRPr lang="en-US" sz="3600" dirty="0"/>
          </a:p>
        </p:txBody>
      </p:sp>
      <p:sp>
        <p:nvSpPr>
          <p:cNvPr id="4" name="Content Placeholder 1"/>
          <p:cNvSpPr txBox="1">
            <a:spLocks/>
          </p:cNvSpPr>
          <p:nvPr/>
        </p:nvSpPr>
        <p:spPr>
          <a:xfrm>
            <a:off x="472671" y="1981200"/>
            <a:ext cx="8427257" cy="3505200"/>
          </a:xfrm>
          <a:prstGeom prst="rect">
            <a:avLst/>
          </a:prstGeom>
        </p:spPr>
        <p:txBody>
          <a:bodyPr vert="horz" lIns="91440" tIns="45720" rIns="91440" bIns="45720" rtlCol="0">
            <a:normAutofit fontScale="25000" lnSpcReduction="20000"/>
          </a:bodyPr>
          <a:lst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8000" dirty="0"/>
              <a:t>February 21: </a:t>
            </a:r>
            <a:r>
              <a:rPr lang="en-US" sz="8000" dirty="0" smtClean="0"/>
              <a:t>	Deadline </a:t>
            </a:r>
            <a:r>
              <a:rPr lang="en-US" sz="8000" dirty="0"/>
              <a:t>to register to compete </a:t>
            </a:r>
            <a:endParaRPr lang="en-US" sz="8000" dirty="0" smtClean="0"/>
          </a:p>
          <a:p>
            <a:endParaRPr lang="en-US" sz="8000" dirty="0" smtClean="0"/>
          </a:p>
          <a:p>
            <a:r>
              <a:rPr lang="en-US" sz="8000" dirty="0" smtClean="0"/>
              <a:t>March </a:t>
            </a:r>
            <a:r>
              <a:rPr lang="en-US" sz="8000" dirty="0"/>
              <a:t>1: </a:t>
            </a:r>
            <a:r>
              <a:rPr lang="en-US" sz="8000" dirty="0" smtClean="0"/>
              <a:t>		For </a:t>
            </a:r>
            <a:r>
              <a:rPr lang="en-US" sz="8000" dirty="0"/>
              <a:t>virtual competitions, your 3MT </a:t>
            </a:r>
            <a:r>
              <a:rPr lang="en-US" sz="8000" dirty="0" smtClean="0"/>
              <a:t>Video				and </a:t>
            </a:r>
            <a:r>
              <a:rPr lang="en-US" sz="8000" dirty="0"/>
              <a:t>slide are due </a:t>
            </a:r>
            <a:endParaRPr lang="en-US" sz="8000" dirty="0" smtClean="0"/>
          </a:p>
          <a:p>
            <a:endParaRPr lang="en-US" sz="8000" dirty="0" smtClean="0"/>
          </a:p>
          <a:p>
            <a:r>
              <a:rPr lang="en-US" sz="8000" dirty="0" smtClean="0"/>
              <a:t>Mar 2 - 18</a:t>
            </a:r>
            <a:r>
              <a:rPr lang="en-US" sz="8000" dirty="0"/>
              <a:t>: </a:t>
            </a:r>
            <a:r>
              <a:rPr lang="en-US" sz="8000" dirty="0" smtClean="0"/>
              <a:t>		College-Level </a:t>
            </a:r>
            <a:r>
              <a:rPr lang="en-US" sz="8000" dirty="0"/>
              <a:t>First-Round </a:t>
            </a:r>
            <a:r>
              <a:rPr lang="en-US" sz="8000" dirty="0" smtClean="0"/>
              <a:t>Competitions		</a:t>
            </a:r>
            <a:r>
              <a:rPr lang="en-US" sz="8000" dirty="0"/>
              <a:t>	</a:t>
            </a:r>
            <a:r>
              <a:rPr lang="en-US" sz="8000" dirty="0" smtClean="0"/>
              <a:t>	(virtual</a:t>
            </a:r>
            <a:r>
              <a:rPr lang="en-US" sz="8000" dirty="0"/>
              <a:t>, hybrid, and/or in-person). </a:t>
            </a:r>
            <a:endParaRPr lang="en-US" sz="8000" dirty="0" smtClean="0"/>
          </a:p>
          <a:p>
            <a:endParaRPr lang="en-US" sz="8000" dirty="0" smtClean="0"/>
          </a:p>
          <a:p>
            <a:r>
              <a:rPr lang="en-US" sz="8000" dirty="0" smtClean="0"/>
              <a:t>Mar 19 - </a:t>
            </a:r>
            <a:r>
              <a:rPr lang="en-US" sz="8000" dirty="0"/>
              <a:t>Apr 5: </a:t>
            </a:r>
            <a:r>
              <a:rPr lang="en-US" sz="8000" dirty="0" smtClean="0"/>
              <a:t>	Semi-finalists </a:t>
            </a:r>
            <a:r>
              <a:rPr lang="en-US" sz="8000" dirty="0"/>
              <a:t>prepare for the </a:t>
            </a:r>
            <a:r>
              <a:rPr lang="en-US" sz="8000" dirty="0" smtClean="0"/>
              <a:t>Final-Round</a:t>
            </a:r>
          </a:p>
          <a:p>
            <a:endParaRPr lang="en-US" sz="8000" dirty="0"/>
          </a:p>
          <a:p>
            <a:r>
              <a:rPr lang="en-US" sz="8000" dirty="0" smtClean="0"/>
              <a:t>April </a:t>
            </a:r>
            <a:r>
              <a:rPr lang="en-US" sz="8000" dirty="0"/>
              <a:t>6: </a:t>
            </a:r>
            <a:r>
              <a:rPr lang="en-US" sz="8000" dirty="0" smtClean="0"/>
              <a:t>		Final-Round Competition (during GRAD)</a:t>
            </a:r>
            <a:endParaRPr lang="en-US" dirty="0" smtClean="0"/>
          </a:p>
        </p:txBody>
      </p:sp>
      <p:pic>
        <p:nvPicPr>
          <p:cNvPr id="5" name="Picture 2" descr="3MT - Three Minute 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516" y="230777"/>
            <a:ext cx="1415141" cy="4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15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Three-Minute Thesis Workshop</a:t>
            </a:r>
          </a:p>
        </p:txBody>
      </p:sp>
      <p:sp>
        <p:nvSpPr>
          <p:cNvPr id="3" name="Content Placeholder 2"/>
          <p:cNvSpPr>
            <a:spLocks noGrp="1"/>
          </p:cNvSpPr>
          <p:nvPr>
            <p:ph idx="1"/>
          </p:nvPr>
        </p:nvSpPr>
        <p:spPr>
          <a:xfrm>
            <a:off x="1752600" y="3739896"/>
            <a:ext cx="6705600" cy="1441704"/>
          </a:xfrm>
        </p:spPr>
        <p:txBody>
          <a:bodyPr>
            <a:normAutofit fontScale="62500" lnSpcReduction="20000"/>
          </a:bodyPr>
          <a:lstStyle/>
          <a:p>
            <a:r>
              <a:rPr lang="en-US" dirty="0" smtClean="0"/>
              <a:t>Linda C. Macri, Ph.D.</a:t>
            </a:r>
          </a:p>
          <a:p>
            <a:r>
              <a:rPr lang="en-US" dirty="0" smtClean="0"/>
              <a:t>Director</a:t>
            </a:r>
          </a:p>
          <a:p>
            <a:r>
              <a:rPr lang="en-US" dirty="0" smtClean="0"/>
              <a:t>Graduate School Writing Center</a:t>
            </a:r>
          </a:p>
          <a:p>
            <a:endParaRPr lang="en-US" dirty="0"/>
          </a:p>
          <a:p>
            <a:r>
              <a:rPr lang="en-US" dirty="0" smtClean="0"/>
              <a:t>Fall 2021</a:t>
            </a:r>
            <a:endParaRPr lang="en-US" dirty="0"/>
          </a:p>
        </p:txBody>
      </p:sp>
    </p:spTree>
    <p:extLst>
      <p:ext uri="{BB962C8B-B14F-4D97-AF65-F5344CB8AC3E}">
        <p14:creationId xmlns:p14="http://schemas.microsoft.com/office/powerpoint/2010/main" val="784549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DE799-400D-457A-A0F1-CBEB124E4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1_Textured template_Wine Segoe</Template>
  <TotalTime>10110</TotalTime>
  <Words>2722</Words>
  <Application>Microsoft Office PowerPoint</Application>
  <PresentationFormat>On-screen Show (4:3)</PresentationFormat>
  <Paragraphs>341</Paragraphs>
  <Slides>51</Slides>
  <Notes>22</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Adobe Garamond Pro</vt:lpstr>
      <vt:lpstr>Arial</vt:lpstr>
      <vt:lpstr>Bodoni MT</vt:lpstr>
      <vt:lpstr>Calibri</vt:lpstr>
      <vt:lpstr>Cambria</vt:lpstr>
      <vt:lpstr>Droid Sans</vt:lpstr>
      <vt:lpstr>Droid Serif</vt:lpstr>
      <vt:lpstr>Franklin Gothic Medium</vt:lpstr>
      <vt:lpstr>Roboto</vt:lpstr>
      <vt:lpstr>Symbol</vt:lpstr>
      <vt:lpstr>Wingdings</vt:lpstr>
      <vt:lpstr>Wingdings 2</vt:lpstr>
      <vt:lpstr>Grid</vt:lpstr>
      <vt:lpstr>PowerPoint Presentation</vt:lpstr>
      <vt:lpstr>What is 3MT?</vt:lpstr>
      <vt:lpstr>History of the 3MT</vt:lpstr>
      <vt:lpstr>PowerPoint Presentation</vt:lpstr>
      <vt:lpstr>   3MT Rules</vt:lpstr>
      <vt:lpstr>3MT Judging Criteria</vt:lpstr>
      <vt:lpstr>Resources available to students</vt:lpstr>
      <vt:lpstr>Important Dates for 3MT</vt:lpstr>
      <vt:lpstr>Three-Minute Thesis Workshop</vt:lpstr>
      <vt:lpstr>Sammy Ramsey, Entomology</vt:lpstr>
      <vt:lpstr>The Rhetorical Situation</vt:lpstr>
      <vt:lpstr>Audience </vt:lpstr>
      <vt:lpstr>Constraints</vt:lpstr>
      <vt:lpstr>Constraints</vt:lpstr>
      <vt:lpstr>Purpose</vt:lpstr>
      <vt:lpstr>Simple Rules for Success</vt:lpstr>
      <vt:lpstr>Simple Rules for Success</vt:lpstr>
      <vt:lpstr>Simple Rules for Success</vt:lpstr>
      <vt:lpstr>Amy Marquardt,  Material Science Engineering, 2014 Winner </vt:lpstr>
      <vt:lpstr>PowerPoint Presentation</vt:lpstr>
      <vt:lpstr>Simple Rules for Success</vt:lpstr>
      <vt:lpstr>Carly Muletz Wolz, Biology</vt:lpstr>
      <vt:lpstr>PowerPoint Presentation</vt:lpstr>
      <vt:lpstr>PowerPoint Presentation</vt:lpstr>
      <vt:lpstr>PowerPoint Presentation</vt:lpstr>
      <vt:lpstr>PowerPoint Presentation</vt:lpstr>
      <vt:lpstr>Simple</vt:lpstr>
      <vt:lpstr>Complex         v.          Simple</vt:lpstr>
      <vt:lpstr>Complex         v.          Simple</vt:lpstr>
      <vt:lpstr>Complex         v.          Simple</vt:lpstr>
      <vt:lpstr>Complex         v.          Simple</vt:lpstr>
      <vt:lpstr>Complex         v.          Simple</vt:lpstr>
      <vt:lpstr>The Unexpected</vt:lpstr>
      <vt:lpstr>The Unexpected</vt:lpstr>
      <vt:lpstr>Abstract/Concrete</vt:lpstr>
      <vt:lpstr>Abstract/Concrete</vt:lpstr>
      <vt:lpstr>PowerPoint Presentation</vt:lpstr>
      <vt:lpstr>PowerPoint Presentation</vt:lpstr>
      <vt:lpstr>Making concepts more concrete</vt:lpstr>
      <vt:lpstr>METAPHORS make ideas more concrete</vt:lpstr>
      <vt:lpstr>Emotional</vt:lpstr>
      <vt:lpstr>Stories </vt:lpstr>
      <vt:lpstr>The Slide</vt:lpstr>
      <vt:lpstr>Spoken v. Written Prose</vt:lpstr>
      <vt:lpstr>Using Questions  </vt:lpstr>
      <vt:lpstr>Using Questions  </vt:lpstr>
      <vt:lpstr>Words</vt:lpstr>
      <vt:lpstr>Known-New</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EDUCATION THE UNIVERSITY OF MARYLAND</dc:title>
  <dc:creator>Kathleen R. Worthington</dc:creator>
  <cp:lastModifiedBy>Robyn B Kotzker</cp:lastModifiedBy>
  <cp:revision>312</cp:revision>
  <cp:lastPrinted>2014-03-19T15:12:14Z</cp:lastPrinted>
  <dcterms:created xsi:type="dcterms:W3CDTF">2013-10-02T23:25:01Z</dcterms:created>
  <dcterms:modified xsi:type="dcterms:W3CDTF">2021-12-09T20:54:17Z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TC102867849990</vt:lpwstr>
  </property>
</Properties>
</file>