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2"/>
  </p:sldMasterIdLst>
  <p:notesMasterIdLst>
    <p:notesMasterId r:id="rId16"/>
  </p:notesMasterIdLst>
  <p:handoutMasterIdLst>
    <p:handoutMasterId r:id="rId17"/>
  </p:handoutMasterIdLst>
  <p:sldIdLst>
    <p:sldId id="267" r:id="rId3"/>
    <p:sldId id="264" r:id="rId4"/>
    <p:sldId id="317" r:id="rId5"/>
    <p:sldId id="269" r:id="rId6"/>
    <p:sldId id="376" r:id="rId7"/>
    <p:sldId id="377" r:id="rId8"/>
    <p:sldId id="375" r:id="rId9"/>
    <p:sldId id="381" r:id="rId10"/>
    <p:sldId id="378" r:id="rId11"/>
    <p:sldId id="379" r:id="rId12"/>
    <p:sldId id="380" r:id="rId13"/>
    <p:sldId id="368" r:id="rId14"/>
    <p:sldId id="33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855"/>
    <a:srgbClr val="FF5B57"/>
    <a:srgbClr val="B97433"/>
    <a:srgbClr val="CC0000"/>
    <a:srgbClr val="9900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0171" autoAdjust="0"/>
  </p:normalViewPr>
  <p:slideViewPr>
    <p:cSldViewPr>
      <p:cViewPr varScale="1">
        <p:scale>
          <a:sx n="105" d="100"/>
          <a:sy n="105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A6BECF3D-5A1F-4423-B535-B93999D753D1}" type="datetimeFigureOut">
              <a:rPr lang="en-US" smtClean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3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56" y="882953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9E6F301B-FABC-4E60-BBFA-7E365EDDF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94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0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dates after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77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Week-long writing boot camp over spring break; weekend version in April</a:t>
            </a:r>
          </a:p>
          <a:p>
            <a:r>
              <a:rPr lang="en-US" dirty="0" smtClean="0"/>
              <a:t>Dissertation retreats in late May (after classes end)</a:t>
            </a:r>
            <a:r>
              <a:rPr lang="en-US" baseline="0" dirty="0" smtClean="0"/>
              <a:t> </a:t>
            </a:r>
            <a:r>
              <a:rPr lang="en-US" dirty="0" smtClean="0"/>
              <a:t>and in July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9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06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7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600200" y="3584575"/>
            <a:ext cx="6858000" cy="12160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Advancing</a:t>
            </a:r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graduate education.</a:t>
            </a:r>
          </a:p>
          <a:p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Enhancing the graduate student experience.</a:t>
            </a:r>
            <a:endParaRPr lang="en-US" sz="2800" b="0" i="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nwilder\Desktop\UMD-logo-no-background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6" b="72747"/>
          <a:stretch/>
        </p:blipFill>
        <p:spPr bwMode="auto">
          <a:xfrm>
            <a:off x="1219200" y="1983890"/>
            <a:ext cx="7543800" cy="1597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4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3914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600" y="3739896"/>
            <a:ext cx="6553200" cy="603504"/>
          </a:xfrm>
        </p:spPr>
        <p:txBody>
          <a:bodyPr>
            <a:normAutofit/>
          </a:bodyPr>
          <a:lstStyle>
            <a:lvl1pPr marL="45720" indent="0" algn="ctr">
              <a:buClr>
                <a:srgbClr val="D20000"/>
              </a:buClr>
              <a:buNone/>
              <a:defRPr sz="2800" i="1" baseline="0"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99060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0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6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0999" y="1676400"/>
            <a:ext cx="4191001" cy="4450079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724401" y="1676400"/>
            <a:ext cx="4191000" cy="4495800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6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66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1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4724400" cy="444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399" y="6153913"/>
            <a:ext cx="8814047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4" descr="Z:\Logos Grad School\grad school logo-1horiz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399" y="0"/>
            <a:ext cx="8814048" cy="1524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200" baseline="0">
          <a:ln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rgbClr val="D20000"/>
        </a:buClr>
        <a:buFont typeface="Wingdings 2" pitchFamily="18" charset="2"/>
        <a:buChar char=""/>
        <a:defRPr sz="3600" kern="1200" spc="15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32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6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0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407893" cy="4343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OGDI Spring 2016 Speaker Series </a:t>
            </a:r>
          </a:p>
          <a:p>
            <a:pPr marL="45720" indent="0">
              <a:lnSpc>
                <a:spcPct val="50000"/>
              </a:lnSpc>
              <a:buNone/>
            </a:pPr>
            <a:endParaRPr lang="en-US" sz="2400" dirty="0"/>
          </a:p>
          <a:p>
            <a:pPr lvl="1">
              <a:lnSpc>
                <a:spcPct val="50000"/>
              </a:lnSpc>
            </a:pPr>
            <a:r>
              <a:rPr lang="en-US" sz="2000" dirty="0" smtClean="0"/>
              <a:t>Feb. 10 – April 28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400" dirty="0" smtClean="0"/>
          </a:p>
          <a:p>
            <a:r>
              <a:rPr lang="en-US" sz="2400" dirty="0" smtClean="0"/>
              <a:t>GS </a:t>
            </a:r>
            <a:r>
              <a:rPr lang="en-US" sz="2400" i="1" dirty="0" smtClean="0"/>
              <a:t>Conversations on Diversity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/>
              <a:t>Feb. 18 and April 11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400" dirty="0" smtClean="0"/>
          </a:p>
          <a:p>
            <a:r>
              <a:rPr lang="en-US" sz="2400" dirty="0" smtClean="0"/>
              <a:t>PROMISE Events</a:t>
            </a:r>
          </a:p>
          <a:p>
            <a:pPr marL="45720" indent="0">
              <a:lnSpc>
                <a:spcPct val="50000"/>
              </a:lnSpc>
              <a:buNone/>
            </a:pPr>
            <a:endParaRPr lang="en-US" sz="2000" dirty="0" smtClean="0"/>
          </a:p>
          <a:p>
            <a:pPr lvl="1">
              <a:lnSpc>
                <a:spcPct val="50000"/>
              </a:lnSpc>
            </a:pPr>
            <a:r>
              <a:rPr lang="en-US" sz="2000" dirty="0" smtClean="0"/>
              <a:t>Research Symposium and Prof. Development Workshop (Feb. 12)</a:t>
            </a:r>
          </a:p>
          <a:p>
            <a:pPr lvl="1">
              <a:lnSpc>
                <a:spcPct val="50000"/>
              </a:lnSpc>
            </a:pPr>
            <a:endParaRPr lang="en-US" sz="2000" dirty="0"/>
          </a:p>
          <a:p>
            <a:pPr lvl="1">
              <a:lnSpc>
                <a:spcPct val="50000"/>
              </a:lnSpc>
            </a:pPr>
            <a:r>
              <a:rPr lang="en-US" sz="2000" dirty="0"/>
              <a:t>Summer Success </a:t>
            </a:r>
            <a:r>
              <a:rPr lang="en-US" sz="2000" dirty="0" smtClean="0"/>
              <a:t>Institute (Aug. 12 – 13, 2016)</a:t>
            </a:r>
            <a:endParaRPr lang="en-US" sz="2000" dirty="0"/>
          </a:p>
          <a:p>
            <a:pPr marL="365760" lvl="1" indent="0">
              <a:lnSpc>
                <a:spcPct val="50000"/>
              </a:lnSpc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Graduate Diversity Initiatives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803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1"/>
            <a:ext cx="84582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UMD and U21 3MT </a:t>
            </a:r>
            <a:r>
              <a:rPr lang="en-US" sz="2000" dirty="0"/>
              <a:t>Competition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/>
              <a:t>March/April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000" dirty="0"/>
          </a:p>
          <a:p>
            <a:r>
              <a:rPr lang="en-US" sz="2000" dirty="0" smtClean="0"/>
              <a:t>National Forum for the Enhancement of Teaching and Learning in Higher Education—GOA and DOA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/>
              <a:t>March 11, University College Dublin, Trinity College Dublin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000" dirty="0" smtClean="0"/>
          </a:p>
          <a:p>
            <a:r>
              <a:rPr lang="en-US" sz="2000" dirty="0" smtClean="0"/>
              <a:t>GS International Forum: </a:t>
            </a:r>
            <a:r>
              <a:rPr lang="en-US" sz="2000" dirty="0"/>
              <a:t>Anil </a:t>
            </a:r>
            <a:r>
              <a:rPr lang="en-US" sz="2000" dirty="0" smtClean="0"/>
              <a:t>Gupta, </a:t>
            </a:r>
            <a:r>
              <a:rPr lang="en-US" sz="2000" i="1" dirty="0" smtClean="0"/>
              <a:t>Emerging Markets in China and India</a:t>
            </a:r>
          </a:p>
          <a:p>
            <a:pPr lvl="1">
              <a:lnSpc>
                <a:spcPct val="130000"/>
              </a:lnSpc>
            </a:pPr>
            <a:r>
              <a:rPr lang="en-US" sz="1800" dirty="0"/>
              <a:t>April </a:t>
            </a:r>
            <a:r>
              <a:rPr lang="en-US" sz="1800" dirty="0" smtClean="0"/>
              <a:t>12</a:t>
            </a:r>
            <a:endParaRPr lang="en-US" sz="1800" i="1" dirty="0" smtClean="0"/>
          </a:p>
          <a:p>
            <a:pPr marL="365760" lvl="1" indent="0">
              <a:lnSpc>
                <a:spcPct val="50000"/>
              </a:lnSpc>
              <a:buNone/>
            </a:pPr>
            <a:endParaRPr lang="en-US" sz="2000" dirty="0"/>
          </a:p>
          <a:p>
            <a:r>
              <a:rPr lang="en-US" sz="2000" dirty="0" smtClean="0"/>
              <a:t>U21 DDoGS Workshop and DDoGS/VP Research Meetings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/>
              <a:t>May 2-4</a:t>
            </a:r>
          </a:p>
          <a:p>
            <a:pPr marL="4572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1260" cy="1054394"/>
          </a:xfrm>
        </p:spPr>
        <p:txBody>
          <a:bodyPr/>
          <a:lstStyle/>
          <a:p>
            <a:r>
              <a:rPr lang="en-US" sz="3600" dirty="0" smtClean="0"/>
              <a:t>International Initiatives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6303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114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Search in Progress: Coordinator for Professional Development Programs and Multiple Career Paths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Program in Progress: </a:t>
            </a:r>
            <a:r>
              <a:rPr lang="en-US" sz="2400" i="1" dirty="0" smtClean="0"/>
              <a:t>One Degree, Many Options: Multiple Career Paths for Doctoral Students</a:t>
            </a:r>
          </a:p>
          <a:p>
            <a:pPr marL="45720" indent="0">
              <a:lnSpc>
                <a:spcPct val="50000"/>
              </a:lnSpc>
              <a:buNone/>
            </a:pPr>
            <a:endParaRPr lang="en-US" sz="2400" i="1" dirty="0" smtClean="0"/>
          </a:p>
          <a:p>
            <a:pPr lvl="1"/>
            <a:r>
              <a:rPr lang="en-US" sz="2000" dirty="0" smtClean="0"/>
              <a:t>Forum on Opportunities in Public Sector, Private Industry, and Higher Education (February 16)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Workshops in each of the three areas (February 22, 29, March 7)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Professional Development and Multiple Career Paths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379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696200" cy="1054394"/>
          </a:xfrm>
        </p:spPr>
        <p:txBody>
          <a:bodyPr/>
          <a:lstStyle/>
          <a:p>
            <a:r>
              <a:rPr lang="en-US" sz="3600" dirty="0" smtClean="0"/>
              <a:t>V. REPORT AND DISCUSSION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b="0" dirty="0" smtClean="0"/>
              <a:t>Graduate Certificates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41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859787" cy="990600"/>
          </a:xfrm>
        </p:spPr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57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560070" lvl="0" indent="-514350">
              <a:buFont typeface="+mj-lt"/>
              <a:buAutoNum type="romanUcPeriod"/>
            </a:pPr>
            <a:r>
              <a:rPr lang="en-US" sz="2000" dirty="0"/>
              <a:t>Welcome </a:t>
            </a:r>
          </a:p>
          <a:p>
            <a:pPr marL="560070" indent="-514350">
              <a:lnSpc>
                <a:spcPct val="50000"/>
              </a:lnSpc>
              <a:buFont typeface="+mj-lt"/>
              <a:buAutoNum type="romanUcPeriod"/>
            </a:pPr>
            <a:endParaRPr lang="en-US" sz="2000" dirty="0"/>
          </a:p>
          <a:p>
            <a:pPr marL="560070" lvl="0" indent="-514350">
              <a:buFont typeface="+mj-lt"/>
              <a:buAutoNum type="romanUcPeriod"/>
            </a:pPr>
            <a:r>
              <a:rPr lang="en-US" sz="2000" dirty="0"/>
              <a:t>Approval of Minutes of </a:t>
            </a:r>
            <a:r>
              <a:rPr lang="en-US" sz="2000" dirty="0" smtClean="0"/>
              <a:t>GC Meeting </a:t>
            </a:r>
            <a:r>
              <a:rPr lang="en-US" sz="2000" dirty="0"/>
              <a:t>of December 10, 2015</a:t>
            </a:r>
          </a:p>
          <a:p>
            <a:pPr marL="560070" indent="-514350">
              <a:lnSpc>
                <a:spcPct val="50000"/>
              </a:lnSpc>
              <a:buFont typeface="+mj-lt"/>
              <a:buAutoNum type="romanUcPeriod"/>
            </a:pPr>
            <a:endParaRPr lang="en-US" sz="2000" dirty="0"/>
          </a:p>
          <a:p>
            <a:pPr marL="560070" lvl="0" indent="-514350">
              <a:buFont typeface="+mj-lt"/>
              <a:buAutoNum type="romanUcPeriod"/>
            </a:pPr>
            <a:r>
              <a:rPr lang="en-US" sz="2000" dirty="0" smtClean="0"/>
              <a:t>Updates</a:t>
            </a:r>
          </a:p>
          <a:p>
            <a:pPr marL="560070" lvl="0" indent="-514350">
              <a:lnSpc>
                <a:spcPct val="50000"/>
              </a:lnSpc>
              <a:buFont typeface="+mj-lt"/>
              <a:buAutoNum type="romanUcPeriod"/>
            </a:pPr>
            <a:endParaRPr lang="en-US" sz="2000" dirty="0"/>
          </a:p>
          <a:p>
            <a:pPr marL="880110" lvl="1" indent="-514350">
              <a:lnSpc>
                <a:spcPct val="50000"/>
              </a:lnSpc>
              <a:buFont typeface="+mj-lt"/>
              <a:buAutoNum type="alphaLcPeriod"/>
            </a:pPr>
            <a:r>
              <a:rPr lang="en-US" sz="1800" dirty="0" smtClean="0"/>
              <a:t>Faculty GOA Policy </a:t>
            </a:r>
            <a:r>
              <a:rPr lang="en-US" sz="1800" dirty="0"/>
              <a:t>Oversight Committee 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sz="1800" dirty="0"/>
              <a:t>Doctor of Professional Studies Degrees</a:t>
            </a:r>
          </a:p>
          <a:p>
            <a:pPr marL="605790" indent="-514350">
              <a:buFont typeface="+mj-lt"/>
              <a:buAutoNum type="romanUcPeriod"/>
            </a:pPr>
            <a:endParaRPr lang="en-US" sz="2000" dirty="0" smtClean="0"/>
          </a:p>
          <a:p>
            <a:pPr marL="605790" indent="-514350">
              <a:buFont typeface="+mj-lt"/>
              <a:buAutoNum type="romanUcPeriod"/>
            </a:pPr>
            <a:r>
              <a:rPr lang="en-US" sz="2000" dirty="0" smtClean="0"/>
              <a:t>Spring </a:t>
            </a:r>
            <a:r>
              <a:rPr lang="en-US" sz="2000" dirty="0"/>
              <a:t>2016 </a:t>
            </a:r>
            <a:r>
              <a:rPr lang="en-US" sz="2000" dirty="0" smtClean="0"/>
              <a:t>Initiatives</a:t>
            </a:r>
          </a:p>
          <a:p>
            <a:pPr marL="880110" lvl="1" indent="-514350">
              <a:lnSpc>
                <a:spcPct val="50000"/>
              </a:lnSpc>
              <a:buFont typeface="+mj-lt"/>
              <a:buAutoNum type="romanUcPeriod"/>
            </a:pPr>
            <a:endParaRPr lang="en-US" sz="2000" dirty="0"/>
          </a:p>
          <a:p>
            <a:pPr marL="560070" lvl="0" indent="-514350">
              <a:buFont typeface="+mj-lt"/>
              <a:buAutoNum type="romanUcPeriod"/>
            </a:pPr>
            <a:r>
              <a:rPr lang="en-US" sz="2000" dirty="0"/>
              <a:t>Report and </a:t>
            </a:r>
            <a:r>
              <a:rPr lang="en-US" sz="2000" dirty="0" smtClean="0"/>
              <a:t>Discussion</a:t>
            </a:r>
          </a:p>
          <a:p>
            <a:pPr marL="560070" lvl="0" indent="-514350">
              <a:lnSpc>
                <a:spcPct val="50000"/>
              </a:lnSpc>
              <a:buFont typeface="+mj-lt"/>
              <a:buAutoNum type="romanUcPeriod"/>
            </a:pPr>
            <a:endParaRPr lang="en-US" sz="2000" dirty="0"/>
          </a:p>
          <a:p>
            <a:pPr marL="880110" lvl="1" indent="-514350">
              <a:buFont typeface="+mj-lt"/>
              <a:buAutoNum type="alphaLcPeriod"/>
            </a:pPr>
            <a:r>
              <a:rPr lang="en-US" sz="1800" dirty="0" smtClean="0"/>
              <a:t>Graduate </a:t>
            </a:r>
            <a:r>
              <a:rPr lang="en-US" sz="1800" dirty="0"/>
              <a:t>Certificates (Sprinkle and Working Group)</a:t>
            </a:r>
          </a:p>
        </p:txBody>
      </p:sp>
    </p:spTree>
    <p:extLst>
      <p:ext uri="{BB962C8B-B14F-4D97-AF65-F5344CB8AC3E}">
        <p14:creationId xmlns:p14="http://schemas.microsoft.com/office/powerpoint/2010/main" val="208111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II. APPROVAL OF MINUTES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GC Meeting of December 10,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13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696200" cy="1054394"/>
          </a:xfrm>
        </p:spPr>
        <p:txBody>
          <a:bodyPr/>
          <a:lstStyle/>
          <a:p>
            <a:r>
              <a:rPr lang="en-US" sz="3600" dirty="0" smtClean="0"/>
              <a:t>III. UPDATES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04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82994"/>
            <a:ext cx="8407893" cy="4407408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buFont typeface="Wingdings" charset="2"/>
              <a:buChar char="§"/>
            </a:pPr>
            <a:r>
              <a:rPr lang="en-US" altLang="en-US" sz="28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Purpose</a:t>
            </a:r>
          </a:p>
          <a:p>
            <a:pPr marL="45720" lvl="0" indent="0">
              <a:lnSpc>
                <a:spcPct val="60000"/>
              </a:lnSpc>
              <a:buNone/>
            </a:pPr>
            <a:endParaRPr lang="en-US" altLang="en-US" sz="2200" b="1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Ensure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faculty oversight for GOA </a:t>
            </a:r>
          </a:p>
          <a:p>
            <a:pPr lvl="1">
              <a:buFont typeface="Wingdings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Periodically review </a:t>
            </a:r>
            <a:r>
              <a:rPr lang="en-US" altLang="en-US" sz="20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GOA policies and practices </a:t>
            </a:r>
            <a:endParaRPr lang="en-US" altLang="en-US" sz="2000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365760" lvl="1" indent="0">
              <a:buNone/>
            </a:pPr>
            <a:endParaRPr lang="en-US" altLang="en-US" sz="20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lvl="0">
              <a:buFont typeface="Wingdings" charset="2"/>
              <a:buChar char="§"/>
            </a:pPr>
            <a:r>
              <a:rPr lang="en-US" altLang="en-US" sz="2800" b="1" dirty="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</a:p>
          <a:p>
            <a:pPr marL="45720" lvl="0" indent="0">
              <a:lnSpc>
                <a:spcPct val="50000"/>
              </a:lnSpc>
              <a:buNone/>
            </a:pPr>
            <a:endParaRPr lang="en-US" altLang="en-US" sz="22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/>
            <a:r>
              <a:rPr lang="en-US" altLang="en-US" sz="2000" dirty="0">
                <a:solidFill>
                  <a:srgbClr val="000000"/>
                </a:solidFill>
                <a:latin typeface="Calibri"/>
                <a:cs typeface="Calibri"/>
              </a:rPr>
              <a:t>Ryan Long, ARHU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latin typeface="Calibri"/>
                <a:cs typeface="Calibri"/>
              </a:rPr>
              <a:t>Jeffrey Lucas, BSOS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latin typeface="Calibri"/>
                <a:cs typeface="Calibri"/>
              </a:rPr>
              <a:t>Oded Rabin, ENGR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GOA Policy Oversight Committee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309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407893" cy="4559808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smtClean="0"/>
              <a:t>Plan</a:t>
            </a:r>
          </a:p>
          <a:p>
            <a:pPr marL="45720" indent="0">
              <a:lnSpc>
                <a:spcPct val="50000"/>
              </a:lnSpc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Table generic DPS proposal</a:t>
            </a:r>
          </a:p>
          <a:p>
            <a:pPr lvl="1"/>
            <a:r>
              <a:rPr lang="en-US" sz="2400" dirty="0" smtClean="0"/>
              <a:t>Proceed immediately with ELIO proposal</a:t>
            </a:r>
          </a:p>
          <a:p>
            <a:pPr lvl="1"/>
            <a:r>
              <a:rPr lang="en-US" sz="2400" dirty="0" smtClean="0"/>
              <a:t>Develop guidelines following ELIO approval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Current Status</a:t>
            </a:r>
          </a:p>
          <a:p>
            <a:pPr marL="365760" lvl="1" indent="0">
              <a:lnSpc>
                <a:spcPct val="50000"/>
              </a:lnSpc>
              <a:buNone/>
            </a:pPr>
            <a:endParaRPr lang="en-US" sz="2800" dirty="0" smtClean="0"/>
          </a:p>
          <a:p>
            <a:pPr lvl="1">
              <a:lnSpc>
                <a:spcPct val="50000"/>
              </a:lnSpc>
              <a:buFont typeface="Wingdings" charset="2"/>
              <a:buChar char="§"/>
            </a:pPr>
            <a:r>
              <a:rPr lang="en-US" sz="2400" dirty="0" smtClean="0"/>
              <a:t>iSchool postponing discussion of ELIO until summer</a:t>
            </a:r>
          </a:p>
          <a:p>
            <a:pPr lvl="1">
              <a:lnSpc>
                <a:spcPct val="50000"/>
              </a:lnSpc>
              <a:buFont typeface="Wingdings" charset="2"/>
              <a:buChar char="§"/>
            </a:pPr>
            <a:endParaRPr lang="en-US" sz="2400" dirty="0"/>
          </a:p>
          <a:p>
            <a:pPr lvl="1">
              <a:lnSpc>
                <a:spcPct val="50000"/>
              </a:lnSpc>
              <a:buFont typeface="Wingdings" charset="2"/>
              <a:buChar char="§"/>
            </a:pPr>
            <a:r>
              <a:rPr lang="en-US" sz="2400" dirty="0" smtClean="0"/>
              <a:t>President and Provost notified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Doctorate of Professional Studies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641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IV. SPRING 2016 INITIATIVES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11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07893" cy="4419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dirty="0"/>
              <a:t>Graduate </a:t>
            </a:r>
            <a:r>
              <a:rPr lang="en-US" sz="2800" dirty="0" smtClean="0"/>
              <a:t>Certificates, February 17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Fellowship Allocation, March 23 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RA/PI Agreements, April 27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Graduate Council Working Groups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982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407893" cy="4419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GS Writing Center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Graduate Writing Fellows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Graduate Student Writing Workshops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Writing Boot Camps (Spring Break, April  30 - May 1)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Dissertation Retreats (May and July)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Graduate Faculty Writing Workshops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Graduate Writing Initiatives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375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1_Textured template_Wine Segoe</Template>
  <TotalTime>2344</TotalTime>
  <Words>381</Words>
  <Application>Microsoft Office PowerPoint</Application>
  <PresentationFormat>On-screen Show (4:3)</PresentationFormat>
  <Paragraphs>97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Adobe Garamond Pro</vt:lpstr>
      <vt:lpstr>Arial</vt:lpstr>
      <vt:lpstr>Calibri</vt:lpstr>
      <vt:lpstr>Franklin Gothic Medium</vt:lpstr>
      <vt:lpstr>Wingdings</vt:lpstr>
      <vt:lpstr>Wingdings 2</vt:lpstr>
      <vt:lpstr>Grid</vt:lpstr>
      <vt:lpstr>GRADUATE COUNCIL</vt:lpstr>
      <vt:lpstr>Agenda</vt:lpstr>
      <vt:lpstr>II. APPROVAL OF MINUTES</vt:lpstr>
      <vt:lpstr>III. UPDATES</vt:lpstr>
      <vt:lpstr>GOA Policy Oversight Committee</vt:lpstr>
      <vt:lpstr>Doctorate of Professional Studies</vt:lpstr>
      <vt:lpstr>IV. SPRING 2016 INITIATIVES</vt:lpstr>
      <vt:lpstr>Graduate Council Working Groups</vt:lpstr>
      <vt:lpstr>Graduate Writing Initiatives</vt:lpstr>
      <vt:lpstr>Graduate Diversity Initiatives</vt:lpstr>
      <vt:lpstr>International Initiatives</vt:lpstr>
      <vt:lpstr>Professional Development and Multiple Career Paths</vt:lpstr>
      <vt:lpstr>V. REPORT AND DISCUSSION  Graduate Certificates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EDUCATION THE UNIVERSITY OF MARYLAND</dc:title>
  <dc:creator>Kathleen R. Worthington</dc:creator>
  <cp:lastModifiedBy>Mary Carroll-Mason</cp:lastModifiedBy>
  <cp:revision>359</cp:revision>
  <cp:lastPrinted>2016-02-16T23:11:15Z</cp:lastPrinted>
  <dcterms:created xsi:type="dcterms:W3CDTF">2013-10-02T23:25:01Z</dcterms:created>
  <dcterms:modified xsi:type="dcterms:W3CDTF">2016-02-17T14:23:18Z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