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2"/>
  </p:sldMasterIdLst>
  <p:notesMasterIdLst>
    <p:notesMasterId r:id="rId39"/>
  </p:notesMasterIdLst>
  <p:handoutMasterIdLst>
    <p:handoutMasterId r:id="rId40"/>
  </p:handoutMasterIdLst>
  <p:sldIdLst>
    <p:sldId id="267" r:id="rId3"/>
    <p:sldId id="314" r:id="rId4"/>
    <p:sldId id="322" r:id="rId5"/>
    <p:sldId id="319" r:id="rId6"/>
    <p:sldId id="324" r:id="rId7"/>
    <p:sldId id="321" r:id="rId8"/>
    <p:sldId id="326" r:id="rId9"/>
    <p:sldId id="327" r:id="rId10"/>
    <p:sldId id="328" r:id="rId11"/>
    <p:sldId id="329" r:id="rId12"/>
    <p:sldId id="330" r:id="rId13"/>
    <p:sldId id="332" r:id="rId14"/>
    <p:sldId id="331" r:id="rId15"/>
    <p:sldId id="333" r:id="rId16"/>
    <p:sldId id="334" r:id="rId17"/>
    <p:sldId id="335" r:id="rId18"/>
    <p:sldId id="336"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 id="367" r:id="rId33"/>
    <p:sldId id="368" r:id="rId34"/>
    <p:sldId id="370" r:id="rId35"/>
    <p:sldId id="371" r:id="rId36"/>
    <p:sldId id="372" r:id="rId37"/>
    <p:sldId id="311"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A09B7"/>
    <a:srgbClr val="FF505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1429" autoAdjust="0"/>
  </p:normalViewPr>
  <p:slideViewPr>
    <p:cSldViewPr>
      <p:cViewPr varScale="1">
        <p:scale>
          <a:sx n="70" d="100"/>
          <a:sy n="70" d="100"/>
        </p:scale>
        <p:origin x="1208" y="6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67" cy="465294"/>
          </a:xfrm>
          <a:prstGeom prst="rect">
            <a:avLst/>
          </a:prstGeom>
        </p:spPr>
        <p:txBody>
          <a:bodyPr vert="horz" lIns="90864" tIns="45432" rIns="90864" bIns="45432" rtlCol="0"/>
          <a:lstStyle>
            <a:lvl1pPr algn="l">
              <a:defRPr sz="1200"/>
            </a:lvl1pPr>
          </a:lstStyle>
          <a:p>
            <a:endParaRPr lang="en-US" dirty="0"/>
          </a:p>
        </p:txBody>
      </p:sp>
      <p:sp>
        <p:nvSpPr>
          <p:cNvPr id="3" name="Date Placeholder 2"/>
          <p:cNvSpPr>
            <a:spLocks noGrp="1"/>
          </p:cNvSpPr>
          <p:nvPr>
            <p:ph type="dt" sz="quarter" idx="1"/>
          </p:nvPr>
        </p:nvSpPr>
        <p:spPr>
          <a:xfrm>
            <a:off x="3971456" y="0"/>
            <a:ext cx="3037366" cy="465294"/>
          </a:xfrm>
          <a:prstGeom prst="rect">
            <a:avLst/>
          </a:prstGeom>
        </p:spPr>
        <p:txBody>
          <a:bodyPr vert="horz" lIns="90864" tIns="45432" rIns="90864" bIns="45432" rtlCol="0"/>
          <a:lstStyle>
            <a:lvl1pPr algn="r">
              <a:defRPr sz="1200"/>
            </a:lvl1pPr>
          </a:lstStyle>
          <a:p>
            <a:fld id="{A6BECF3D-5A1F-4423-B535-B93999D753D1}" type="datetimeFigureOut">
              <a:rPr lang="en-US" smtClean="0"/>
              <a:pPr/>
              <a:t>12/7/2022</a:t>
            </a:fld>
            <a:endParaRPr lang="en-US" dirty="0"/>
          </a:p>
        </p:txBody>
      </p:sp>
      <p:sp>
        <p:nvSpPr>
          <p:cNvPr id="4" name="Footer Placeholder 3"/>
          <p:cNvSpPr>
            <a:spLocks noGrp="1"/>
          </p:cNvSpPr>
          <p:nvPr>
            <p:ph type="ftr" sz="quarter" idx="2"/>
          </p:nvPr>
        </p:nvSpPr>
        <p:spPr>
          <a:xfrm>
            <a:off x="0" y="8829530"/>
            <a:ext cx="3037367" cy="465294"/>
          </a:xfrm>
          <a:prstGeom prst="rect">
            <a:avLst/>
          </a:prstGeom>
        </p:spPr>
        <p:txBody>
          <a:bodyPr vert="horz" lIns="90864" tIns="45432" rIns="90864" bIns="454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456" y="8829530"/>
            <a:ext cx="3037366" cy="465294"/>
          </a:xfrm>
          <a:prstGeom prst="rect">
            <a:avLst/>
          </a:prstGeom>
        </p:spPr>
        <p:txBody>
          <a:bodyPr vert="horz" lIns="90864" tIns="45432" rIns="90864" bIns="45432" rtlCol="0" anchor="b"/>
          <a:lstStyle>
            <a:lvl1pPr algn="r">
              <a:defRPr sz="1200"/>
            </a:lvl1pPr>
          </a:lstStyle>
          <a:p>
            <a:fld id="{9E6F301B-FABC-4E60-BBFA-7E365EDDF135}" type="slidenum">
              <a:rPr lang="en-US" smtClean="0"/>
              <a:pPr/>
              <a:t>‹#›</a:t>
            </a:fld>
            <a:endParaRPr lang="en-US" dirty="0"/>
          </a:p>
        </p:txBody>
      </p:sp>
    </p:spTree>
    <p:extLst>
      <p:ext uri="{BB962C8B-B14F-4D97-AF65-F5344CB8AC3E}">
        <p14:creationId xmlns:p14="http://schemas.microsoft.com/office/powerpoint/2010/main" val="2179994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200"/>
            </a:lvl1pPr>
          </a:lstStyle>
          <a:p>
            <a:fld id="{C3CA5E48-4037-464B-B0CD-A57309264C70}" type="datetimeFigureOut">
              <a:rPr lang="en-US" smtClean="0"/>
              <a:pPr/>
              <a:t>12/7/2022</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F6AD4A70-2F51-4146-B9C4-8BA4F7541B2E}" type="slidenum">
              <a:rPr lang="en-US" smtClean="0"/>
              <a:pPr/>
              <a:t>‹#›</a:t>
            </a:fld>
            <a:endParaRPr lang="en-US" dirty="0"/>
          </a:p>
        </p:txBody>
      </p:sp>
    </p:spTree>
    <p:extLst>
      <p:ext uri="{BB962C8B-B14F-4D97-AF65-F5344CB8AC3E}">
        <p14:creationId xmlns:p14="http://schemas.microsoft.com/office/powerpoint/2010/main" val="122980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a:t>
            </a:fld>
            <a:endParaRPr lang="en-US" dirty="0"/>
          </a:p>
        </p:txBody>
      </p:sp>
    </p:spTree>
    <p:extLst>
      <p:ext uri="{BB962C8B-B14F-4D97-AF65-F5344CB8AC3E}">
        <p14:creationId xmlns:p14="http://schemas.microsoft.com/office/powerpoint/2010/main" val="10427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of these parts</a:t>
            </a:r>
            <a:r>
              <a:rPr lang="en-US" baseline="0" dirty="0" smtClean="0"/>
              <a:t> do we see in that first paragraph – where do we see the rest?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14</a:t>
            </a:fld>
            <a:endParaRPr lang="en-US" dirty="0"/>
          </a:p>
        </p:txBody>
      </p:sp>
    </p:spTree>
    <p:extLst>
      <p:ext uri="{BB962C8B-B14F-4D97-AF65-F5344CB8AC3E}">
        <p14:creationId xmlns:p14="http://schemas.microsoft.com/office/powerpoint/2010/main" val="4121931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15</a:t>
            </a:fld>
            <a:endParaRPr lang="en-US" dirty="0"/>
          </a:p>
        </p:txBody>
      </p:sp>
    </p:spTree>
    <p:extLst>
      <p:ext uri="{BB962C8B-B14F-4D97-AF65-F5344CB8AC3E}">
        <p14:creationId xmlns:p14="http://schemas.microsoft.com/office/powerpoint/2010/main" val="1467423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AD4A70-2F51-4146-B9C4-8BA4F7541B2E}" type="slidenum">
              <a:rPr lang="en-US" smtClean="0"/>
              <a:pPr/>
              <a:t>16</a:t>
            </a:fld>
            <a:endParaRPr lang="en-US" dirty="0"/>
          </a:p>
        </p:txBody>
      </p:sp>
    </p:spTree>
    <p:extLst>
      <p:ext uri="{BB962C8B-B14F-4D97-AF65-F5344CB8AC3E}">
        <p14:creationId xmlns:p14="http://schemas.microsoft.com/office/powerpoint/2010/main" val="3479589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look at an example – Jesse’s</a:t>
            </a:r>
          </a:p>
        </p:txBody>
      </p:sp>
      <p:sp>
        <p:nvSpPr>
          <p:cNvPr id="4" name="Slide Number Placeholder 3"/>
          <p:cNvSpPr>
            <a:spLocks noGrp="1"/>
          </p:cNvSpPr>
          <p:nvPr>
            <p:ph type="sldNum" sz="quarter" idx="10"/>
          </p:nvPr>
        </p:nvSpPr>
        <p:spPr/>
        <p:txBody>
          <a:bodyPr/>
          <a:lstStyle/>
          <a:p>
            <a:fld id="{F6AD4A70-2F51-4146-B9C4-8BA4F7541B2E}" type="slidenum">
              <a:rPr lang="en-US" smtClean="0"/>
              <a:pPr/>
              <a:t>17</a:t>
            </a:fld>
            <a:endParaRPr lang="en-US" dirty="0"/>
          </a:p>
        </p:txBody>
      </p:sp>
    </p:spTree>
    <p:extLst>
      <p:ext uri="{BB962C8B-B14F-4D97-AF65-F5344CB8AC3E}">
        <p14:creationId xmlns:p14="http://schemas.microsoft.com/office/powerpoint/2010/main" val="403867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Once you decide on your content – which should be the focus in early drafts,</a:t>
            </a:r>
            <a:r>
              <a:rPr lang="en-US" baseline="0" dirty="0" smtClean="0"/>
              <a:t> making sure you know what you want to say – then you can polish the prose – focusing on how you say it. Most of our work really focuses on NOUNS – on things we’ll do, what we will study – rather than on VERBS – the DOING – but prose really moves with VERBS – action words – so, think about both </a:t>
            </a:r>
            <a:endParaRPr lang="en-US" dirty="0" smtClean="0"/>
          </a:p>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21</a:t>
            </a:fld>
            <a:endParaRPr lang="en-US" dirty="0"/>
          </a:p>
        </p:txBody>
      </p:sp>
    </p:spTree>
    <p:extLst>
      <p:ext uri="{BB962C8B-B14F-4D97-AF65-F5344CB8AC3E}">
        <p14:creationId xmlns:p14="http://schemas.microsoft.com/office/powerpoint/2010/main" val="2636785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Don’t be afraid</a:t>
            </a:r>
            <a:r>
              <a:rPr lang="en-US" baseline="0" dirty="0" smtClean="0"/>
              <a:t> to say I, don’t be afraid to explain what you are doing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34</a:t>
            </a:fld>
            <a:endParaRPr lang="en-US" dirty="0"/>
          </a:p>
        </p:txBody>
      </p:sp>
    </p:spTree>
    <p:extLst>
      <p:ext uri="{BB962C8B-B14F-4D97-AF65-F5344CB8AC3E}">
        <p14:creationId xmlns:p14="http://schemas.microsoft.com/office/powerpoint/2010/main" val="750810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8FE82-3FCF-4BF0-A7B9-EE79C07788C3}" type="slidenum">
              <a:rPr lang="en-US" smtClean="0"/>
              <a:t>35</a:t>
            </a:fld>
            <a:endParaRPr lang="en-US"/>
          </a:p>
        </p:txBody>
      </p:sp>
    </p:spTree>
    <p:extLst>
      <p:ext uri="{BB962C8B-B14F-4D97-AF65-F5344CB8AC3E}">
        <p14:creationId xmlns:p14="http://schemas.microsoft.com/office/powerpoint/2010/main" val="35352426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AD4A70-2F51-4146-B9C4-8BA4F7541B2E}" type="slidenum">
              <a:rPr lang="en-US" smtClean="0"/>
              <a:pPr/>
              <a:t>36</a:t>
            </a:fld>
            <a:endParaRPr lang="en-US" dirty="0"/>
          </a:p>
        </p:txBody>
      </p:sp>
    </p:spTree>
    <p:extLst>
      <p:ext uri="{BB962C8B-B14F-4D97-AF65-F5344CB8AC3E}">
        <p14:creationId xmlns:p14="http://schemas.microsoft.com/office/powerpoint/2010/main" val="2617630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AD4A70-2F51-4146-B9C4-8BA4F7541B2E}" type="slidenum">
              <a:rPr lang="en-US" smtClean="0"/>
              <a:pPr/>
              <a:t>2</a:t>
            </a:fld>
            <a:endParaRPr lang="en-US" dirty="0"/>
          </a:p>
        </p:txBody>
      </p:sp>
    </p:spTree>
    <p:extLst>
      <p:ext uri="{BB962C8B-B14F-4D97-AF65-F5344CB8AC3E}">
        <p14:creationId xmlns:p14="http://schemas.microsoft.com/office/powerpoint/2010/main" val="1530398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7</a:t>
            </a:fld>
            <a:endParaRPr lang="en-US" dirty="0"/>
          </a:p>
        </p:txBody>
      </p:sp>
    </p:spTree>
    <p:extLst>
      <p:ext uri="{BB962C8B-B14F-4D97-AF65-F5344CB8AC3E}">
        <p14:creationId xmlns:p14="http://schemas.microsoft.com/office/powerpoint/2010/main" val="2005164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Author – you, but how do you present yourself –remember, in this situation,</a:t>
            </a:r>
            <a:r>
              <a:rPr lang="en-US" baseline="0" dirty="0" smtClean="0"/>
              <a:t> it is expected that you are a student – but how do you want to cast yourself as a student?  </a:t>
            </a:r>
            <a:br>
              <a:rPr lang="en-US" baseline="0" dirty="0" smtClean="0"/>
            </a:br>
            <a:r>
              <a:rPr lang="en-US" baseline="0" dirty="0" smtClean="0"/>
              <a:t>Purpose – what are you trying to persuade your audience?</a:t>
            </a:r>
          </a:p>
          <a:p>
            <a:r>
              <a:rPr lang="en-US" baseline="0" dirty="0" smtClean="0"/>
              <a:t>Audience – mixed academic </a:t>
            </a:r>
          </a:p>
          <a:p>
            <a:r>
              <a:rPr lang="en-US" baseline="0" dirty="0" smtClean="0"/>
              <a:t>Exigence – the timeliness – why this question, why now?</a:t>
            </a:r>
          </a:p>
          <a:p>
            <a:r>
              <a:rPr lang="en-US" baseline="0" dirty="0" smtClean="0"/>
              <a:t>Constraint – fundamentally, length, but also what you are being asked to describe in the document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8</a:t>
            </a:fld>
            <a:endParaRPr lang="en-US" dirty="0"/>
          </a:p>
        </p:txBody>
      </p:sp>
    </p:spTree>
    <p:extLst>
      <p:ext uri="{BB962C8B-B14F-4D97-AF65-F5344CB8AC3E}">
        <p14:creationId xmlns:p14="http://schemas.microsoft.com/office/powerpoint/2010/main" val="1469329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 a look and describe how she is structuring this first paragraph – what moves is she making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9</a:t>
            </a:fld>
            <a:endParaRPr lang="en-US" dirty="0"/>
          </a:p>
        </p:txBody>
      </p:sp>
    </p:spTree>
    <p:extLst>
      <p:ext uri="{BB962C8B-B14F-4D97-AF65-F5344CB8AC3E}">
        <p14:creationId xmlns:p14="http://schemas.microsoft.com/office/powerpoint/2010/main" val="1197477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 a look and describe how she is structuring this first paragraph – what moves is </a:t>
            </a:r>
            <a:r>
              <a:rPr lang="en-US" smtClean="0"/>
              <a:t>she making </a:t>
            </a:r>
            <a:endParaRPr lang="en-US"/>
          </a:p>
        </p:txBody>
      </p:sp>
      <p:sp>
        <p:nvSpPr>
          <p:cNvPr id="4" name="Slide Number Placeholder 3"/>
          <p:cNvSpPr>
            <a:spLocks noGrp="1"/>
          </p:cNvSpPr>
          <p:nvPr>
            <p:ph type="sldNum" sz="quarter" idx="10"/>
          </p:nvPr>
        </p:nvSpPr>
        <p:spPr/>
        <p:txBody>
          <a:bodyPr/>
          <a:lstStyle/>
          <a:p>
            <a:fld id="{F6AD4A70-2F51-4146-B9C4-8BA4F7541B2E}" type="slidenum">
              <a:rPr lang="en-US" smtClean="0"/>
              <a:pPr/>
              <a:t>10</a:t>
            </a:fld>
            <a:endParaRPr lang="en-US" dirty="0"/>
          </a:p>
        </p:txBody>
      </p:sp>
    </p:spTree>
    <p:extLst>
      <p:ext uri="{BB962C8B-B14F-4D97-AF65-F5344CB8AC3E}">
        <p14:creationId xmlns:p14="http://schemas.microsoft.com/office/powerpoint/2010/main" val="558097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few sentences provide</a:t>
            </a:r>
            <a:r>
              <a:rPr lang="en-US" baseline="0" dirty="0" smtClean="0"/>
              <a:t> more detail and context – answers the question “why should we care about reciprocal social interaction” without us even having to ask.  Raises some others points that continue to build a case for this being something important.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11</a:t>
            </a:fld>
            <a:endParaRPr lang="en-US" dirty="0"/>
          </a:p>
        </p:txBody>
      </p:sp>
    </p:spTree>
    <p:extLst>
      <p:ext uri="{BB962C8B-B14F-4D97-AF65-F5344CB8AC3E}">
        <p14:creationId xmlns:p14="http://schemas.microsoft.com/office/powerpoint/2010/main" val="2211149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Then,</a:t>
            </a:r>
            <a:r>
              <a:rPr lang="en-US" baseline="0" dirty="0" smtClean="0"/>
              <a:t> by the fourth sentence – she opens up a gap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12</a:t>
            </a:fld>
            <a:endParaRPr lang="en-US" dirty="0"/>
          </a:p>
        </p:txBody>
      </p:sp>
    </p:spTree>
    <p:extLst>
      <p:ext uri="{BB962C8B-B14F-4D97-AF65-F5344CB8AC3E}">
        <p14:creationId xmlns:p14="http://schemas.microsoft.com/office/powerpoint/2010/main" val="686995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Ends the paragraph with a question </a:t>
            </a:r>
            <a:endParaRPr lang="en-US" dirty="0"/>
          </a:p>
        </p:txBody>
      </p:sp>
      <p:sp>
        <p:nvSpPr>
          <p:cNvPr id="4" name="Slide Number Placeholder 3"/>
          <p:cNvSpPr>
            <a:spLocks noGrp="1"/>
          </p:cNvSpPr>
          <p:nvPr>
            <p:ph type="sldNum" sz="quarter" idx="10"/>
          </p:nvPr>
        </p:nvSpPr>
        <p:spPr/>
        <p:txBody>
          <a:bodyPr/>
          <a:lstStyle/>
          <a:p>
            <a:fld id="{F6AD4A70-2F51-4146-B9C4-8BA4F7541B2E}" type="slidenum">
              <a:rPr lang="en-US" smtClean="0"/>
              <a:pPr/>
              <a:t>13</a:t>
            </a:fld>
            <a:endParaRPr lang="en-US" dirty="0"/>
          </a:p>
        </p:txBody>
      </p:sp>
    </p:spTree>
    <p:extLst>
      <p:ext uri="{BB962C8B-B14F-4D97-AF65-F5344CB8AC3E}">
        <p14:creationId xmlns:p14="http://schemas.microsoft.com/office/powerpoint/2010/main" val="34450049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0" name="Subtitle 2"/>
          <p:cNvSpPr txBox="1">
            <a:spLocks/>
          </p:cNvSpPr>
          <p:nvPr userDrawn="1"/>
        </p:nvSpPr>
        <p:spPr>
          <a:xfrm>
            <a:off x="1600200" y="3584575"/>
            <a:ext cx="6858000" cy="1216025"/>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800" b="0" i="0" dirty="0" smtClean="0">
                <a:solidFill>
                  <a:schemeClr val="tx1">
                    <a:lumMod val="85000"/>
                    <a:lumOff val="15000"/>
                  </a:schemeClr>
                </a:solidFill>
                <a:latin typeface="Adobe Garamond Pro" pitchFamily="18" charset="0"/>
              </a:rPr>
              <a:t>Advancing</a:t>
            </a:r>
            <a:r>
              <a:rPr lang="en-US" sz="2800" b="0" i="0" baseline="0" dirty="0" smtClean="0">
                <a:solidFill>
                  <a:schemeClr val="tx1">
                    <a:lumMod val="85000"/>
                    <a:lumOff val="15000"/>
                  </a:schemeClr>
                </a:solidFill>
                <a:latin typeface="Adobe Garamond Pro" pitchFamily="18" charset="0"/>
              </a:rPr>
              <a:t> graduate education.</a:t>
            </a:r>
          </a:p>
          <a:p>
            <a:r>
              <a:rPr lang="en-US" sz="2800" b="0" i="0" baseline="0" dirty="0" smtClean="0">
                <a:solidFill>
                  <a:schemeClr val="tx1">
                    <a:lumMod val="85000"/>
                    <a:lumOff val="15000"/>
                  </a:schemeClr>
                </a:solidFill>
                <a:latin typeface="Adobe Garamond Pro" pitchFamily="18" charset="0"/>
              </a:rPr>
              <a:t>Enhancing the graduate student experience.</a:t>
            </a:r>
            <a:endParaRPr lang="en-US" sz="2800" b="0" i="0" dirty="0">
              <a:solidFill>
                <a:schemeClr val="tx1">
                  <a:lumMod val="85000"/>
                  <a:lumOff val="15000"/>
                </a:schemeClr>
              </a:solidFill>
              <a:latin typeface="Adobe Garamond Pro" pitchFamily="18" charset="0"/>
            </a:endParaRPr>
          </a:p>
        </p:txBody>
      </p:sp>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C:\Users\nwilder\Desktop\UMD-logo-no-background.pn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6356" b="72747"/>
          <a:stretch/>
        </p:blipFill>
        <p:spPr bwMode="auto">
          <a:xfrm>
            <a:off x="1219200" y="1983890"/>
            <a:ext cx="7543800" cy="1597510"/>
          </a:xfrm>
          <a:prstGeom prst="rect">
            <a:avLst/>
          </a:prstGeom>
          <a:noFill/>
          <a:extLst>
            <a:ext uri="{909E8E84-426E-40dd-AFC4-6F175D3DCCD1}">
              <a14:hiddenFill xmlns:a14="http://schemas.microsoft.com/office/drawing/2010/main" xmlns="">
                <a:solidFill>
                  <a:srgbClr val="FFFFFF"/>
                </a:solidFill>
              </a14:hiddenFill>
            </a:ext>
          </a:extLst>
        </p:spPr>
      </p:pic>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964420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24938-0FAC-4089-BA34-4BC49D8D1038}"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D9242B-FABD-4220-8BC3-A347F938EF04}" type="slidenum">
              <a:rPr lang="en-US" smtClean="0"/>
              <a:t>‹#›</a:t>
            </a:fld>
            <a:endParaRPr lang="en-US"/>
          </a:p>
        </p:txBody>
      </p:sp>
    </p:spTree>
    <p:extLst>
      <p:ext uri="{BB962C8B-B14F-4D97-AF65-F5344CB8AC3E}">
        <p14:creationId xmlns:p14="http://schemas.microsoft.com/office/powerpoint/2010/main" val="658254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Placeholder 1"/>
          <p:cNvSpPr>
            <a:spLocks noGrp="1"/>
          </p:cNvSpPr>
          <p:nvPr>
            <p:ph type="title"/>
          </p:nvPr>
        </p:nvSpPr>
        <p:spPr>
          <a:xfrm>
            <a:off x="1295400" y="2334918"/>
            <a:ext cx="739140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3" name="Content Placeholder 2"/>
          <p:cNvSpPr>
            <a:spLocks noGrp="1"/>
          </p:cNvSpPr>
          <p:nvPr>
            <p:ph idx="1" hasCustomPrompt="1"/>
          </p:nvPr>
        </p:nvSpPr>
        <p:spPr>
          <a:xfrm>
            <a:off x="1752600" y="3739896"/>
            <a:ext cx="6553200" cy="603504"/>
          </a:xfrm>
        </p:spPr>
        <p:txBody>
          <a:bodyPr>
            <a:normAutofit/>
          </a:bodyPr>
          <a:lstStyle>
            <a:lvl1pPr marL="45720" indent="0" algn="ctr">
              <a:buClr>
                <a:srgbClr val="D20000"/>
              </a:buClr>
              <a:buNone/>
              <a:defRPr sz="2800" i="1" baseline="0">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dirty="0" smtClean="0"/>
              <a:t>Click to edit Master Subtitle Style</a:t>
            </a:r>
          </a:p>
        </p:txBody>
      </p:sp>
      <p:sp>
        <p:nvSpPr>
          <p:cNvPr id="9" name="Subtitle 2"/>
          <p:cNvSpPr txBox="1">
            <a:spLocks/>
          </p:cNvSpPr>
          <p:nvPr userDrawn="1"/>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smtClean="0">
                <a:solidFill>
                  <a:schemeClr val="tx1">
                    <a:lumMod val="85000"/>
                    <a:lumOff val="15000"/>
                  </a:schemeClr>
                </a:solidFill>
                <a:latin typeface="Calibri" panose="020F0502020204030204" pitchFamily="34" charset="0"/>
              </a:rPr>
              <a:t>Advancing</a:t>
            </a:r>
            <a:r>
              <a:rPr lang="en-US" sz="1200" b="0" i="1" baseline="0" dirty="0" smtClean="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0" name="Picture 4" descr="Z:\Logos Grad School\grad school logo-1horiz.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9966" r="1123" b="9362"/>
          <a:stretch/>
        </p:blipFill>
        <p:spPr bwMode="auto">
          <a:xfrm>
            <a:off x="99060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1415031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buClr>
                <a:srgbClr val="D20000"/>
              </a:buClr>
              <a:defRPr>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5679635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1" name="Content Placeholder 2"/>
          <p:cNvSpPr>
            <a:spLocks noGrp="1"/>
          </p:cNvSpPr>
          <p:nvPr>
            <p:ph idx="1"/>
          </p:nvPr>
        </p:nvSpPr>
        <p:spPr>
          <a:xfrm>
            <a:off x="380999" y="1676400"/>
            <a:ext cx="4191001" cy="4450079"/>
          </a:xfrm>
        </p:spPr>
        <p:txBody>
          <a:bodyPr/>
          <a:lstStyle>
            <a:lvl1pPr>
              <a:buClr>
                <a:srgbClr val="D20000"/>
              </a:buClr>
              <a:defRPr>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0"/>
          </p:nvPr>
        </p:nvSpPr>
        <p:spPr>
          <a:xfrm>
            <a:off x="4724401" y="1676400"/>
            <a:ext cx="4191000" cy="4495800"/>
          </a:xfrm>
        </p:spPr>
        <p:txBody>
          <a:bodyPr/>
          <a:lstStyle>
            <a:lvl1pPr>
              <a:buClr>
                <a:srgbClr val="D20000"/>
              </a:buClr>
              <a:defRPr>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5866463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4040188" cy="762000"/>
          </a:xfrm>
        </p:spPr>
        <p:txBody>
          <a:bodyPr anchor="b"/>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00200"/>
            <a:ext cx="4041775" cy="762000"/>
          </a:xfrm>
        </p:spPr>
        <p:txBody>
          <a:bodyPr anchor="b"/>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3677544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665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32118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Placeholder 1"/>
          <p:cNvSpPr>
            <a:spLocks noGrp="1"/>
          </p:cNvSpPr>
          <p:nvPr>
            <p:ph type="title"/>
          </p:nvPr>
        </p:nvSpPr>
        <p:spPr>
          <a:xfrm>
            <a:off x="1295400" y="2334918"/>
            <a:ext cx="739140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3" name="Content Placeholder 2"/>
          <p:cNvSpPr>
            <a:spLocks noGrp="1"/>
          </p:cNvSpPr>
          <p:nvPr>
            <p:ph idx="1" hasCustomPrompt="1"/>
          </p:nvPr>
        </p:nvSpPr>
        <p:spPr>
          <a:xfrm>
            <a:off x="1752600" y="3739896"/>
            <a:ext cx="6553200" cy="603504"/>
          </a:xfrm>
        </p:spPr>
        <p:txBody>
          <a:bodyPr>
            <a:normAutofit/>
          </a:bodyPr>
          <a:lstStyle>
            <a:lvl1pPr marL="45720" indent="0" algn="ctr">
              <a:buClr>
                <a:srgbClr val="D20000"/>
              </a:buClr>
              <a:buNone/>
              <a:defRPr sz="2800" i="1" baseline="0">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dirty="0" smtClean="0"/>
              <a:t>Click to edit Master Subtitle Style</a:t>
            </a:r>
          </a:p>
        </p:txBody>
      </p:sp>
      <p:sp>
        <p:nvSpPr>
          <p:cNvPr id="9" name="Subtitle 2"/>
          <p:cNvSpPr txBox="1">
            <a:spLocks/>
          </p:cNvSpPr>
          <p:nvPr userDrawn="1"/>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smtClean="0">
                <a:solidFill>
                  <a:schemeClr val="tx1">
                    <a:lumMod val="85000"/>
                    <a:lumOff val="15000"/>
                  </a:schemeClr>
                </a:solidFill>
                <a:latin typeface="Calibri" panose="020F0502020204030204" pitchFamily="34" charset="0"/>
              </a:rPr>
              <a:t>Advancing</a:t>
            </a:r>
            <a:r>
              <a:rPr lang="en-US" sz="1200" b="0" i="1" baseline="0" dirty="0" smtClean="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0" name="Picture 4" descr="Z:\Logos Grad School\grad school logo-1horiz.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9966" r="1123" b="9362"/>
          <a:stretch/>
        </p:blipFill>
        <p:spPr bwMode="auto">
          <a:xfrm>
            <a:off x="99060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9373697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62200" y="533400"/>
            <a:ext cx="5746337" cy="541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6" name="Rectangle 5"/>
          <p:cNvSpPr/>
          <p:nvPr userDrawn="1"/>
        </p:nvSpPr>
        <p:spPr>
          <a:xfrm>
            <a:off x="0" y="0"/>
            <a:ext cx="990600" cy="6858000"/>
          </a:xfrm>
          <a:prstGeom prst="rect">
            <a:avLst/>
          </a:prstGeom>
          <a:solidFill>
            <a:srgbClr val="D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152399" y="6202681"/>
            <a:ext cx="8991601"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823248" y="0"/>
            <a:ext cx="8320752" cy="1905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Placeholder 1"/>
          <p:cNvSpPr>
            <a:spLocks noGrp="1"/>
          </p:cNvSpPr>
          <p:nvPr>
            <p:ph type="title"/>
          </p:nvPr>
        </p:nvSpPr>
        <p:spPr>
          <a:xfrm>
            <a:off x="1295400" y="2334918"/>
            <a:ext cx="739140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3" name="Content Placeholder 2"/>
          <p:cNvSpPr>
            <a:spLocks noGrp="1"/>
          </p:cNvSpPr>
          <p:nvPr>
            <p:ph idx="1" hasCustomPrompt="1"/>
          </p:nvPr>
        </p:nvSpPr>
        <p:spPr>
          <a:xfrm>
            <a:off x="1752600" y="3739896"/>
            <a:ext cx="6553200" cy="603504"/>
          </a:xfrm>
        </p:spPr>
        <p:txBody>
          <a:bodyPr>
            <a:normAutofit/>
          </a:bodyPr>
          <a:lstStyle>
            <a:lvl1pPr marL="45720" indent="0" algn="ctr">
              <a:buClr>
                <a:srgbClr val="D20000"/>
              </a:buClr>
              <a:buNone/>
              <a:defRPr sz="2800" i="1" baseline="0">
                <a:solidFill>
                  <a:schemeClr val="tx1"/>
                </a:solidFill>
              </a:defRPr>
            </a:lvl1pPr>
            <a:lvl2pPr>
              <a:buClr>
                <a:srgbClr val="D20000"/>
              </a:buClr>
              <a:defRPr>
                <a:solidFill>
                  <a:schemeClr val="tx1"/>
                </a:solidFill>
              </a:defRPr>
            </a:lvl2pPr>
            <a:lvl3pPr>
              <a:buClr>
                <a:srgbClr val="D20000"/>
              </a:buClr>
              <a:defRPr>
                <a:solidFill>
                  <a:schemeClr val="tx1"/>
                </a:solidFill>
              </a:defRPr>
            </a:lvl3pPr>
            <a:lvl4pPr>
              <a:buClr>
                <a:srgbClr val="D20000"/>
              </a:buClr>
              <a:defRPr>
                <a:solidFill>
                  <a:schemeClr val="tx1"/>
                </a:solidFill>
              </a:defRPr>
            </a:lvl4pPr>
            <a:lvl5pPr>
              <a:buClr>
                <a:srgbClr val="D20000"/>
              </a:buClr>
              <a:defRPr>
                <a:solidFill>
                  <a:schemeClr val="tx1"/>
                </a:solidFill>
              </a:defRPr>
            </a:lvl5pPr>
          </a:lstStyle>
          <a:p>
            <a:pPr lvl="0"/>
            <a:r>
              <a:rPr lang="en-US" dirty="0" smtClean="0"/>
              <a:t>Click to edit Master Subtitle Style</a:t>
            </a:r>
          </a:p>
        </p:txBody>
      </p:sp>
      <p:sp>
        <p:nvSpPr>
          <p:cNvPr id="9" name="Subtitle 2"/>
          <p:cNvSpPr txBox="1">
            <a:spLocks/>
          </p:cNvSpPr>
          <p:nvPr userDrawn="1"/>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smtClean="0">
                <a:solidFill>
                  <a:schemeClr val="tx1">
                    <a:lumMod val="85000"/>
                    <a:lumOff val="15000"/>
                  </a:schemeClr>
                </a:solidFill>
                <a:latin typeface="Calibri" panose="020F0502020204030204" pitchFamily="34" charset="0"/>
              </a:rPr>
              <a:t>Advancing</a:t>
            </a:r>
            <a:r>
              <a:rPr lang="en-US" sz="1200" b="0" i="1" baseline="0" dirty="0" smtClean="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0" name="Picture 4" descr="Z:\Logos Grad School\grad school logo-1horiz.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t="19966" r="1123" b="9362"/>
          <a:stretch/>
        </p:blipFill>
        <p:spPr bwMode="auto">
          <a:xfrm>
            <a:off x="99060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6394662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209800" y="1066800"/>
            <a:ext cx="4724400" cy="444804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p:nvSpPr>
        <p:spPr>
          <a:xfrm>
            <a:off x="152399" y="6153913"/>
            <a:ext cx="8814047" cy="45719"/>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ubtitle 2"/>
          <p:cNvSpPr txBox="1">
            <a:spLocks/>
          </p:cNvSpPr>
          <p:nvPr/>
        </p:nvSpPr>
        <p:spPr>
          <a:xfrm>
            <a:off x="4191000" y="6477000"/>
            <a:ext cx="4876800" cy="311313"/>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US" sz="1200" b="0" i="1" dirty="0" smtClean="0">
                <a:solidFill>
                  <a:schemeClr val="tx1">
                    <a:lumMod val="85000"/>
                    <a:lumOff val="15000"/>
                  </a:schemeClr>
                </a:solidFill>
                <a:latin typeface="Calibri" panose="020F0502020204030204" pitchFamily="34" charset="0"/>
              </a:rPr>
              <a:t>Advancing</a:t>
            </a:r>
            <a:r>
              <a:rPr lang="en-US" sz="1200" b="0" i="1" baseline="0" dirty="0" smtClean="0">
                <a:solidFill>
                  <a:schemeClr val="tx1">
                    <a:lumMod val="85000"/>
                    <a:lumOff val="15000"/>
                  </a:schemeClr>
                </a:solidFill>
                <a:latin typeface="Calibri" panose="020F0502020204030204" pitchFamily="34" charset="0"/>
              </a:rPr>
              <a:t> graduate education. Enhancing the graduate student experience.</a:t>
            </a:r>
            <a:endParaRPr lang="en-US" sz="1200" b="0" i="1" dirty="0">
              <a:solidFill>
                <a:schemeClr val="tx1">
                  <a:lumMod val="85000"/>
                  <a:lumOff val="15000"/>
                </a:schemeClr>
              </a:solidFill>
              <a:latin typeface="Calibri" panose="020F0502020204030204" pitchFamily="34" charset="0"/>
            </a:endParaRPr>
          </a:p>
        </p:txBody>
      </p:sp>
      <p:pic>
        <p:nvPicPr>
          <p:cNvPr id="13" name="Picture 4" descr="Z:\Logos Grad School\grad school logo-1horiz.jpg"/>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t="19966" r="1123" b="9362"/>
          <a:stretch/>
        </p:blipFill>
        <p:spPr bwMode="auto">
          <a:xfrm>
            <a:off x="0" y="6267777"/>
            <a:ext cx="2590800" cy="590223"/>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152399" y="0"/>
            <a:ext cx="8814048" cy="152400"/>
          </a:xfrm>
          <a:prstGeom prst="rect">
            <a:avLst/>
          </a:prstGeom>
          <a:solidFill>
            <a:srgbClr val="D20000"/>
          </a:solidFill>
          <a:ln>
            <a:solidFill>
              <a:srgbClr val="D2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821" r:id="rId8"/>
    <p:sldLayoutId id="2147483834" r:id="rId9"/>
    <p:sldLayoutId id="2147483835" r:id="rId10"/>
  </p:sldLayoutIdLst>
  <p:timing>
    <p:tnLst>
      <p:par>
        <p:cTn id="1" dur="indefinite" restart="never" nodeType="tmRoot"/>
      </p:par>
    </p:tnLst>
  </p:timing>
  <p:hf hdr="0"/>
  <p:txStyles>
    <p:titleStyle>
      <a:lvl1pPr algn="ctr" defTabSz="914400" rtl="0" eaLnBrk="1" latinLnBrk="0" hangingPunct="1">
        <a:spcBef>
          <a:spcPct val="0"/>
        </a:spcBef>
        <a:buNone/>
        <a:defRPr sz="4000" b="1" kern="1200" cap="none" spc="200" baseline="0">
          <a:ln>
            <a:noFill/>
          </a:ln>
          <a:solidFill>
            <a:schemeClr val="tx1"/>
          </a:solidFill>
          <a:effectLst/>
          <a:latin typeface="Calibri" panose="020F0502020204030204" pitchFamily="34" charset="0"/>
          <a:ea typeface="+mj-ea"/>
          <a:cs typeface="+mj-cs"/>
        </a:defRPr>
      </a:lvl1pPr>
    </p:titleStyle>
    <p:bodyStyle>
      <a:lvl1pPr marL="274320" indent="-228600" algn="l" defTabSz="914400" rtl="0" eaLnBrk="1" latinLnBrk="0" hangingPunct="1">
        <a:spcBef>
          <a:spcPct val="20000"/>
        </a:spcBef>
        <a:buClr>
          <a:srgbClr val="D20000"/>
        </a:buClr>
        <a:buFont typeface="Wingdings 2" pitchFamily="18" charset="2"/>
        <a:buChar char=""/>
        <a:defRPr sz="3600" kern="1200" spc="150" baseline="0">
          <a:solidFill>
            <a:schemeClr val="tx1"/>
          </a:solidFill>
          <a:latin typeface="Calibri" panose="020F0502020204030204" pitchFamily="34" charset="0"/>
          <a:ea typeface="+mn-ea"/>
          <a:cs typeface="+mn-cs"/>
        </a:defRPr>
      </a:lvl1pPr>
      <a:lvl2pPr marL="548640" indent="-182880" algn="l" defTabSz="914400" rtl="0" eaLnBrk="1" latinLnBrk="0" hangingPunct="1">
        <a:spcBef>
          <a:spcPct val="20000"/>
        </a:spcBef>
        <a:buClr>
          <a:srgbClr val="D20000"/>
        </a:buClr>
        <a:buFont typeface="Wingdings" pitchFamily="2" charset="2"/>
        <a:buChar char="§"/>
        <a:defRPr sz="3200" kern="1200" spc="100" baseline="0">
          <a:solidFill>
            <a:schemeClr val="tx1"/>
          </a:solidFill>
          <a:latin typeface="Calibri" panose="020F0502020204030204" pitchFamily="34" charset="0"/>
          <a:ea typeface="+mn-ea"/>
          <a:cs typeface="+mn-cs"/>
        </a:defRPr>
      </a:lvl2pPr>
      <a:lvl3pPr marL="822960" indent="-182880" algn="l" defTabSz="914400" rtl="0" eaLnBrk="1" latinLnBrk="0" hangingPunct="1">
        <a:spcBef>
          <a:spcPct val="20000"/>
        </a:spcBef>
        <a:buClr>
          <a:srgbClr val="D20000"/>
        </a:buClr>
        <a:buFont typeface="Wingdings" pitchFamily="2" charset="2"/>
        <a:buChar char="§"/>
        <a:defRPr sz="2600" kern="1200" spc="100" baseline="0">
          <a:solidFill>
            <a:schemeClr val="tx1"/>
          </a:solidFill>
          <a:latin typeface="Calibri" panose="020F0502020204030204" pitchFamily="34" charset="0"/>
          <a:ea typeface="+mn-ea"/>
          <a:cs typeface="+mn-cs"/>
        </a:defRPr>
      </a:lvl3pPr>
      <a:lvl4pPr marL="1097280" indent="-182880" algn="l" defTabSz="914400" rtl="0" eaLnBrk="1" latinLnBrk="0" hangingPunct="1">
        <a:spcBef>
          <a:spcPct val="20000"/>
        </a:spcBef>
        <a:buClr>
          <a:srgbClr val="D20000"/>
        </a:buClr>
        <a:buFont typeface="Wingdings" pitchFamily="2" charset="2"/>
        <a:buChar char="§"/>
        <a:defRPr sz="2200" kern="1200">
          <a:solidFill>
            <a:schemeClr val="tx1"/>
          </a:solidFill>
          <a:latin typeface="Calibri" panose="020F0502020204030204" pitchFamily="34" charset="0"/>
          <a:ea typeface="+mn-ea"/>
          <a:cs typeface="+mn-cs"/>
        </a:defRPr>
      </a:lvl4pPr>
      <a:lvl5pPr marL="1280160" indent="-182880" algn="l" defTabSz="914400" rtl="0" eaLnBrk="1" latinLnBrk="0" hangingPunct="1">
        <a:spcBef>
          <a:spcPct val="20000"/>
        </a:spcBef>
        <a:buClr>
          <a:srgbClr val="D20000"/>
        </a:buClr>
        <a:buFont typeface="Wingdings" pitchFamily="2" charset="2"/>
        <a:buChar char="§"/>
        <a:defRPr sz="2000" kern="1200" spc="100" baseline="0">
          <a:solidFill>
            <a:schemeClr val="tx1"/>
          </a:solidFill>
          <a:latin typeface="Calibri" panose="020F0502020204030204" pitchFamily="34" charset="0"/>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gradschool.umd.edu/funding/student-fellowships-award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gradschool.umd.edu/sites/gradschool.umd.edu/files/uploads/Awards/Guidelines/spring23dead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hyperlink" Target="https://umdsurvey.umd.edu/jfe/form/SV_9n7WZO2GOt318AS" TargetMode="External"/><Relationship Id="rId3" Type="http://schemas.openxmlformats.org/officeDocument/2006/relationships/hyperlink" Target="https://docs.google.com/forms/d/e/1FAIpQLSdibraE_rETuAwXcuNdLqku4VmVZSgM5DPTy0wMAMYcECXZeg/viewform" TargetMode="External"/><Relationship Id="rId7" Type="http://schemas.openxmlformats.org/officeDocument/2006/relationships/hyperlink" Target="https://gradschool.umd.edu/funding/student-fellowships-awards/umd-three-minute-thesis-competition" TargetMode="External"/><Relationship Id="rId2" Type="http://schemas.openxmlformats.org/officeDocument/2006/relationships/notesSlide" Target="../notesSlides/notesSlide16.xml"/><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19200"/>
            <a:ext cx="7924800" cy="1828800"/>
          </a:xfrm>
        </p:spPr>
        <p:txBody>
          <a:bodyPr/>
          <a:lstStyle/>
          <a:p>
            <a:r>
              <a:rPr lang="en-US" sz="3600" dirty="0" smtClean="0"/>
              <a:t>Applying for Graduate School Fellowships and Awards</a:t>
            </a:r>
            <a:endParaRPr lang="en-US" sz="3600" dirty="0"/>
          </a:p>
        </p:txBody>
      </p:sp>
      <p:sp>
        <p:nvSpPr>
          <p:cNvPr id="3" name="Content Placeholder 2"/>
          <p:cNvSpPr>
            <a:spLocks noGrp="1"/>
          </p:cNvSpPr>
          <p:nvPr>
            <p:ph idx="1"/>
          </p:nvPr>
        </p:nvSpPr>
        <p:spPr>
          <a:xfrm>
            <a:off x="1752600" y="3505200"/>
            <a:ext cx="6553200" cy="2209800"/>
          </a:xfrm>
        </p:spPr>
        <p:txBody>
          <a:bodyPr>
            <a:normAutofit fontScale="92500" lnSpcReduction="10000"/>
          </a:bodyPr>
          <a:lstStyle/>
          <a:p>
            <a:r>
              <a:rPr lang="en-US" sz="2400" b="1" dirty="0" smtClean="0"/>
              <a:t>Office of Funding Opportunities </a:t>
            </a:r>
          </a:p>
          <a:p>
            <a:r>
              <a:rPr lang="en-US" sz="2400" b="1" dirty="0" smtClean="0"/>
              <a:t>and </a:t>
            </a:r>
          </a:p>
          <a:p>
            <a:r>
              <a:rPr lang="en-US" sz="2400" b="1" dirty="0" smtClean="0"/>
              <a:t>The Graduate </a:t>
            </a:r>
            <a:r>
              <a:rPr lang="en-US" sz="2400" b="1" dirty="0"/>
              <a:t>School Writing </a:t>
            </a:r>
            <a:r>
              <a:rPr lang="en-US" sz="2400" b="1" dirty="0" smtClean="0"/>
              <a:t>Center</a:t>
            </a:r>
            <a:endParaRPr lang="en-US" sz="2400" b="1" dirty="0"/>
          </a:p>
          <a:p>
            <a:endParaRPr lang="en-US" sz="2400" b="1" dirty="0" smtClean="0"/>
          </a:p>
          <a:p>
            <a:endParaRPr lang="en-US" sz="1100" dirty="0" smtClean="0"/>
          </a:p>
          <a:p>
            <a:r>
              <a:rPr lang="en-US" sz="2400" dirty="0" smtClean="0"/>
              <a:t>December 2022</a:t>
            </a:r>
            <a:endParaRPr lang="en-US" sz="2400" dirty="0"/>
          </a:p>
          <a:p>
            <a:endParaRPr lang="en-US" sz="2400" dirty="0"/>
          </a:p>
        </p:txBody>
      </p:sp>
    </p:spTree>
    <p:extLst>
      <p:ext uri="{BB962C8B-B14F-4D97-AF65-F5344CB8AC3E}">
        <p14:creationId xmlns:p14="http://schemas.microsoft.com/office/powerpoint/2010/main" val="1882344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smtClean="0">
                <a:solidFill>
                  <a:srgbClr val="00B050"/>
                </a:solidFill>
              </a:rPr>
              <a:t>Application materials from Kate Rice, doctoral student in Psychology, now Dr. Kate Rice </a:t>
            </a:r>
            <a:r>
              <a:rPr lang="en-US" dirty="0" err="1" smtClean="0">
                <a:solidFill>
                  <a:srgbClr val="00B050"/>
                </a:solidFill>
              </a:rPr>
              <a:t>Warnell</a:t>
            </a:r>
            <a:r>
              <a:rPr lang="en-US" dirty="0" smtClean="0">
                <a:solidFill>
                  <a:srgbClr val="00B050"/>
                </a:solidFill>
              </a:rPr>
              <a:t>, Assistant Professor at Texas State University</a:t>
            </a:r>
            <a:endParaRPr lang="en-US" dirty="0">
              <a:solidFill>
                <a:srgbClr val="00B050"/>
              </a:solidFill>
            </a:endParaRP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smtClean="0"/>
              <a:t>TITLE</a:t>
            </a:r>
            <a:r>
              <a:rPr lang="en-US" dirty="0" smtClean="0">
                <a:solidFill>
                  <a:srgbClr val="FF0000"/>
                </a:solidFill>
              </a:rPr>
              <a:t>:  </a:t>
            </a:r>
            <a:r>
              <a:rPr lang="en-US" b="1" dirty="0" smtClean="0">
                <a:solidFill>
                  <a:srgbClr val="FF0000"/>
                </a:solidFill>
              </a:rPr>
              <a:t>Developmental </a:t>
            </a:r>
            <a:r>
              <a:rPr lang="en-US" b="1" dirty="0">
                <a:solidFill>
                  <a:srgbClr val="FF0000"/>
                </a:solidFill>
              </a:rPr>
              <a:t>Neural Correlates of Social Interaction</a:t>
            </a:r>
          </a:p>
          <a:p>
            <a:endParaRPr lang="en-US" sz="2300" dirty="0" smtClean="0"/>
          </a:p>
          <a:p>
            <a:r>
              <a:rPr lang="en-US" sz="2300" dirty="0"/>
              <a:t>	</a:t>
            </a:r>
            <a:r>
              <a:rPr lang="en-US" sz="2300" dirty="0" smtClean="0">
                <a:solidFill>
                  <a:srgbClr val="00B050"/>
                </a:solidFill>
              </a:rPr>
              <a:t>From </a:t>
            </a:r>
            <a:r>
              <a:rPr lang="en-US" sz="2300" dirty="0">
                <a:solidFill>
                  <a:srgbClr val="00B050"/>
                </a:solidFill>
              </a:rPr>
              <a:t>an infant playing peek-a-boo to an adolescent navigating peer relationships, </a:t>
            </a:r>
            <a:r>
              <a:rPr lang="en-US" sz="2300" dirty="0" smtClean="0">
                <a:solidFill>
                  <a:srgbClr val="00B050"/>
                </a:solidFill>
              </a:rPr>
              <a:t>children develop </a:t>
            </a:r>
            <a:r>
              <a:rPr lang="en-US" sz="2300" dirty="0">
                <a:solidFill>
                  <a:srgbClr val="00B050"/>
                </a:solidFill>
              </a:rPr>
              <a:t>in a world filled with reciprocal social interaction.</a:t>
            </a:r>
            <a:r>
              <a:rPr lang="en-US" sz="2300" dirty="0"/>
              <a:t> Such interaction is crucial for </a:t>
            </a:r>
            <a:r>
              <a:rPr lang="en-US" sz="2300" dirty="0" smtClean="0"/>
              <a:t>typical social </a:t>
            </a:r>
            <a:r>
              <a:rPr lang="en-US" sz="2300" dirty="0"/>
              <a:t>and cognitive development. Moreover, social disabilities such as autism and social </a:t>
            </a:r>
            <a:r>
              <a:rPr lang="en-US" sz="2300" dirty="0" smtClean="0"/>
              <a:t>anxiety are </a:t>
            </a:r>
            <a:r>
              <a:rPr lang="en-US" sz="2300" dirty="0"/>
              <a:t>often most acute during interaction. Thus, understanding the brain bases of social </a:t>
            </a:r>
            <a:r>
              <a:rPr lang="en-US" sz="2300" dirty="0" smtClean="0"/>
              <a:t>interaction would </a:t>
            </a:r>
            <a:r>
              <a:rPr lang="en-US" sz="2300" dirty="0"/>
              <a:t>provide critical insight into typical and atypical development. Current research into </a:t>
            </a:r>
            <a:r>
              <a:rPr lang="en-US" sz="2300" dirty="0" smtClean="0"/>
              <a:t>social brain </a:t>
            </a:r>
            <a:r>
              <a:rPr lang="en-US" sz="2300" dirty="0"/>
              <a:t>function, however, almost exclusively employs non-interactive contexts (e.g., looking </a:t>
            </a:r>
            <a:r>
              <a:rPr lang="en-US" sz="2300" dirty="0" smtClean="0"/>
              <a:t>at photographs </a:t>
            </a:r>
            <a:r>
              <a:rPr lang="en-US" sz="2300" dirty="0"/>
              <a:t>of strangers or listening to recorded speech) that fail to capture real-world social</a:t>
            </a:r>
          </a:p>
          <a:p>
            <a:r>
              <a:rPr lang="en-US" sz="2300" dirty="0"/>
              <a:t>dynamics. Consequently, a key question about the neural correlates of social processing </a:t>
            </a:r>
            <a:r>
              <a:rPr lang="en-US" sz="2300" dirty="0" smtClean="0"/>
              <a:t>remains unanswered</a:t>
            </a:r>
            <a:r>
              <a:rPr lang="en-US" sz="2300" dirty="0"/>
              <a:t>: how does the brain support social interaction?</a:t>
            </a:r>
          </a:p>
        </p:txBody>
      </p:sp>
      <p:sp>
        <p:nvSpPr>
          <p:cNvPr id="4" name="Oval Callout 3"/>
          <p:cNvSpPr/>
          <p:nvPr/>
        </p:nvSpPr>
        <p:spPr>
          <a:xfrm>
            <a:off x="152400" y="381000"/>
            <a:ext cx="1905000" cy="1527048"/>
          </a:xfrm>
          <a:prstGeom prst="wedgeEllipseCallout">
            <a:avLst>
              <a:gd name="adj1" fmla="val 105891"/>
              <a:gd name="adj2" fmla="val 6636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Opens with a large topic of wide interest</a:t>
            </a:r>
            <a:endParaRPr lang="en-US" dirty="0">
              <a:solidFill>
                <a:schemeClr val="tx1"/>
              </a:solidFill>
            </a:endParaRPr>
          </a:p>
        </p:txBody>
      </p:sp>
    </p:spTree>
    <p:extLst>
      <p:ext uri="{BB962C8B-B14F-4D97-AF65-F5344CB8AC3E}">
        <p14:creationId xmlns:p14="http://schemas.microsoft.com/office/powerpoint/2010/main" val="214718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smtClean="0">
                <a:solidFill>
                  <a:srgbClr val="00B050"/>
                </a:solidFill>
              </a:rPr>
              <a:t>Application materials from Kate Rice, doctoral student in Psychology, now Dr. Kate Rice </a:t>
            </a:r>
            <a:r>
              <a:rPr lang="en-US" dirty="0" err="1" smtClean="0">
                <a:solidFill>
                  <a:srgbClr val="00B050"/>
                </a:solidFill>
              </a:rPr>
              <a:t>Warnell</a:t>
            </a:r>
            <a:r>
              <a:rPr lang="en-US" dirty="0" smtClean="0">
                <a:solidFill>
                  <a:srgbClr val="00B050"/>
                </a:solidFill>
              </a:rPr>
              <a:t>, Assistant Professor at Texas State University</a:t>
            </a:r>
            <a:endParaRPr lang="en-US" dirty="0">
              <a:solidFill>
                <a:srgbClr val="00B050"/>
              </a:solidFill>
            </a:endParaRP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smtClean="0"/>
              <a:t>TITLE</a:t>
            </a:r>
            <a:r>
              <a:rPr lang="en-US" dirty="0" smtClean="0">
                <a:solidFill>
                  <a:srgbClr val="FF0000"/>
                </a:solidFill>
              </a:rPr>
              <a:t>:  </a:t>
            </a:r>
            <a:r>
              <a:rPr lang="en-US" b="1" dirty="0" smtClean="0">
                <a:solidFill>
                  <a:srgbClr val="FF0000"/>
                </a:solidFill>
              </a:rPr>
              <a:t>Developmental </a:t>
            </a:r>
            <a:r>
              <a:rPr lang="en-US" b="1" dirty="0">
                <a:solidFill>
                  <a:srgbClr val="FF0000"/>
                </a:solidFill>
              </a:rPr>
              <a:t>Neural Correlates of Social Interaction</a:t>
            </a:r>
          </a:p>
          <a:p>
            <a:endParaRPr lang="en-US" sz="2300" dirty="0" smtClean="0"/>
          </a:p>
          <a:p>
            <a:r>
              <a:rPr lang="en-US" sz="2300" dirty="0"/>
              <a:t>	</a:t>
            </a:r>
            <a:r>
              <a:rPr lang="en-US" sz="2300" dirty="0" smtClean="0"/>
              <a:t>From </a:t>
            </a:r>
            <a:r>
              <a:rPr lang="en-US" sz="2300" dirty="0"/>
              <a:t>an infant playing peek-a-boo to an adolescent navigating peer relationships, </a:t>
            </a:r>
            <a:r>
              <a:rPr lang="en-US" sz="2300" dirty="0" smtClean="0"/>
              <a:t>children develop </a:t>
            </a:r>
            <a:r>
              <a:rPr lang="en-US" sz="2300" dirty="0"/>
              <a:t>in a world filled with reciprocal social interaction. </a:t>
            </a:r>
            <a:r>
              <a:rPr lang="en-US" sz="2300" dirty="0">
                <a:solidFill>
                  <a:srgbClr val="00B050"/>
                </a:solidFill>
              </a:rPr>
              <a:t>Such interaction is crucial for </a:t>
            </a:r>
            <a:r>
              <a:rPr lang="en-US" sz="2300" dirty="0" smtClean="0">
                <a:solidFill>
                  <a:srgbClr val="00B050"/>
                </a:solidFill>
              </a:rPr>
              <a:t>typical social </a:t>
            </a:r>
            <a:r>
              <a:rPr lang="en-US" sz="2300" dirty="0">
                <a:solidFill>
                  <a:srgbClr val="00B050"/>
                </a:solidFill>
              </a:rPr>
              <a:t>and cognitive development. Moreover, social disabilities such as autism and social </a:t>
            </a:r>
            <a:r>
              <a:rPr lang="en-US" sz="2300" dirty="0" smtClean="0">
                <a:solidFill>
                  <a:srgbClr val="00B050"/>
                </a:solidFill>
              </a:rPr>
              <a:t>anxiety are </a:t>
            </a:r>
            <a:r>
              <a:rPr lang="en-US" sz="2300" dirty="0">
                <a:solidFill>
                  <a:srgbClr val="00B050"/>
                </a:solidFill>
              </a:rPr>
              <a:t>often most acute during interaction. Thus, understanding the brain bases of social </a:t>
            </a:r>
            <a:r>
              <a:rPr lang="en-US" sz="2300" dirty="0" smtClean="0">
                <a:solidFill>
                  <a:srgbClr val="00B050"/>
                </a:solidFill>
              </a:rPr>
              <a:t>interaction would </a:t>
            </a:r>
            <a:r>
              <a:rPr lang="en-US" sz="2300" dirty="0">
                <a:solidFill>
                  <a:srgbClr val="00B050"/>
                </a:solidFill>
              </a:rPr>
              <a:t>provide critical insight into typical and atypical development.</a:t>
            </a:r>
            <a:r>
              <a:rPr lang="en-US" sz="2300" dirty="0"/>
              <a:t> Current research into </a:t>
            </a:r>
            <a:r>
              <a:rPr lang="en-US" sz="2300" dirty="0" smtClean="0"/>
              <a:t>social brain </a:t>
            </a:r>
            <a:r>
              <a:rPr lang="en-US" sz="2300" dirty="0"/>
              <a:t>function, however, almost exclusively employs non-interactive contexts (e.g., looking </a:t>
            </a:r>
            <a:r>
              <a:rPr lang="en-US" sz="2300" dirty="0" smtClean="0"/>
              <a:t>at photographs </a:t>
            </a:r>
            <a:r>
              <a:rPr lang="en-US" sz="2300" dirty="0"/>
              <a:t>of strangers or listening to recorded speech) that fail to capture real-world social</a:t>
            </a:r>
          </a:p>
          <a:p>
            <a:r>
              <a:rPr lang="en-US" sz="2300" dirty="0"/>
              <a:t>dynamics. Consequently, a key question about the neural correlates of social processing </a:t>
            </a:r>
            <a:r>
              <a:rPr lang="en-US" sz="2300" dirty="0" smtClean="0"/>
              <a:t>remains unanswered</a:t>
            </a:r>
            <a:r>
              <a:rPr lang="en-US" sz="2300" dirty="0"/>
              <a:t>: how does the brain support social interaction?</a:t>
            </a:r>
          </a:p>
        </p:txBody>
      </p:sp>
      <p:sp>
        <p:nvSpPr>
          <p:cNvPr id="4" name="Oval Callout 3"/>
          <p:cNvSpPr/>
          <p:nvPr/>
        </p:nvSpPr>
        <p:spPr>
          <a:xfrm>
            <a:off x="6400800" y="457200"/>
            <a:ext cx="1905000" cy="1527048"/>
          </a:xfrm>
          <a:prstGeom prst="wedgeEllipseCallout">
            <a:avLst>
              <a:gd name="adj1" fmla="val -84040"/>
              <a:gd name="adj2" fmla="val 82879"/>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Provides context for why this matters</a:t>
            </a:r>
            <a:endParaRPr lang="en-US" dirty="0">
              <a:solidFill>
                <a:schemeClr val="tx1"/>
              </a:solidFill>
            </a:endParaRPr>
          </a:p>
        </p:txBody>
      </p:sp>
    </p:spTree>
    <p:extLst>
      <p:ext uri="{BB962C8B-B14F-4D97-AF65-F5344CB8AC3E}">
        <p14:creationId xmlns:p14="http://schemas.microsoft.com/office/powerpoint/2010/main" val="355725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smtClean="0">
                <a:solidFill>
                  <a:srgbClr val="00B050"/>
                </a:solidFill>
              </a:rPr>
              <a:t>Application materials from Kate Rice, doctoral student in Psychology, now Dr. Kate Rice </a:t>
            </a:r>
            <a:r>
              <a:rPr lang="en-US" dirty="0" err="1" smtClean="0">
                <a:solidFill>
                  <a:srgbClr val="00B050"/>
                </a:solidFill>
              </a:rPr>
              <a:t>Warnell</a:t>
            </a:r>
            <a:r>
              <a:rPr lang="en-US" dirty="0" smtClean="0">
                <a:solidFill>
                  <a:srgbClr val="00B050"/>
                </a:solidFill>
              </a:rPr>
              <a:t>, Assistant Professor at Texas State University</a:t>
            </a:r>
            <a:endParaRPr lang="en-US" dirty="0">
              <a:solidFill>
                <a:srgbClr val="00B050"/>
              </a:solidFill>
            </a:endParaRP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smtClean="0"/>
              <a:t>TITLE</a:t>
            </a:r>
            <a:r>
              <a:rPr lang="en-US" dirty="0" smtClean="0">
                <a:solidFill>
                  <a:srgbClr val="FF0000"/>
                </a:solidFill>
              </a:rPr>
              <a:t>:  </a:t>
            </a:r>
            <a:r>
              <a:rPr lang="en-US" b="1" dirty="0" smtClean="0">
                <a:solidFill>
                  <a:srgbClr val="FF0000"/>
                </a:solidFill>
              </a:rPr>
              <a:t>Developmental </a:t>
            </a:r>
            <a:r>
              <a:rPr lang="en-US" b="1" dirty="0">
                <a:solidFill>
                  <a:srgbClr val="FF0000"/>
                </a:solidFill>
              </a:rPr>
              <a:t>Neural Correlates of Social Interaction</a:t>
            </a:r>
          </a:p>
          <a:p>
            <a:endParaRPr lang="en-US" sz="2300" dirty="0" smtClean="0"/>
          </a:p>
          <a:p>
            <a:r>
              <a:rPr lang="en-US" sz="2300" dirty="0"/>
              <a:t>	</a:t>
            </a:r>
            <a:r>
              <a:rPr lang="en-US" sz="2300" dirty="0" smtClean="0"/>
              <a:t>From </a:t>
            </a:r>
            <a:r>
              <a:rPr lang="en-US" sz="2300" dirty="0"/>
              <a:t>an infant playing peek-a-boo to an adolescent navigating peer relationships, </a:t>
            </a:r>
            <a:r>
              <a:rPr lang="en-US" sz="2300" dirty="0" smtClean="0"/>
              <a:t>children develop </a:t>
            </a:r>
            <a:r>
              <a:rPr lang="en-US" sz="2300" dirty="0"/>
              <a:t>in a world filled with reciprocal social interaction. Such interaction is crucial for </a:t>
            </a:r>
            <a:r>
              <a:rPr lang="en-US" sz="2300" dirty="0" smtClean="0"/>
              <a:t>typical social </a:t>
            </a:r>
            <a:r>
              <a:rPr lang="en-US" sz="2300" dirty="0"/>
              <a:t>and cognitive development. Moreover, social disabilities such as autism and social </a:t>
            </a:r>
            <a:r>
              <a:rPr lang="en-US" sz="2300" dirty="0" smtClean="0"/>
              <a:t>anxiety are </a:t>
            </a:r>
            <a:r>
              <a:rPr lang="en-US" sz="2300" dirty="0"/>
              <a:t>often most acute during interaction. Thus, understanding the brain bases of social </a:t>
            </a:r>
            <a:r>
              <a:rPr lang="en-US" sz="2300" dirty="0" smtClean="0"/>
              <a:t>interaction would </a:t>
            </a:r>
            <a:r>
              <a:rPr lang="en-US" sz="2300" dirty="0"/>
              <a:t>provide critical insight into typical and atypical development. </a:t>
            </a:r>
            <a:r>
              <a:rPr lang="en-US" sz="2300" dirty="0">
                <a:solidFill>
                  <a:srgbClr val="00B050"/>
                </a:solidFill>
              </a:rPr>
              <a:t>Current research into </a:t>
            </a:r>
            <a:r>
              <a:rPr lang="en-US" sz="2300" dirty="0" smtClean="0">
                <a:solidFill>
                  <a:srgbClr val="00B050"/>
                </a:solidFill>
              </a:rPr>
              <a:t>social brain </a:t>
            </a:r>
            <a:r>
              <a:rPr lang="en-US" sz="2300" dirty="0">
                <a:solidFill>
                  <a:srgbClr val="00B050"/>
                </a:solidFill>
              </a:rPr>
              <a:t>function, however, almost exclusively employs non-interactive contexts (e.g., looking </a:t>
            </a:r>
            <a:r>
              <a:rPr lang="en-US" sz="2300" dirty="0" smtClean="0">
                <a:solidFill>
                  <a:srgbClr val="00B050"/>
                </a:solidFill>
              </a:rPr>
              <a:t>at photographs </a:t>
            </a:r>
            <a:r>
              <a:rPr lang="en-US" sz="2300" dirty="0">
                <a:solidFill>
                  <a:srgbClr val="00B050"/>
                </a:solidFill>
              </a:rPr>
              <a:t>of strangers or listening to recorded speech) that fail to capture real-world social</a:t>
            </a:r>
          </a:p>
          <a:p>
            <a:r>
              <a:rPr lang="en-US" sz="2300" dirty="0">
                <a:solidFill>
                  <a:srgbClr val="00B050"/>
                </a:solidFill>
              </a:rPr>
              <a:t>dynamics. </a:t>
            </a:r>
            <a:r>
              <a:rPr lang="en-US" sz="2300" dirty="0"/>
              <a:t>Consequently, a key question about the neural correlates of social processing </a:t>
            </a:r>
            <a:r>
              <a:rPr lang="en-US" sz="2300" dirty="0" smtClean="0"/>
              <a:t>remains unanswered</a:t>
            </a:r>
            <a:r>
              <a:rPr lang="en-US" sz="2300" dirty="0"/>
              <a:t>: how does the brain support social interaction?</a:t>
            </a:r>
          </a:p>
        </p:txBody>
      </p:sp>
      <p:sp>
        <p:nvSpPr>
          <p:cNvPr id="4" name="Oval Callout 3"/>
          <p:cNvSpPr/>
          <p:nvPr/>
        </p:nvSpPr>
        <p:spPr>
          <a:xfrm>
            <a:off x="2590800" y="1295400"/>
            <a:ext cx="2895600" cy="2286000"/>
          </a:xfrm>
          <a:prstGeom prst="wedgeEllipseCallout">
            <a:avLst>
              <a:gd name="adj1" fmla="val 8432"/>
              <a:gd name="adj2" fmla="val 7808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Shows us that there’s a GAP:</a:t>
            </a:r>
          </a:p>
          <a:p>
            <a:pPr algn="ctr"/>
            <a:r>
              <a:rPr lang="en-US" dirty="0" smtClean="0">
                <a:solidFill>
                  <a:schemeClr val="tx1"/>
                </a:solidFill>
              </a:rPr>
              <a:t>Tells us what  ISN’T being done and provides a sense of why that matters.</a:t>
            </a:r>
            <a:endParaRPr lang="en-US" dirty="0">
              <a:solidFill>
                <a:schemeClr val="tx1"/>
              </a:solidFill>
            </a:endParaRPr>
          </a:p>
        </p:txBody>
      </p:sp>
    </p:spTree>
    <p:extLst>
      <p:ext uri="{BB962C8B-B14F-4D97-AF65-F5344CB8AC3E}">
        <p14:creationId xmlns:p14="http://schemas.microsoft.com/office/powerpoint/2010/main" val="280991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smtClean="0">
                <a:solidFill>
                  <a:srgbClr val="00B050"/>
                </a:solidFill>
              </a:rPr>
              <a:t>Application materials from Kate Rice, doctoral student in Psychology, now Dr. Kate Rice </a:t>
            </a:r>
            <a:r>
              <a:rPr lang="en-US" dirty="0" err="1" smtClean="0">
                <a:solidFill>
                  <a:srgbClr val="00B050"/>
                </a:solidFill>
              </a:rPr>
              <a:t>Warnell</a:t>
            </a:r>
            <a:r>
              <a:rPr lang="en-US" dirty="0" smtClean="0">
                <a:solidFill>
                  <a:srgbClr val="00B050"/>
                </a:solidFill>
              </a:rPr>
              <a:t>, Assistant Professor at Texas State University</a:t>
            </a:r>
            <a:endParaRPr lang="en-US" dirty="0">
              <a:solidFill>
                <a:srgbClr val="00B050"/>
              </a:solidFill>
            </a:endParaRP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smtClean="0"/>
              <a:t>TITLE</a:t>
            </a:r>
            <a:r>
              <a:rPr lang="en-US" dirty="0" smtClean="0">
                <a:solidFill>
                  <a:srgbClr val="FF0000"/>
                </a:solidFill>
              </a:rPr>
              <a:t>:  </a:t>
            </a:r>
            <a:r>
              <a:rPr lang="en-US" b="1" dirty="0" smtClean="0">
                <a:solidFill>
                  <a:srgbClr val="FF0000"/>
                </a:solidFill>
              </a:rPr>
              <a:t>Developmental </a:t>
            </a:r>
            <a:r>
              <a:rPr lang="en-US" b="1" dirty="0">
                <a:solidFill>
                  <a:srgbClr val="FF0000"/>
                </a:solidFill>
              </a:rPr>
              <a:t>Neural Correlates of Social Interaction</a:t>
            </a:r>
          </a:p>
          <a:p>
            <a:endParaRPr lang="en-US" sz="2300" dirty="0" smtClean="0"/>
          </a:p>
          <a:p>
            <a:r>
              <a:rPr lang="en-US" sz="2300" dirty="0"/>
              <a:t>	</a:t>
            </a:r>
            <a:r>
              <a:rPr lang="en-US" sz="2300" dirty="0" smtClean="0"/>
              <a:t>From </a:t>
            </a:r>
            <a:r>
              <a:rPr lang="en-US" sz="2300" dirty="0"/>
              <a:t>an infant playing peek-a-boo to an adolescent navigating peer relationships, </a:t>
            </a:r>
            <a:r>
              <a:rPr lang="en-US" sz="2300" dirty="0" smtClean="0"/>
              <a:t>children develop </a:t>
            </a:r>
            <a:r>
              <a:rPr lang="en-US" sz="2300" dirty="0"/>
              <a:t>in a world filled with reciprocal social interaction. Such interaction is crucial for </a:t>
            </a:r>
            <a:r>
              <a:rPr lang="en-US" sz="2300" dirty="0" smtClean="0"/>
              <a:t>typical social </a:t>
            </a:r>
            <a:r>
              <a:rPr lang="en-US" sz="2300" dirty="0"/>
              <a:t>and cognitive development. Moreover, social disabilities such as autism and social </a:t>
            </a:r>
            <a:r>
              <a:rPr lang="en-US" sz="2300" dirty="0" smtClean="0"/>
              <a:t>anxiety are </a:t>
            </a:r>
            <a:r>
              <a:rPr lang="en-US" sz="2300" dirty="0"/>
              <a:t>often most acute during interaction. Thus, understanding the brain bases of social </a:t>
            </a:r>
            <a:r>
              <a:rPr lang="en-US" sz="2300" dirty="0" smtClean="0"/>
              <a:t>interaction would </a:t>
            </a:r>
            <a:r>
              <a:rPr lang="en-US" sz="2300" dirty="0"/>
              <a:t>provide critical insight into typical and atypical development. Current research into </a:t>
            </a:r>
            <a:r>
              <a:rPr lang="en-US" sz="2300" dirty="0" smtClean="0"/>
              <a:t>social brain </a:t>
            </a:r>
            <a:r>
              <a:rPr lang="en-US" sz="2300" dirty="0"/>
              <a:t>function, however, almost exclusively employs non-interactive contexts (e.g., looking </a:t>
            </a:r>
            <a:r>
              <a:rPr lang="en-US" sz="2300" dirty="0" smtClean="0"/>
              <a:t>at photographs </a:t>
            </a:r>
            <a:r>
              <a:rPr lang="en-US" sz="2300" dirty="0"/>
              <a:t>of strangers or listening to recorded speech) that fail to capture real-world social</a:t>
            </a:r>
          </a:p>
          <a:p>
            <a:r>
              <a:rPr lang="en-US" sz="2300" dirty="0"/>
              <a:t>dynamics. </a:t>
            </a:r>
            <a:r>
              <a:rPr lang="en-US" sz="2300" dirty="0">
                <a:solidFill>
                  <a:srgbClr val="00B050"/>
                </a:solidFill>
              </a:rPr>
              <a:t>Consequently, a key question about the neural correlates of social processing </a:t>
            </a:r>
            <a:r>
              <a:rPr lang="en-US" sz="2300" dirty="0" smtClean="0">
                <a:solidFill>
                  <a:srgbClr val="00B050"/>
                </a:solidFill>
              </a:rPr>
              <a:t>remains unanswered</a:t>
            </a:r>
            <a:r>
              <a:rPr lang="en-US" sz="2300" dirty="0">
                <a:solidFill>
                  <a:srgbClr val="00B050"/>
                </a:solidFill>
              </a:rPr>
              <a:t>: how does the brain support social interaction?</a:t>
            </a:r>
          </a:p>
        </p:txBody>
      </p:sp>
      <p:sp>
        <p:nvSpPr>
          <p:cNvPr id="4" name="Oval Callout 3"/>
          <p:cNvSpPr/>
          <p:nvPr/>
        </p:nvSpPr>
        <p:spPr>
          <a:xfrm>
            <a:off x="228600" y="2514600"/>
            <a:ext cx="3124200" cy="2365248"/>
          </a:xfrm>
          <a:prstGeom prst="wedgeEllipseCallout">
            <a:avLst>
              <a:gd name="adj1" fmla="val 47607"/>
              <a:gd name="adj2" fmla="val 8069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Closes the paragraph by asking a QUESTION.  The question clearly responds to that gap.  And it’s interesting. </a:t>
            </a:r>
            <a:endParaRPr lang="en-US" dirty="0">
              <a:solidFill>
                <a:schemeClr val="tx1"/>
              </a:solidFill>
            </a:endParaRPr>
          </a:p>
        </p:txBody>
      </p:sp>
    </p:spTree>
    <p:extLst>
      <p:ext uri="{BB962C8B-B14F-4D97-AF65-F5344CB8AC3E}">
        <p14:creationId xmlns:p14="http://schemas.microsoft.com/office/powerpoint/2010/main" val="1130634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ü"/>
            </a:pPr>
            <a:r>
              <a:rPr lang="en-US" dirty="0" smtClean="0"/>
              <a:t>an </a:t>
            </a:r>
            <a:r>
              <a:rPr lang="en-US" dirty="0"/>
              <a:t>abstract of no more than 500 words written for a general </a:t>
            </a:r>
            <a:r>
              <a:rPr lang="en-US" dirty="0" smtClean="0"/>
              <a:t>lay audience</a:t>
            </a:r>
            <a:r>
              <a:rPr lang="en-US" dirty="0"/>
              <a:t>. The abstract should include: a) the title; b) a description of the study; c) the significance of the study; and d) sources of information or data, if </a:t>
            </a:r>
            <a:r>
              <a:rPr lang="en-US" dirty="0" smtClean="0"/>
              <a:t>applicable.</a:t>
            </a:r>
          </a:p>
        </p:txBody>
      </p:sp>
      <p:sp>
        <p:nvSpPr>
          <p:cNvPr id="3" name="Title 2"/>
          <p:cNvSpPr>
            <a:spLocks noGrp="1"/>
          </p:cNvSpPr>
          <p:nvPr>
            <p:ph type="title"/>
          </p:nvPr>
        </p:nvSpPr>
        <p:spPr/>
        <p:txBody>
          <a:bodyPr/>
          <a:lstStyle/>
          <a:p>
            <a:r>
              <a:rPr lang="en-US" dirty="0" smtClean="0"/>
              <a:t>Student Portion of the Application</a:t>
            </a:r>
            <a:endParaRPr lang="en-US" dirty="0"/>
          </a:p>
        </p:txBody>
      </p:sp>
    </p:spTree>
    <p:extLst>
      <p:ext uri="{BB962C8B-B14F-4D97-AF65-F5344CB8AC3E}">
        <p14:creationId xmlns:p14="http://schemas.microsoft.com/office/powerpoint/2010/main" val="2022448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81000" y="1420210"/>
            <a:ext cx="8407400" cy="4406900"/>
          </a:xfrm>
        </p:spPr>
        <p:txBody>
          <a:bodyPr>
            <a:normAutofit fontScale="92500" lnSpcReduction="20000"/>
          </a:bodyPr>
          <a:lstStyle/>
          <a:p>
            <a:pPr marL="45720" indent="0">
              <a:buNone/>
            </a:pPr>
            <a:r>
              <a:rPr lang="en-US" dirty="0" smtClean="0">
                <a:solidFill>
                  <a:srgbClr val="00B050"/>
                </a:solidFill>
              </a:rPr>
              <a:t>Take three minutes to brainstorm how you will. . . </a:t>
            </a:r>
          </a:p>
          <a:p>
            <a:pPr marL="788670" indent="-742950">
              <a:buFont typeface="+mj-lt"/>
              <a:buAutoNum type="arabicPeriod"/>
            </a:pPr>
            <a:r>
              <a:rPr lang="en-US" dirty="0" smtClean="0"/>
              <a:t>Open </a:t>
            </a:r>
            <a:r>
              <a:rPr lang="en-US" dirty="0"/>
              <a:t>with a </a:t>
            </a:r>
            <a:r>
              <a:rPr lang="en-US" dirty="0" smtClean="0"/>
              <a:t>topic </a:t>
            </a:r>
            <a:r>
              <a:rPr lang="en-US" dirty="0"/>
              <a:t>of wide </a:t>
            </a:r>
            <a:r>
              <a:rPr lang="en-US" dirty="0" smtClean="0"/>
              <a:t>interest.</a:t>
            </a:r>
          </a:p>
          <a:p>
            <a:pPr marL="788670" indent="-742950">
              <a:buFont typeface="+mj-lt"/>
              <a:buAutoNum type="arabicPeriod"/>
            </a:pPr>
            <a:r>
              <a:rPr lang="en-US" dirty="0" smtClean="0"/>
              <a:t>Provide </a:t>
            </a:r>
            <a:r>
              <a:rPr lang="en-US" dirty="0"/>
              <a:t>context for why </a:t>
            </a:r>
            <a:r>
              <a:rPr lang="en-US" dirty="0" smtClean="0"/>
              <a:t>the topic matters.</a:t>
            </a:r>
          </a:p>
          <a:p>
            <a:pPr marL="788670" indent="-742950">
              <a:buFont typeface="+mj-lt"/>
              <a:buAutoNum type="arabicPeriod"/>
            </a:pPr>
            <a:r>
              <a:rPr lang="en-US" dirty="0" smtClean="0"/>
              <a:t>Demonstrate that there’s a gap in how the topic is addressed.</a:t>
            </a:r>
          </a:p>
          <a:p>
            <a:pPr marL="788670" indent="-742950">
              <a:buFont typeface="+mj-lt"/>
              <a:buAutoNum type="arabicPeriod"/>
            </a:pPr>
            <a:r>
              <a:rPr lang="en-US" dirty="0" smtClean="0"/>
              <a:t>Articulate a question that will help fill that gap.</a:t>
            </a:r>
            <a:endParaRPr lang="en-US" dirty="0"/>
          </a:p>
          <a:p>
            <a:pPr marL="45720" indent="0">
              <a:buNone/>
            </a:pPr>
            <a:endParaRPr lang="en-US" dirty="0"/>
          </a:p>
          <a:p>
            <a:pPr marL="45720" indent="0">
              <a:buNone/>
            </a:pPr>
            <a:endParaRPr lang="en-US" dirty="0" smtClean="0">
              <a:solidFill>
                <a:srgbClr val="00B050"/>
              </a:solidFill>
            </a:endParaRPr>
          </a:p>
        </p:txBody>
      </p:sp>
      <p:sp>
        <p:nvSpPr>
          <p:cNvPr id="3" name="Title 2"/>
          <p:cNvSpPr>
            <a:spLocks noGrp="1"/>
          </p:cNvSpPr>
          <p:nvPr>
            <p:ph type="title" idx="4294967295"/>
          </p:nvPr>
        </p:nvSpPr>
        <p:spPr>
          <a:xfrm>
            <a:off x="0" y="355600"/>
            <a:ext cx="8382000" cy="1054100"/>
          </a:xfrm>
        </p:spPr>
        <p:txBody>
          <a:bodyPr/>
          <a:lstStyle/>
          <a:p>
            <a:r>
              <a:rPr lang="en-US" dirty="0" smtClean="0"/>
              <a:t>Take a minute to brainstorm. . . </a:t>
            </a:r>
            <a:endParaRPr lang="en-US" dirty="0"/>
          </a:p>
        </p:txBody>
      </p:sp>
    </p:spTree>
    <p:extLst>
      <p:ext uri="{BB962C8B-B14F-4D97-AF65-F5344CB8AC3E}">
        <p14:creationId xmlns:p14="http://schemas.microsoft.com/office/powerpoint/2010/main" val="30072057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371601"/>
            <a:ext cx="8407893" cy="4495799"/>
          </a:xfrm>
        </p:spPr>
        <p:txBody>
          <a:bodyPr>
            <a:normAutofit/>
          </a:bodyPr>
          <a:lstStyle/>
          <a:p>
            <a:pPr marL="45720" indent="0">
              <a:buNone/>
            </a:pPr>
            <a:r>
              <a:rPr lang="en-US" sz="2500" dirty="0" smtClean="0"/>
              <a:t>Nomination package requires the nominated </a:t>
            </a:r>
            <a:r>
              <a:rPr lang="en-US" sz="2500" dirty="0"/>
              <a:t>student </a:t>
            </a:r>
            <a:r>
              <a:rPr lang="en-US" sz="2500" dirty="0" smtClean="0"/>
              <a:t>to write a two page proposal.  It must include:</a:t>
            </a:r>
          </a:p>
          <a:p>
            <a:pPr marL="320040" lvl="1" indent="0">
              <a:buNone/>
            </a:pPr>
            <a:endParaRPr lang="en-US" sz="1100" dirty="0" smtClean="0"/>
          </a:p>
          <a:p>
            <a:pPr marL="320040" lvl="1" indent="0">
              <a:buNone/>
            </a:pPr>
            <a:r>
              <a:rPr lang="en-US" sz="2000" dirty="0" smtClean="0"/>
              <a:t>a</a:t>
            </a:r>
            <a:r>
              <a:rPr lang="en-US" sz="2000" dirty="0"/>
              <a:t>)  the nature of the work to be accomplished during the </a:t>
            </a:r>
            <a:r>
              <a:rPr lang="en-US" sz="2000" dirty="0" smtClean="0"/>
              <a:t>summer;</a:t>
            </a:r>
          </a:p>
          <a:p>
            <a:pPr marL="320040" lvl="1" indent="0">
              <a:buNone/>
            </a:pPr>
            <a:endParaRPr lang="en-US" sz="1100" dirty="0"/>
          </a:p>
          <a:p>
            <a:pPr marL="320040" lvl="1" indent="0">
              <a:buNone/>
            </a:pPr>
            <a:r>
              <a:rPr lang="en-US" sz="2000" dirty="0"/>
              <a:t>b)  a plan for its </a:t>
            </a:r>
            <a:r>
              <a:rPr lang="en-US" sz="2000" dirty="0" smtClean="0"/>
              <a:t>execution;</a:t>
            </a:r>
          </a:p>
          <a:p>
            <a:pPr marL="320040" lvl="1" indent="0">
              <a:buNone/>
            </a:pPr>
            <a:endParaRPr lang="en-US" sz="1100" dirty="0"/>
          </a:p>
          <a:p>
            <a:pPr marL="320040" lvl="1" indent="0">
              <a:buNone/>
            </a:pPr>
            <a:r>
              <a:rPr lang="en-US" sz="2000" dirty="0"/>
              <a:t>c)  the specific benchmark(s) that this award will enable the student to </a:t>
            </a:r>
            <a:r>
              <a:rPr lang="en-US" sz="2000" dirty="0" smtClean="0"/>
              <a:t>meet; and</a:t>
            </a:r>
          </a:p>
          <a:p>
            <a:pPr marL="320040" lvl="1" indent="0">
              <a:buNone/>
            </a:pPr>
            <a:endParaRPr lang="en-US" sz="1100" dirty="0"/>
          </a:p>
          <a:p>
            <a:pPr marL="320040" lvl="1" indent="0">
              <a:buNone/>
            </a:pPr>
            <a:r>
              <a:rPr lang="en-US" sz="2000" dirty="0"/>
              <a:t>d)  a clear indication of how the summer project fits within the program’s timetable </a:t>
            </a:r>
            <a:r>
              <a:rPr lang="en-US" sz="2000" dirty="0" smtClean="0"/>
              <a:t>for completing </a:t>
            </a:r>
            <a:r>
              <a:rPr lang="en-US" sz="2000" dirty="0"/>
              <a:t>graduation </a:t>
            </a:r>
            <a:r>
              <a:rPr lang="en-US" sz="2000" dirty="0" smtClean="0"/>
              <a:t>requirements</a:t>
            </a:r>
            <a:r>
              <a:rPr lang="en-US" sz="2000" dirty="0"/>
              <a:t>  </a:t>
            </a:r>
          </a:p>
        </p:txBody>
      </p:sp>
      <p:sp>
        <p:nvSpPr>
          <p:cNvPr id="3" name="Title 2"/>
          <p:cNvSpPr>
            <a:spLocks noGrp="1"/>
          </p:cNvSpPr>
          <p:nvPr>
            <p:ph type="title"/>
          </p:nvPr>
        </p:nvSpPr>
        <p:spPr>
          <a:xfrm>
            <a:off x="381000" y="355847"/>
            <a:ext cx="8381260" cy="1015754"/>
          </a:xfrm>
        </p:spPr>
        <p:txBody>
          <a:bodyPr/>
          <a:lstStyle/>
          <a:p>
            <a:r>
              <a:rPr lang="en-US" sz="3600" dirty="0" smtClean="0"/>
              <a:t>Summer Research Fellowship Proposal Requirements</a:t>
            </a:r>
            <a:endParaRPr lang="en-US" sz="3600" dirty="0"/>
          </a:p>
        </p:txBody>
      </p:sp>
      <p:sp>
        <p:nvSpPr>
          <p:cNvPr id="4" name="Oval 3"/>
          <p:cNvSpPr/>
          <p:nvPr/>
        </p:nvSpPr>
        <p:spPr>
          <a:xfrm>
            <a:off x="380999" y="2819400"/>
            <a:ext cx="8560292" cy="3276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0776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45720" indent="0">
              <a:buNone/>
            </a:pPr>
            <a:r>
              <a:rPr lang="en-US" dirty="0" smtClean="0"/>
              <a:t>	The </a:t>
            </a:r>
            <a:r>
              <a:rPr lang="en-US" dirty="0"/>
              <a:t>nominee must be able to show that a summer of focused </a:t>
            </a:r>
            <a:r>
              <a:rPr lang="en-US" dirty="0">
                <a:solidFill>
                  <a:srgbClr val="00B050"/>
                </a:solidFill>
              </a:rPr>
              <a:t>work will enable them </a:t>
            </a:r>
            <a:r>
              <a:rPr lang="en-US" dirty="0"/>
              <a:t>to prepare for or complete a key benchmark in their program’s requirements. Given disciplinary and programmatic differences across campus, programs and their nominees will have broad latitude in defining the benchmarks that students will prepare for or complete.  Some humanities programs, for example, have extensive reading lists that students must master for candidacy exams; some science programs may require students at a particular stage to acquire and demonstrate new laboratory methods or other techniques; programs in many disciplines across campus require dissertation prospectuses and, often, formal prospectus defenses.  These benchmarks, among others, would be appropriate.</a:t>
            </a:r>
          </a:p>
        </p:txBody>
      </p:sp>
      <p:sp>
        <p:nvSpPr>
          <p:cNvPr id="3" name="Title 2"/>
          <p:cNvSpPr>
            <a:spLocks noGrp="1"/>
          </p:cNvSpPr>
          <p:nvPr>
            <p:ph type="title"/>
          </p:nvPr>
        </p:nvSpPr>
        <p:spPr/>
        <p:txBody>
          <a:bodyPr/>
          <a:lstStyle/>
          <a:p>
            <a:r>
              <a:rPr lang="en-US" dirty="0" smtClean="0"/>
              <a:t>Benchmarks</a:t>
            </a:r>
            <a:endParaRPr lang="en-US" dirty="0"/>
          </a:p>
        </p:txBody>
      </p:sp>
    </p:spTree>
    <p:extLst>
      <p:ext uri="{BB962C8B-B14F-4D97-AF65-F5344CB8AC3E}">
        <p14:creationId xmlns:p14="http://schemas.microsoft.com/office/powerpoint/2010/main" val="731742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315200" cy="5293757"/>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	The </a:t>
            </a:r>
            <a:r>
              <a:rPr lang="en-US" sz="2000" dirty="0">
                <a:latin typeface="Arial" panose="020B0604020202020204" pitchFamily="34" charset="0"/>
                <a:cs typeface="Arial" panose="020B0604020202020204" pitchFamily="34" charset="0"/>
              </a:rPr>
              <a:t>University of Maryland’s doctoral program in sociology  requires the completion of two substantive comprehensive exams. Generally, students choose from our four primary areas of scholarship: Social Psychology, Political Psychology, Demography, and Stratification. In addition to these current focus areas, our department also accommodates previously offered exams in Development; Gender, Work, and Family (GWF); Globalizing Theory; Military Sociology; and (less commonly) Critical Race Theory (CRT). Students have the option of creating and completing alternative comprehensive exams in closer alignment with our individual research agendas and scholarly identities. In addition to completing a standard Social Psychology comprehensive exam, I will be undertaking my RSEI alternative comprehensive exam to prepare me for my future career in academia focused on critical race scholarship .</a:t>
            </a:r>
          </a:p>
          <a:p>
            <a:endParaRPr lang="en-US" dirty="0"/>
          </a:p>
        </p:txBody>
      </p:sp>
      <p:sp>
        <p:nvSpPr>
          <p:cNvPr id="3" name="TextBox 2"/>
          <p:cNvSpPr txBox="1"/>
          <p:nvPr/>
        </p:nvSpPr>
        <p:spPr>
          <a:xfrm>
            <a:off x="990600" y="381000"/>
            <a:ext cx="7162800" cy="646331"/>
          </a:xfrm>
          <a:prstGeom prst="rect">
            <a:avLst/>
          </a:prstGeom>
          <a:noFill/>
        </p:spPr>
        <p:txBody>
          <a:bodyPr wrap="square" rtlCol="0">
            <a:spAutoFit/>
          </a:bodyPr>
          <a:lstStyle/>
          <a:p>
            <a:pPr algn="ctr"/>
            <a:r>
              <a:rPr lang="en-US" dirty="0" smtClean="0">
                <a:solidFill>
                  <a:srgbClr val="FF0000"/>
                </a:solidFill>
              </a:rPr>
              <a:t>Simone Durham, doctoral student, Sociology</a:t>
            </a:r>
          </a:p>
          <a:p>
            <a:pPr algn="ctr"/>
            <a:r>
              <a:rPr lang="en-US" dirty="0" smtClean="0">
                <a:solidFill>
                  <a:srgbClr val="FF0000"/>
                </a:solidFill>
              </a:rPr>
              <a:t>Summer Research application 2019 (unsuccessful) </a:t>
            </a:r>
            <a:endParaRPr lang="en-US" dirty="0">
              <a:solidFill>
                <a:srgbClr val="FF0000"/>
              </a:solidFill>
            </a:endParaRPr>
          </a:p>
        </p:txBody>
      </p:sp>
    </p:spTree>
    <p:extLst>
      <p:ext uri="{BB962C8B-B14F-4D97-AF65-F5344CB8AC3E}">
        <p14:creationId xmlns:p14="http://schemas.microsoft.com/office/powerpoint/2010/main" val="3079573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315200" cy="5293757"/>
          </a:xfrm>
          <a:prstGeom prst="rect">
            <a:avLst/>
          </a:prstGeom>
          <a:noFill/>
        </p:spPr>
        <p:txBody>
          <a:bodyPr wrap="square" rtlCol="0">
            <a:spAutoFit/>
          </a:bodyPr>
          <a:lstStyle/>
          <a:p>
            <a:r>
              <a:rPr lang="en-US" sz="2000" dirty="0" smtClean="0">
                <a:solidFill>
                  <a:schemeClr val="tx1">
                    <a:lumMod val="65000"/>
                    <a:lumOff val="35000"/>
                  </a:schemeClr>
                </a:solidFill>
                <a:latin typeface="Arial" panose="020B0604020202020204" pitchFamily="34" charset="0"/>
                <a:cs typeface="Arial" panose="020B0604020202020204" pitchFamily="34" charset="0"/>
              </a:rPr>
              <a:t>	The </a:t>
            </a:r>
            <a:r>
              <a:rPr lang="en-US" sz="2000" dirty="0">
                <a:solidFill>
                  <a:schemeClr val="tx1">
                    <a:lumMod val="65000"/>
                    <a:lumOff val="35000"/>
                  </a:schemeClr>
                </a:solidFill>
                <a:latin typeface="Arial" panose="020B0604020202020204" pitchFamily="34" charset="0"/>
                <a:cs typeface="Arial" panose="020B0604020202020204" pitchFamily="34" charset="0"/>
              </a:rPr>
              <a:t>University of Maryland’s doctoral program in sociology  requires the completion of two substantive comprehensive exams. Generally, students choose from our four primary areas of scholarship: Social Psychology, Political Psychology, Demography, and Stratification. In addition to these current focus areas, our department also accommodates previously offered exams in Development; Gender, Work, and Family (GWF); Globalizing Theory; Military Sociology; and (less commonly) Critical Race Theory (CRT). Students have the option of creating and completing alternative comprehensive exams in closer alignment with our individual research agendas and scholarly identities. In addition to completing a standard Social Psychology comprehensive exam, I will be undertaking my RSEI alternative comprehensive exam to prepare me for my future career in academia focused on critical race scholarship .</a:t>
            </a:r>
          </a:p>
          <a:p>
            <a:endParaRPr lang="en-US" dirty="0"/>
          </a:p>
        </p:txBody>
      </p:sp>
      <p:sp>
        <p:nvSpPr>
          <p:cNvPr id="3" name="TextBox 2"/>
          <p:cNvSpPr txBox="1"/>
          <p:nvPr/>
        </p:nvSpPr>
        <p:spPr>
          <a:xfrm>
            <a:off x="990600" y="381000"/>
            <a:ext cx="7162800" cy="646331"/>
          </a:xfrm>
          <a:prstGeom prst="rect">
            <a:avLst/>
          </a:prstGeom>
          <a:noFill/>
        </p:spPr>
        <p:txBody>
          <a:bodyPr wrap="square" rtlCol="0">
            <a:spAutoFit/>
          </a:bodyPr>
          <a:lstStyle/>
          <a:p>
            <a:pPr algn="ctr"/>
            <a:r>
              <a:rPr lang="en-US" dirty="0" smtClean="0">
                <a:solidFill>
                  <a:srgbClr val="FF0000"/>
                </a:solidFill>
              </a:rPr>
              <a:t>Simone Durham, doctoral student, Sociology</a:t>
            </a:r>
          </a:p>
          <a:p>
            <a:pPr algn="ctr"/>
            <a:r>
              <a:rPr lang="en-US" dirty="0" smtClean="0">
                <a:solidFill>
                  <a:srgbClr val="FF0000"/>
                </a:solidFill>
              </a:rPr>
              <a:t>Summer Research application 2019 (unsuccessful) </a:t>
            </a:r>
            <a:endParaRPr lang="en-US" dirty="0">
              <a:solidFill>
                <a:srgbClr val="FF0000"/>
              </a:solidFill>
            </a:endParaRPr>
          </a:p>
        </p:txBody>
      </p:sp>
      <p:sp>
        <p:nvSpPr>
          <p:cNvPr id="4" name="Rectangular Callout 3"/>
          <p:cNvSpPr/>
          <p:nvPr/>
        </p:nvSpPr>
        <p:spPr>
          <a:xfrm>
            <a:off x="914400" y="1143000"/>
            <a:ext cx="8001000" cy="2057400"/>
          </a:xfrm>
          <a:prstGeom prst="wedgeRectCallout">
            <a:avLst>
              <a:gd name="adj1" fmla="val -2604"/>
              <a:gd name="adj2" fmla="val 6916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 </a:t>
            </a:r>
            <a:r>
              <a:rPr lang="en-US" b="1" dirty="0">
                <a:solidFill>
                  <a:schemeClr val="tx1"/>
                </a:solidFill>
                <a:latin typeface="Arial" panose="020B0604020202020204" pitchFamily="34" charset="0"/>
                <a:cs typeface="Arial" panose="020B0604020202020204" pitchFamily="34" charset="0"/>
              </a:rPr>
              <a:t>The Graduate School Summer Research fellowship is designed to support students working on major benchmarks in their programs. Because of this, I originally felt it was important to provide details about the requirements of my specific program. As a result, this paragraph provides general information about the requirements of my program </a:t>
            </a:r>
            <a:r>
              <a:rPr lang="en-US" b="1" u="sng" dirty="0">
                <a:solidFill>
                  <a:schemeClr val="tx1"/>
                </a:solidFill>
                <a:latin typeface="Arial" panose="020B0604020202020204" pitchFamily="34" charset="0"/>
                <a:cs typeface="Arial" panose="020B0604020202020204" pitchFamily="34" charset="0"/>
              </a:rPr>
              <a:t>but provides almost no information about me as a scholar. </a:t>
            </a:r>
          </a:p>
          <a:p>
            <a:r>
              <a:rPr lang="en-US" dirty="0"/>
              <a:t> </a:t>
            </a:r>
          </a:p>
        </p:txBody>
      </p:sp>
      <p:sp>
        <p:nvSpPr>
          <p:cNvPr id="5" name="Rectangular Callout 4"/>
          <p:cNvSpPr/>
          <p:nvPr/>
        </p:nvSpPr>
        <p:spPr>
          <a:xfrm>
            <a:off x="990600" y="5562600"/>
            <a:ext cx="8001000" cy="1143000"/>
          </a:xfrm>
          <a:prstGeom prst="wedgeRectCallout">
            <a:avLst>
              <a:gd name="adj1" fmla="val 7024"/>
              <a:gd name="adj2" fmla="val -83437"/>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0000"/>
                </a:solidFill>
                <a:latin typeface="Arial" panose="020B0604020202020204" pitchFamily="34" charset="0"/>
                <a:cs typeface="Arial" panose="020B0604020202020204" pitchFamily="34" charset="0"/>
              </a:rPr>
              <a:t>This </a:t>
            </a:r>
            <a:r>
              <a:rPr lang="en-US" b="1" dirty="0">
                <a:solidFill>
                  <a:srgbClr val="000000"/>
                </a:solidFill>
                <a:latin typeface="Arial" panose="020B0604020202020204" pitchFamily="34" charset="0"/>
                <a:cs typeface="Arial" panose="020B0604020202020204" pitchFamily="34" charset="0"/>
              </a:rPr>
              <a:t>is the only sentence in this paragraph that directly talks about my work. However, it doesn’t contextualize this work in terms of its importance to my scholarly development or link it back to the need for funding.</a:t>
            </a:r>
          </a:p>
        </p:txBody>
      </p:sp>
    </p:spTree>
    <p:extLst>
      <p:ext uri="{BB962C8B-B14F-4D97-AF65-F5344CB8AC3E}">
        <p14:creationId xmlns:p14="http://schemas.microsoft.com/office/powerpoint/2010/main" val="97282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2112" y="1418399"/>
            <a:ext cx="3810000" cy="3923759"/>
          </a:xfrm>
        </p:spPr>
        <p:txBody>
          <a:bodyPr>
            <a:noAutofit/>
          </a:bodyPr>
          <a:lstStyle/>
          <a:p>
            <a:pPr marL="45720" indent="0" algn="r">
              <a:buNone/>
            </a:pPr>
            <a:r>
              <a:rPr lang="en-US" sz="2400" dirty="0"/>
              <a:t>Research Fellowships:</a:t>
            </a:r>
          </a:p>
          <a:p>
            <a:pPr marL="45720" indent="0" algn="r">
              <a:buNone/>
            </a:pPr>
            <a:endParaRPr lang="en-US" sz="2400" dirty="0" smtClean="0"/>
          </a:p>
          <a:p>
            <a:pPr marL="45720" indent="0" algn="r">
              <a:buNone/>
            </a:pPr>
            <a:endParaRPr lang="en-US" sz="2400" dirty="0" smtClean="0"/>
          </a:p>
          <a:p>
            <a:pPr marL="45720" indent="0" algn="r">
              <a:buNone/>
            </a:pPr>
            <a:r>
              <a:rPr lang="en-US" sz="2400" dirty="0"/>
              <a:t>Dissertation Completion:</a:t>
            </a:r>
          </a:p>
          <a:p>
            <a:pPr marL="45720" indent="0" algn="r">
              <a:buNone/>
            </a:pPr>
            <a:endParaRPr lang="en-US" sz="2400" dirty="0" smtClean="0"/>
          </a:p>
          <a:p>
            <a:pPr marL="45720" indent="0" algn="r">
              <a:buNone/>
            </a:pPr>
            <a:endParaRPr lang="en-US" sz="2400" dirty="0" smtClean="0"/>
          </a:p>
          <a:p>
            <a:pPr marL="45720" indent="0" algn="r">
              <a:buNone/>
            </a:pPr>
            <a:r>
              <a:rPr lang="en-US" sz="2400" dirty="0" smtClean="0"/>
              <a:t>Other Awards: </a:t>
            </a:r>
          </a:p>
          <a:p>
            <a:pPr marL="45720" indent="0" algn="r">
              <a:buNone/>
            </a:pPr>
            <a:endParaRPr lang="en-US" sz="2400" dirty="0" smtClean="0"/>
          </a:p>
        </p:txBody>
      </p:sp>
      <p:sp>
        <p:nvSpPr>
          <p:cNvPr id="3" name="Title 2"/>
          <p:cNvSpPr>
            <a:spLocks noGrp="1"/>
          </p:cNvSpPr>
          <p:nvPr>
            <p:ph type="title"/>
          </p:nvPr>
        </p:nvSpPr>
        <p:spPr>
          <a:xfrm>
            <a:off x="305170" y="155724"/>
            <a:ext cx="8381260" cy="1054394"/>
          </a:xfrm>
        </p:spPr>
        <p:txBody>
          <a:bodyPr/>
          <a:lstStyle/>
          <a:p>
            <a:r>
              <a:rPr lang="en-US" sz="3200" dirty="0" smtClean="0">
                <a:hlinkClick r:id="rId3"/>
              </a:rPr>
              <a:t>Graduate School </a:t>
            </a:r>
            <a:br>
              <a:rPr lang="en-US" sz="3200" dirty="0" smtClean="0">
                <a:hlinkClick r:id="rId3"/>
              </a:rPr>
            </a:br>
            <a:r>
              <a:rPr lang="en-US" sz="3200" dirty="0" smtClean="0">
                <a:hlinkClick r:id="rId3"/>
              </a:rPr>
              <a:t>Competitive Fellowships &amp; Awards</a:t>
            </a:r>
            <a:endParaRPr lang="en-US" sz="3200" dirty="0"/>
          </a:p>
        </p:txBody>
      </p:sp>
      <p:sp>
        <p:nvSpPr>
          <p:cNvPr id="4" name="Rectangle 3"/>
          <p:cNvSpPr/>
          <p:nvPr/>
        </p:nvSpPr>
        <p:spPr>
          <a:xfrm>
            <a:off x="152400" y="5550439"/>
            <a:ext cx="8686800" cy="461665"/>
          </a:xfrm>
          <a:prstGeom prst="rect">
            <a:avLst/>
          </a:prstGeom>
        </p:spPr>
        <p:txBody>
          <a:bodyPr wrap="square">
            <a:spAutoFit/>
          </a:bodyPr>
          <a:lstStyle/>
          <a:p>
            <a:pPr marL="45720" indent="0" algn="ctr">
              <a:buNone/>
            </a:pPr>
            <a:r>
              <a:rPr lang="en-US" sz="2400" dirty="0"/>
              <a:t>Departments nominate </a:t>
            </a:r>
            <a:r>
              <a:rPr lang="en-US" sz="2400" dirty="0" smtClean="0"/>
              <a:t>students:  </a:t>
            </a:r>
            <a:r>
              <a:rPr lang="en-US" sz="2400" dirty="0" smtClean="0">
                <a:solidFill>
                  <a:srgbClr val="0070C0"/>
                </a:solidFill>
                <a:hlinkClick r:id="rId4"/>
              </a:rPr>
              <a:t>View </a:t>
            </a:r>
            <a:r>
              <a:rPr lang="en-US" sz="2400" dirty="0">
                <a:solidFill>
                  <a:srgbClr val="0070C0"/>
                </a:solidFill>
                <a:hlinkClick r:id="rId4"/>
              </a:rPr>
              <a:t>Departmental Deadlines</a:t>
            </a:r>
            <a:endParaRPr lang="en-US" sz="2400" dirty="0">
              <a:solidFill>
                <a:srgbClr val="0070C0"/>
              </a:solidFill>
            </a:endParaRPr>
          </a:p>
        </p:txBody>
      </p:sp>
      <p:sp>
        <p:nvSpPr>
          <p:cNvPr id="5" name="Content Placeholder 1"/>
          <p:cNvSpPr txBox="1">
            <a:spLocks/>
          </p:cNvSpPr>
          <p:nvPr/>
        </p:nvSpPr>
        <p:spPr>
          <a:xfrm>
            <a:off x="4452112" y="1418398"/>
            <a:ext cx="4343400" cy="3923759"/>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rgbClr val="D20000"/>
              </a:buClr>
              <a:buFont typeface="Wingdings 2" pitchFamily="18" charset="2"/>
              <a:buChar char=""/>
              <a:defRPr sz="3600" kern="1200" spc="150" baseline="0">
                <a:solidFill>
                  <a:schemeClr val="tx1"/>
                </a:solidFill>
                <a:latin typeface="Calibri" panose="020F0502020204030204" pitchFamily="34" charset="0"/>
                <a:ea typeface="+mn-ea"/>
                <a:cs typeface="+mn-cs"/>
              </a:defRPr>
            </a:lvl1pPr>
            <a:lvl2pPr marL="548640" indent="-182880" algn="l" defTabSz="914400" rtl="0" eaLnBrk="1" latinLnBrk="0" hangingPunct="1">
              <a:spcBef>
                <a:spcPct val="20000"/>
              </a:spcBef>
              <a:buClr>
                <a:srgbClr val="D20000"/>
              </a:buClr>
              <a:buFont typeface="Wingdings" pitchFamily="2" charset="2"/>
              <a:buChar char="§"/>
              <a:defRPr sz="3200" kern="1200" spc="100" baseline="0">
                <a:solidFill>
                  <a:schemeClr val="tx1"/>
                </a:solidFill>
                <a:latin typeface="Calibri" panose="020F0502020204030204" pitchFamily="34" charset="0"/>
                <a:ea typeface="+mn-ea"/>
                <a:cs typeface="+mn-cs"/>
              </a:defRPr>
            </a:lvl2pPr>
            <a:lvl3pPr marL="822960" indent="-182880" algn="l" defTabSz="914400" rtl="0" eaLnBrk="1" latinLnBrk="0" hangingPunct="1">
              <a:spcBef>
                <a:spcPct val="20000"/>
              </a:spcBef>
              <a:buClr>
                <a:srgbClr val="D20000"/>
              </a:buClr>
              <a:buFont typeface="Wingdings" pitchFamily="2" charset="2"/>
              <a:buChar char="§"/>
              <a:defRPr sz="2600" kern="1200" spc="100" baseline="0">
                <a:solidFill>
                  <a:schemeClr val="tx1"/>
                </a:solidFill>
                <a:latin typeface="Calibri" panose="020F0502020204030204" pitchFamily="34" charset="0"/>
                <a:ea typeface="+mn-ea"/>
                <a:cs typeface="+mn-cs"/>
              </a:defRPr>
            </a:lvl3pPr>
            <a:lvl4pPr marL="1097280" indent="-182880" algn="l" defTabSz="914400" rtl="0" eaLnBrk="1" latinLnBrk="0" hangingPunct="1">
              <a:spcBef>
                <a:spcPct val="20000"/>
              </a:spcBef>
              <a:buClr>
                <a:srgbClr val="D20000"/>
              </a:buClr>
              <a:buFont typeface="Wingdings" pitchFamily="2" charset="2"/>
              <a:buChar char="§"/>
              <a:defRPr sz="2200" kern="1200">
                <a:solidFill>
                  <a:schemeClr val="tx1"/>
                </a:solidFill>
                <a:latin typeface="Calibri" panose="020F0502020204030204" pitchFamily="34" charset="0"/>
                <a:ea typeface="+mn-ea"/>
                <a:cs typeface="+mn-cs"/>
              </a:defRPr>
            </a:lvl4pPr>
            <a:lvl5pPr marL="1280160" indent="-182880" algn="l" defTabSz="914400" rtl="0" eaLnBrk="1" latinLnBrk="0" hangingPunct="1">
              <a:spcBef>
                <a:spcPct val="20000"/>
              </a:spcBef>
              <a:buClr>
                <a:srgbClr val="D20000"/>
              </a:buClr>
              <a:buFont typeface="Wingdings" pitchFamily="2" charset="2"/>
              <a:buChar char="§"/>
              <a:defRPr sz="2000" kern="1200" spc="100" baseline="0">
                <a:solidFill>
                  <a:schemeClr val="tx1"/>
                </a:solidFill>
                <a:latin typeface="Calibri" panose="020F0502020204030204" pitchFamily="34" charset="0"/>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Font typeface="Wingdings 2" pitchFamily="18" charset="2"/>
              <a:buNone/>
            </a:pPr>
            <a:r>
              <a:rPr lang="en-US" sz="2400" dirty="0" smtClean="0"/>
              <a:t>Summer Research</a:t>
            </a:r>
          </a:p>
          <a:p>
            <a:pPr marL="45720" indent="0">
              <a:buFont typeface="Wingdings 2" pitchFamily="18" charset="2"/>
              <a:buNone/>
            </a:pPr>
            <a:r>
              <a:rPr lang="en-US" sz="2400" dirty="0" smtClean="0"/>
              <a:t>Kulkarni  (endowed)</a:t>
            </a:r>
          </a:p>
          <a:p>
            <a:pPr marL="45720" indent="0">
              <a:buFont typeface="Wingdings 2" pitchFamily="18" charset="2"/>
              <a:buNone/>
            </a:pPr>
            <a:endParaRPr lang="en-US" sz="2400" dirty="0" smtClean="0"/>
          </a:p>
          <a:p>
            <a:pPr marL="45720" indent="0">
              <a:buNone/>
            </a:pPr>
            <a:r>
              <a:rPr lang="en-US" sz="2400" dirty="0"/>
              <a:t>Wylie</a:t>
            </a:r>
          </a:p>
          <a:p>
            <a:pPr marL="45720" indent="0">
              <a:buNone/>
            </a:pPr>
            <a:r>
              <a:rPr lang="en-US" sz="2400" dirty="0"/>
              <a:t>Lee Thornton (endowed)</a:t>
            </a:r>
          </a:p>
          <a:p>
            <a:pPr marL="45720" indent="0">
              <a:buFont typeface="Wingdings 2" pitchFamily="18" charset="2"/>
              <a:buNone/>
            </a:pPr>
            <a:endParaRPr lang="en-US" sz="2400" dirty="0"/>
          </a:p>
          <a:p>
            <a:pPr marL="45720" indent="0">
              <a:buFont typeface="Wingdings 2" pitchFamily="18" charset="2"/>
              <a:buNone/>
            </a:pPr>
            <a:r>
              <a:rPr lang="en-US" sz="2400" dirty="0" smtClean="0"/>
              <a:t>3MT</a:t>
            </a:r>
          </a:p>
          <a:p>
            <a:pPr marL="45720" indent="0">
              <a:buFont typeface="Wingdings 2" pitchFamily="18" charset="2"/>
              <a:buNone/>
            </a:pPr>
            <a:r>
              <a:rPr lang="en-US" sz="2400" dirty="0" smtClean="0"/>
              <a:t>Outstanding Grad Assistant</a:t>
            </a:r>
          </a:p>
          <a:p>
            <a:pPr marL="45720" indent="0">
              <a:buFont typeface="Wingdings 2" pitchFamily="18" charset="2"/>
              <a:buNone/>
            </a:pPr>
            <a:r>
              <a:rPr lang="en-US" sz="2400" dirty="0" smtClean="0"/>
              <a:t>Other Endowed </a:t>
            </a:r>
            <a:r>
              <a:rPr lang="en-US" sz="2400" dirty="0"/>
              <a:t>A</a:t>
            </a:r>
            <a:r>
              <a:rPr lang="en-US" sz="2400" dirty="0" smtClean="0"/>
              <a:t>wards</a:t>
            </a:r>
          </a:p>
          <a:p>
            <a:pPr marL="45720" indent="0" algn="ctr">
              <a:buFont typeface="Wingdings 2" pitchFamily="18" charset="2"/>
              <a:buNone/>
            </a:pPr>
            <a:endParaRPr lang="en-US" sz="2000" u="sng" dirty="0" smtClean="0"/>
          </a:p>
        </p:txBody>
      </p:sp>
    </p:spTree>
    <p:extLst>
      <p:ext uri="{BB962C8B-B14F-4D97-AF65-F5344CB8AC3E}">
        <p14:creationId xmlns:p14="http://schemas.microsoft.com/office/powerpoint/2010/main" val="53977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838200"/>
            <a:ext cx="7391400" cy="6063198"/>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	Both </a:t>
            </a:r>
            <a:r>
              <a:rPr lang="en-US" sz="1600" dirty="0">
                <a:latin typeface="Arial" panose="020B0604020202020204" pitchFamily="34" charset="0"/>
                <a:cs typeface="Arial" panose="020B0604020202020204" pitchFamily="34" charset="0"/>
              </a:rPr>
              <a:t>of these exams are critical to my scholarly development not only as required benchmarks, but also in building my research agenda. While both are standard exams in our department, they both offer some flexibility to allow students to focus on their own specific interests and research agendas within those bodies of literature. In addition to the standard, foundational questions asked of all students, my Social Movements exam will also have questions tailored to my research interests at the intersection of social movements, race, and identity. This theoretical preparation will be integral to my progress in an ongoing research project on Black millennial perceptions and feelings about the Black Lives Matter movement. To date, I have conducted 26 qualitative interviews for this project and recently submitted to present one portion of my analysis at the American Sociological Association annual conference. I plan to publish multiple articles and eventually a book from these data. In the Social Psychology specialty area, students are encouraged to tailor the majority of our exam reading list and questions to fit our research interests. For my exam, I have constructed a reading list focusing on identity development of multiracial people which will serve as the foundational literature for my ongoing research using Pew’s 2015 Survey of Multiracial Americans, as well as for my dissertation research. Through interviews with multiracial people and their family members, my dissertation will investigate the idea that interracial families and multiracial populations and people are symbols of racial progress and a post-racial society.  </a:t>
            </a:r>
          </a:p>
          <a:p>
            <a:r>
              <a:rPr lang="en-US" dirty="0"/>
              <a:t> </a:t>
            </a:r>
            <a:r>
              <a:rPr lang="en-US" dirty="0" smtClean="0"/>
              <a:t>. </a:t>
            </a:r>
            <a:endParaRPr lang="en-US" dirty="0"/>
          </a:p>
          <a:p>
            <a:endParaRPr lang="en-US" dirty="0"/>
          </a:p>
        </p:txBody>
      </p:sp>
      <p:sp>
        <p:nvSpPr>
          <p:cNvPr id="3" name="Rectangular Callout 2"/>
          <p:cNvSpPr/>
          <p:nvPr/>
        </p:nvSpPr>
        <p:spPr>
          <a:xfrm>
            <a:off x="5715000" y="1600200"/>
            <a:ext cx="3429000" cy="3581400"/>
          </a:xfrm>
          <a:prstGeom prst="wedgeRectCallout">
            <a:avLst>
              <a:gd name="adj1" fmla="val -64166"/>
              <a:gd name="adj2" fmla="val 345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Arial" panose="020B0604020202020204" pitchFamily="34" charset="0"/>
                <a:cs typeface="Arial" panose="020B0604020202020204" pitchFamily="34" charset="0"/>
              </a:rPr>
              <a:t>My essay is a proposal for funding to support a summer of studying for my comprehensive exams. In this paragraph, I provide an argument for the importance of these exams to not only my advancement in the program, but the development of ongoing and future research projects. This shows that I have a clear academic trajectory and helps justify the fellowship as a good investment in me as a scholar if I were awarded</a:t>
            </a:r>
          </a:p>
        </p:txBody>
      </p:sp>
      <p:sp>
        <p:nvSpPr>
          <p:cNvPr id="4" name="TextBox 3"/>
          <p:cNvSpPr txBox="1"/>
          <p:nvPr/>
        </p:nvSpPr>
        <p:spPr>
          <a:xfrm>
            <a:off x="914400" y="228600"/>
            <a:ext cx="7315200" cy="646331"/>
          </a:xfrm>
          <a:prstGeom prst="rect">
            <a:avLst/>
          </a:prstGeom>
          <a:noFill/>
        </p:spPr>
        <p:txBody>
          <a:bodyPr wrap="square" rtlCol="0">
            <a:spAutoFit/>
          </a:bodyPr>
          <a:lstStyle/>
          <a:p>
            <a:pPr algn="ctr"/>
            <a:r>
              <a:rPr lang="en-US" dirty="0">
                <a:solidFill>
                  <a:srgbClr val="00B050"/>
                </a:solidFill>
              </a:rPr>
              <a:t>Simone Durham, doctoral student, Sociology</a:t>
            </a:r>
          </a:p>
          <a:p>
            <a:pPr algn="ctr"/>
            <a:r>
              <a:rPr lang="en-US" dirty="0">
                <a:solidFill>
                  <a:srgbClr val="00B050"/>
                </a:solidFill>
              </a:rPr>
              <a:t>Summer Research application </a:t>
            </a:r>
            <a:r>
              <a:rPr lang="en-US" dirty="0" smtClean="0">
                <a:solidFill>
                  <a:srgbClr val="00B050"/>
                </a:solidFill>
              </a:rPr>
              <a:t>2020 (successful</a:t>
            </a:r>
            <a:r>
              <a:rPr lang="en-US" dirty="0">
                <a:solidFill>
                  <a:srgbClr val="00B050"/>
                </a:solidFill>
              </a:rPr>
              <a:t>) </a:t>
            </a:r>
          </a:p>
        </p:txBody>
      </p:sp>
    </p:spTree>
    <p:extLst>
      <p:ext uri="{BB962C8B-B14F-4D97-AF65-F5344CB8AC3E}">
        <p14:creationId xmlns:p14="http://schemas.microsoft.com/office/powerpoint/2010/main" val="319998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Academic writing uses a lot of noun phrases because what we talk about in academic writing focuses on nouns/subjects/things. </a:t>
            </a:r>
          </a:p>
          <a:p>
            <a:pPr marL="45720" indent="0">
              <a:buNone/>
            </a:pPr>
            <a:endParaRPr lang="en-US" dirty="0"/>
          </a:p>
          <a:p>
            <a:pPr marL="45720" indent="0">
              <a:buNone/>
            </a:pPr>
            <a:r>
              <a:rPr lang="en-US" dirty="0" smtClean="0"/>
              <a:t>Find your nouns!</a:t>
            </a:r>
            <a:endParaRPr lang="en-US" dirty="0"/>
          </a:p>
        </p:txBody>
      </p:sp>
      <p:sp>
        <p:nvSpPr>
          <p:cNvPr id="3" name="Title 2"/>
          <p:cNvSpPr>
            <a:spLocks noGrp="1"/>
          </p:cNvSpPr>
          <p:nvPr>
            <p:ph type="title"/>
          </p:nvPr>
        </p:nvSpPr>
        <p:spPr/>
        <p:txBody>
          <a:bodyPr/>
          <a:lstStyle/>
          <a:p>
            <a:r>
              <a:rPr lang="en-US" dirty="0"/>
              <a:t>What about the prose?</a:t>
            </a:r>
          </a:p>
        </p:txBody>
      </p:sp>
    </p:spTree>
    <p:extLst>
      <p:ext uri="{BB962C8B-B14F-4D97-AF65-F5344CB8AC3E}">
        <p14:creationId xmlns:p14="http://schemas.microsoft.com/office/powerpoint/2010/main" val="163649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On the other hand, conversation often revolves around verb—we talk about what we did, where we went, what we want—and more concrete subjects—often ourselves </a:t>
            </a:r>
            <a:r>
              <a:rPr lang="en-US" dirty="0" smtClean="0">
                <a:sym typeface="Wingdings" panose="05000000000000000000" pitchFamily="2" charset="2"/>
              </a:rPr>
              <a:t>.</a:t>
            </a:r>
            <a:endParaRPr lang="en-US" dirty="0" smtClean="0"/>
          </a:p>
        </p:txBody>
      </p:sp>
      <p:sp>
        <p:nvSpPr>
          <p:cNvPr id="3" name="Title 2"/>
          <p:cNvSpPr>
            <a:spLocks noGrp="1"/>
          </p:cNvSpPr>
          <p:nvPr>
            <p:ph type="title"/>
          </p:nvPr>
        </p:nvSpPr>
        <p:spPr/>
        <p:txBody>
          <a:bodyPr/>
          <a:lstStyle/>
          <a:p>
            <a:r>
              <a:rPr lang="en-US" dirty="0"/>
              <a:t>What about the prose?</a:t>
            </a:r>
          </a:p>
        </p:txBody>
      </p:sp>
    </p:spTree>
    <p:extLst>
      <p:ext uri="{BB962C8B-B14F-4D97-AF65-F5344CB8AC3E}">
        <p14:creationId xmlns:p14="http://schemas.microsoft.com/office/powerpoint/2010/main" val="715706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And in academic writing, it’s not just the nouns all by themselves.  They are often </a:t>
            </a:r>
            <a:r>
              <a:rPr lang="en-US" dirty="0" err="1" smtClean="0"/>
              <a:t>premodifed</a:t>
            </a:r>
            <a:r>
              <a:rPr lang="en-US" dirty="0" smtClean="0"/>
              <a:t> by adjectives or other nouns: </a:t>
            </a:r>
          </a:p>
          <a:p>
            <a:pPr marL="45720" indent="0">
              <a:buNone/>
            </a:pPr>
            <a:r>
              <a:rPr lang="en-US" i="1" dirty="0" smtClean="0">
                <a:solidFill>
                  <a:srgbClr val="FF0000"/>
                </a:solidFill>
              </a:rPr>
              <a:t>The </a:t>
            </a:r>
            <a:r>
              <a:rPr lang="en-US" i="1" dirty="0">
                <a:solidFill>
                  <a:srgbClr val="FF0000"/>
                </a:solidFill>
              </a:rPr>
              <a:t>most recent of the new teacher education reports</a:t>
            </a:r>
            <a:r>
              <a:rPr lang="en-US" dirty="0"/>
              <a:t> </a:t>
            </a:r>
            <a:endParaRPr lang="en-US" dirty="0" smtClean="0"/>
          </a:p>
        </p:txBody>
      </p:sp>
      <p:sp>
        <p:nvSpPr>
          <p:cNvPr id="3" name="Title 2"/>
          <p:cNvSpPr>
            <a:spLocks noGrp="1"/>
          </p:cNvSpPr>
          <p:nvPr>
            <p:ph type="title"/>
          </p:nvPr>
        </p:nvSpPr>
        <p:spPr/>
        <p:txBody>
          <a:bodyPr/>
          <a:lstStyle/>
          <a:p>
            <a:r>
              <a:rPr lang="en-US" dirty="0"/>
              <a:t>What about the prose?</a:t>
            </a:r>
          </a:p>
        </p:txBody>
      </p:sp>
      <p:sp>
        <p:nvSpPr>
          <p:cNvPr id="4" name="Rectangle 3"/>
          <p:cNvSpPr/>
          <p:nvPr/>
        </p:nvSpPr>
        <p:spPr>
          <a:xfrm>
            <a:off x="533400" y="4114800"/>
            <a:ext cx="19812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14600" y="4191000"/>
            <a:ext cx="53340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174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And in academic writing, it’s not just the nouns all by themselves.  They are often </a:t>
            </a:r>
            <a:r>
              <a:rPr lang="en-US" dirty="0" err="1" smtClean="0"/>
              <a:t>premodifed</a:t>
            </a:r>
            <a:r>
              <a:rPr lang="en-US" dirty="0" smtClean="0"/>
              <a:t> by adjectives or other nouns: </a:t>
            </a:r>
          </a:p>
          <a:p>
            <a:pPr marL="45720" indent="0">
              <a:buNone/>
            </a:pPr>
            <a:r>
              <a:rPr lang="en-US" i="1" dirty="0" smtClean="0">
                <a:solidFill>
                  <a:srgbClr val="FF0000"/>
                </a:solidFill>
              </a:rPr>
              <a:t>The </a:t>
            </a:r>
            <a:r>
              <a:rPr lang="en-US" i="1" dirty="0">
                <a:solidFill>
                  <a:srgbClr val="FF0000"/>
                </a:solidFill>
              </a:rPr>
              <a:t>most recent of the new teacher education reports</a:t>
            </a:r>
            <a:r>
              <a:rPr lang="en-US" dirty="0"/>
              <a:t> </a:t>
            </a:r>
            <a:endParaRPr lang="en-US" dirty="0" smtClean="0"/>
          </a:p>
        </p:txBody>
      </p:sp>
      <p:sp>
        <p:nvSpPr>
          <p:cNvPr id="3" name="Title 2"/>
          <p:cNvSpPr>
            <a:spLocks noGrp="1"/>
          </p:cNvSpPr>
          <p:nvPr>
            <p:ph type="title"/>
          </p:nvPr>
        </p:nvSpPr>
        <p:spPr/>
        <p:txBody>
          <a:bodyPr/>
          <a:lstStyle/>
          <a:p>
            <a:r>
              <a:rPr lang="en-US" dirty="0"/>
              <a:t>What about the prose?</a:t>
            </a:r>
          </a:p>
        </p:txBody>
      </p:sp>
      <p:cxnSp>
        <p:nvCxnSpPr>
          <p:cNvPr id="5" name="Straight Arrow Connector 4"/>
          <p:cNvCxnSpPr/>
          <p:nvPr/>
        </p:nvCxnSpPr>
        <p:spPr>
          <a:xfrm flipH="1">
            <a:off x="2133600" y="3276600"/>
            <a:ext cx="2895600" cy="91440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1981200" y="3314700"/>
            <a:ext cx="5671868" cy="1501139"/>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505200" y="3332672"/>
            <a:ext cx="1956046" cy="858328"/>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181600" y="3429000"/>
            <a:ext cx="609600" cy="818072"/>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086600" y="3505200"/>
            <a:ext cx="947468" cy="838200"/>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86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Or </a:t>
            </a:r>
            <a:r>
              <a:rPr lang="en-US" dirty="0" err="1" smtClean="0"/>
              <a:t>postmodified</a:t>
            </a:r>
            <a:r>
              <a:rPr lang="en-US" dirty="0" smtClean="0"/>
              <a:t> by prepositional phrases:</a:t>
            </a:r>
          </a:p>
          <a:p>
            <a:pPr marL="45720" indent="0">
              <a:buNone/>
            </a:pPr>
            <a:endParaRPr lang="en-US" dirty="0"/>
          </a:p>
          <a:p>
            <a:pPr marL="45720" indent="0">
              <a:buNone/>
            </a:pPr>
            <a:r>
              <a:rPr lang="en-US" i="1" dirty="0" smtClean="0"/>
              <a:t>The most recent of the new teacher education reports </a:t>
            </a:r>
            <a:r>
              <a:rPr lang="en-US" i="1" dirty="0" smtClean="0">
                <a:solidFill>
                  <a:srgbClr val="FF0000"/>
                </a:solidFill>
              </a:rPr>
              <a:t>from the Department of Education </a:t>
            </a:r>
          </a:p>
        </p:txBody>
      </p:sp>
      <p:sp>
        <p:nvSpPr>
          <p:cNvPr id="3" name="Title 2"/>
          <p:cNvSpPr>
            <a:spLocks noGrp="1"/>
          </p:cNvSpPr>
          <p:nvPr>
            <p:ph type="title"/>
          </p:nvPr>
        </p:nvSpPr>
        <p:spPr/>
        <p:txBody>
          <a:bodyPr/>
          <a:lstStyle/>
          <a:p>
            <a:r>
              <a:rPr lang="en-US" dirty="0"/>
              <a:t>What about the prose?</a:t>
            </a:r>
          </a:p>
        </p:txBody>
      </p:sp>
      <p:cxnSp>
        <p:nvCxnSpPr>
          <p:cNvPr id="7" name="Straight Arrow Connector 6"/>
          <p:cNvCxnSpPr/>
          <p:nvPr/>
        </p:nvCxnSpPr>
        <p:spPr>
          <a:xfrm>
            <a:off x="4724400" y="2209800"/>
            <a:ext cx="152400" cy="213360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359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All of those pieces challenge the reader to pull pieces together (cohere) and then also challenge concision. </a:t>
            </a:r>
            <a:endParaRPr lang="en-US" dirty="0"/>
          </a:p>
        </p:txBody>
      </p:sp>
      <p:sp>
        <p:nvSpPr>
          <p:cNvPr id="3" name="Title 2"/>
          <p:cNvSpPr>
            <a:spLocks noGrp="1"/>
          </p:cNvSpPr>
          <p:nvPr>
            <p:ph type="title"/>
          </p:nvPr>
        </p:nvSpPr>
        <p:spPr/>
        <p:txBody>
          <a:bodyPr/>
          <a:lstStyle/>
          <a:p>
            <a:r>
              <a:rPr lang="en-US" dirty="0"/>
              <a:t>What about the prose?</a:t>
            </a:r>
          </a:p>
        </p:txBody>
      </p:sp>
    </p:spTree>
    <p:extLst>
      <p:ext uri="{BB962C8B-B14F-4D97-AF65-F5344CB8AC3E}">
        <p14:creationId xmlns:p14="http://schemas.microsoft.com/office/powerpoint/2010/main" val="15838782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Use specific and active verbs when you can.</a:t>
            </a:r>
            <a:endParaRPr lang="en-US" dirty="0"/>
          </a:p>
        </p:txBody>
      </p:sp>
      <p:sp>
        <p:nvSpPr>
          <p:cNvPr id="3" name="Title 2"/>
          <p:cNvSpPr>
            <a:spLocks noGrp="1"/>
          </p:cNvSpPr>
          <p:nvPr>
            <p:ph type="title"/>
          </p:nvPr>
        </p:nvSpPr>
        <p:spPr/>
        <p:txBody>
          <a:bodyPr/>
          <a:lstStyle/>
          <a:p>
            <a:r>
              <a:rPr lang="en-US" dirty="0" smtClean="0"/>
              <a:t>So how can I be more coherent and concise? </a:t>
            </a:r>
            <a:endParaRPr lang="en-US" dirty="0"/>
          </a:p>
        </p:txBody>
      </p:sp>
    </p:spTree>
    <p:extLst>
      <p:ext uri="{BB962C8B-B14F-4D97-AF65-F5344CB8AC3E}">
        <p14:creationId xmlns:p14="http://schemas.microsoft.com/office/powerpoint/2010/main" val="31326716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the semi-nomadic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of Southern Chile successfully resisted incorporation into the Spanish and Chilean states from the arrival of Spanish conquistadors in 1540 until 1883.  Numbering over half-million people today,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defended their territorial independence through political alliances, patronage, raiding, commerce, and treaty negotiations with first Spanish and then Chilean officials.  During eight weeks in Chile in 2012, I examined Chilean and Spanish government, military, and religious documents as well as the writings of naturalists and travelers.  These sources revealed concrete examples of how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leaders first developed these methods for keeping Spanish colonists at bay and </a:t>
            </a:r>
            <a:r>
              <a:rPr lang="en-US" sz="2000" dirty="0" smtClean="0">
                <a:latin typeface="Arial" panose="020B0604020202020204" pitchFamily="34" charset="0"/>
                <a:cs typeface="Arial" panose="020B0604020202020204" pitchFamily="34" charset="0"/>
              </a:rPr>
              <a:t>then </a:t>
            </a:r>
            <a:r>
              <a:rPr lang="en-US" sz="2000" dirty="0">
                <a:latin typeface="Arial" panose="020B0604020202020204" pitchFamily="34" charset="0"/>
                <a:cs typeface="Arial" panose="020B0604020202020204" pitchFamily="34" charset="0"/>
              </a:rPr>
              <a:t>continued to apply them in their interactions with Chilean officials after independence in 1821.  In particular, the documents revealed the importance of a form of political negotiation developed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helped them defend their over sovereignty for three centuries.  </a:t>
            </a:r>
          </a:p>
        </p:txBody>
      </p:sp>
      <p:sp>
        <p:nvSpPr>
          <p:cNvPr id="3" name="TextBox 2"/>
          <p:cNvSpPr txBox="1"/>
          <p:nvPr/>
        </p:nvSpPr>
        <p:spPr>
          <a:xfrm>
            <a:off x="609600" y="304800"/>
            <a:ext cx="8077200" cy="923330"/>
          </a:xfrm>
          <a:prstGeom prst="rect">
            <a:avLst/>
          </a:prstGeom>
          <a:noFill/>
        </p:spPr>
        <p:txBody>
          <a:bodyPr wrap="square" rtlCol="0">
            <a:spAutoFit/>
          </a:bodyPr>
          <a:lstStyle/>
          <a:p>
            <a:r>
              <a:rPr lang="en-US" dirty="0" smtClean="0">
                <a:solidFill>
                  <a:srgbClr val="00B050"/>
                </a:solidFill>
              </a:rPr>
              <a:t>Jesse </a:t>
            </a:r>
            <a:r>
              <a:rPr lang="en-US" dirty="0" err="1" smtClean="0">
                <a:solidFill>
                  <a:srgbClr val="00B050"/>
                </a:solidFill>
              </a:rPr>
              <a:t>Zarley</a:t>
            </a:r>
            <a:r>
              <a:rPr lang="en-US" dirty="0" smtClean="0">
                <a:solidFill>
                  <a:srgbClr val="00B050"/>
                </a:solidFill>
              </a:rPr>
              <a:t>, doctoral candidate in History, Summer Research Fellowship Application,</a:t>
            </a:r>
            <a:r>
              <a:rPr lang="en-US" dirty="0" smtClean="0">
                <a:solidFill>
                  <a:srgbClr val="FF0000"/>
                </a:solidFill>
              </a:rPr>
              <a:t> now Dr. Jesse </a:t>
            </a:r>
            <a:r>
              <a:rPr lang="en-US" dirty="0" err="1" smtClean="0">
                <a:solidFill>
                  <a:srgbClr val="FF0000"/>
                </a:solidFill>
              </a:rPr>
              <a:t>Zarley</a:t>
            </a:r>
            <a:r>
              <a:rPr lang="en-US" dirty="0" smtClean="0">
                <a:solidFill>
                  <a:srgbClr val="FF0000"/>
                </a:solidFill>
              </a:rPr>
              <a:t>, Assistant Professor of History, St. Joseph’s College, New Yor</a:t>
            </a:r>
            <a:r>
              <a:rPr lang="en-US" dirty="0">
                <a:solidFill>
                  <a:srgbClr val="FF0000"/>
                </a:solidFill>
              </a:rPr>
              <a:t>k</a:t>
            </a:r>
          </a:p>
        </p:txBody>
      </p:sp>
    </p:spTree>
    <p:extLst>
      <p:ext uri="{BB962C8B-B14F-4D97-AF65-F5344CB8AC3E}">
        <p14:creationId xmlns:p14="http://schemas.microsoft.com/office/powerpoint/2010/main" val="19342000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the semi-nomadic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of Southern Chile successfully </a:t>
            </a:r>
            <a:r>
              <a:rPr lang="en-US" sz="2000" dirty="0">
                <a:solidFill>
                  <a:srgbClr val="00B050"/>
                </a:solidFill>
                <a:latin typeface="Arial" panose="020B0604020202020204" pitchFamily="34" charset="0"/>
                <a:cs typeface="Arial" panose="020B0604020202020204" pitchFamily="34" charset="0"/>
              </a:rPr>
              <a:t>resisted</a:t>
            </a:r>
            <a:r>
              <a:rPr lang="en-US" sz="2000" dirty="0">
                <a:latin typeface="Arial" panose="020B0604020202020204" pitchFamily="34" charset="0"/>
                <a:cs typeface="Arial" panose="020B0604020202020204" pitchFamily="34" charset="0"/>
              </a:rPr>
              <a:t> incorporation into the Spanish and Chilean states from the arrival of Spanish conquistadors in 1540 until 1883.  Numbering over half-million people today,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a:t>
            </a:r>
            <a:r>
              <a:rPr lang="en-US" sz="2000" dirty="0">
                <a:solidFill>
                  <a:srgbClr val="00B050"/>
                </a:solidFill>
                <a:latin typeface="Arial" panose="020B0604020202020204" pitchFamily="34" charset="0"/>
                <a:cs typeface="Arial" panose="020B0604020202020204" pitchFamily="34" charset="0"/>
              </a:rPr>
              <a:t>defended</a:t>
            </a:r>
            <a:r>
              <a:rPr lang="en-US" sz="2000" dirty="0">
                <a:latin typeface="Arial" panose="020B0604020202020204" pitchFamily="34" charset="0"/>
                <a:cs typeface="Arial" panose="020B0604020202020204" pitchFamily="34" charset="0"/>
              </a:rPr>
              <a:t> their territorial independence through political alliances, patronage, raiding, commerce, and treaty negotiations with first Spanish and then Chilean officials.  During eight weeks in Chile in 2012, I </a:t>
            </a:r>
            <a:r>
              <a:rPr lang="en-US" sz="2000" dirty="0">
                <a:solidFill>
                  <a:srgbClr val="00B050"/>
                </a:solidFill>
                <a:latin typeface="Arial" panose="020B0604020202020204" pitchFamily="34" charset="0"/>
                <a:cs typeface="Arial" panose="020B0604020202020204" pitchFamily="34" charset="0"/>
              </a:rPr>
              <a:t>examined</a:t>
            </a:r>
            <a:r>
              <a:rPr lang="en-US" sz="2000" dirty="0">
                <a:latin typeface="Arial" panose="020B0604020202020204" pitchFamily="34" charset="0"/>
                <a:cs typeface="Arial" panose="020B0604020202020204" pitchFamily="34" charset="0"/>
              </a:rPr>
              <a:t> Chilean and Spanish government, military, and religious documents as well as the writings of naturalists and travelers.  These sources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concrete examples of how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leaders first developed these methods for keeping Spanish colonists at bay and </a:t>
            </a:r>
            <a:r>
              <a:rPr lang="en-US" sz="2000" dirty="0" smtClean="0">
                <a:latin typeface="Arial" panose="020B0604020202020204" pitchFamily="34" charset="0"/>
                <a:cs typeface="Arial" panose="020B0604020202020204" pitchFamily="34" charset="0"/>
              </a:rPr>
              <a:t>then </a:t>
            </a:r>
            <a:r>
              <a:rPr lang="en-US" sz="2000" dirty="0">
                <a:solidFill>
                  <a:srgbClr val="00B050"/>
                </a:solidFill>
                <a:latin typeface="Arial" panose="020B0604020202020204" pitchFamily="34" charset="0"/>
                <a:cs typeface="Arial" panose="020B0604020202020204" pitchFamily="34" charset="0"/>
              </a:rPr>
              <a:t>continued</a:t>
            </a:r>
            <a:r>
              <a:rPr lang="en-US" sz="2000" dirty="0">
                <a:latin typeface="Arial" panose="020B0604020202020204" pitchFamily="34" charset="0"/>
                <a:cs typeface="Arial" panose="020B0604020202020204" pitchFamily="34" charset="0"/>
              </a:rPr>
              <a:t> to apply them in their interactions with Chilean officials after independence in 1821.  In particular, the documents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the importance of a form of political negotiation </a:t>
            </a:r>
            <a:r>
              <a:rPr lang="en-US" sz="2000" dirty="0">
                <a:solidFill>
                  <a:srgbClr val="00B050"/>
                </a:solidFill>
                <a:latin typeface="Arial" panose="020B0604020202020204" pitchFamily="34" charset="0"/>
                <a:cs typeface="Arial" panose="020B0604020202020204" pitchFamily="34" charset="0"/>
              </a:rPr>
              <a:t>developed</a:t>
            </a:r>
            <a:r>
              <a:rPr lang="en-US" sz="2000" dirty="0">
                <a:latin typeface="Arial" panose="020B0604020202020204" pitchFamily="34" charset="0"/>
                <a:cs typeface="Arial" panose="020B0604020202020204" pitchFamily="34" charset="0"/>
              </a:rPr>
              <a:t>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a:t>
            </a:r>
            <a:r>
              <a:rPr lang="en-US" sz="2000" dirty="0">
                <a:solidFill>
                  <a:srgbClr val="00B050"/>
                </a:solidFill>
                <a:latin typeface="Arial" panose="020B0604020202020204" pitchFamily="34" charset="0"/>
                <a:cs typeface="Arial" panose="020B0604020202020204" pitchFamily="34" charset="0"/>
              </a:rPr>
              <a:t>helped</a:t>
            </a:r>
            <a:r>
              <a:rPr lang="en-US" sz="2000" dirty="0">
                <a:latin typeface="Arial" panose="020B0604020202020204" pitchFamily="34" charset="0"/>
                <a:cs typeface="Arial" panose="020B0604020202020204" pitchFamily="34" charset="0"/>
              </a:rPr>
              <a:t> them </a:t>
            </a:r>
            <a:r>
              <a:rPr lang="en-US" sz="2000" dirty="0">
                <a:solidFill>
                  <a:srgbClr val="00B050"/>
                </a:solidFill>
                <a:latin typeface="Arial" panose="020B0604020202020204" pitchFamily="34" charset="0"/>
                <a:cs typeface="Arial" panose="020B0604020202020204" pitchFamily="34" charset="0"/>
              </a:rPr>
              <a:t>defend</a:t>
            </a:r>
            <a:r>
              <a:rPr lang="en-US" sz="2000" dirty="0">
                <a:latin typeface="Arial" panose="020B0604020202020204" pitchFamily="34" charset="0"/>
                <a:cs typeface="Arial" panose="020B0604020202020204" pitchFamily="34" charset="0"/>
              </a:rPr>
              <a:t> their over sovereignty for three centuries.  </a:t>
            </a:r>
          </a:p>
        </p:txBody>
      </p:sp>
      <p:sp>
        <p:nvSpPr>
          <p:cNvPr id="3" name="TextBox 2"/>
          <p:cNvSpPr txBox="1"/>
          <p:nvPr/>
        </p:nvSpPr>
        <p:spPr>
          <a:xfrm>
            <a:off x="609600" y="304800"/>
            <a:ext cx="8077200" cy="1200329"/>
          </a:xfrm>
          <a:prstGeom prst="rect">
            <a:avLst/>
          </a:prstGeom>
          <a:noFill/>
        </p:spPr>
        <p:txBody>
          <a:bodyPr wrap="square" rtlCol="0">
            <a:spAutoFit/>
          </a:bodyPr>
          <a:lstStyle/>
          <a:p>
            <a:r>
              <a:rPr lang="en-US" dirty="0" smtClean="0">
                <a:solidFill>
                  <a:srgbClr val="00B050"/>
                </a:solidFill>
              </a:rPr>
              <a:t>Jesse </a:t>
            </a:r>
            <a:r>
              <a:rPr lang="en-US" dirty="0" err="1" smtClean="0">
                <a:solidFill>
                  <a:srgbClr val="00B050"/>
                </a:solidFill>
              </a:rPr>
              <a:t>Zarley</a:t>
            </a:r>
            <a:r>
              <a:rPr lang="en-US" dirty="0" smtClean="0">
                <a:solidFill>
                  <a:srgbClr val="00B050"/>
                </a:solidFill>
              </a:rPr>
              <a:t>, doctoral candidate in History, Summer Research Fellowship Application, </a:t>
            </a:r>
            <a:r>
              <a:rPr lang="en-US" dirty="0">
                <a:solidFill>
                  <a:srgbClr val="FF0000"/>
                </a:solidFill>
              </a:rPr>
              <a:t>now Dr. Jesse </a:t>
            </a:r>
            <a:r>
              <a:rPr lang="en-US" dirty="0" err="1">
                <a:solidFill>
                  <a:srgbClr val="FF0000"/>
                </a:solidFill>
              </a:rPr>
              <a:t>Zarley</a:t>
            </a:r>
            <a:r>
              <a:rPr lang="en-US" dirty="0">
                <a:solidFill>
                  <a:srgbClr val="FF0000"/>
                </a:solidFill>
              </a:rPr>
              <a:t>, Assistant Professor of History, St. Joseph’s College, New York</a:t>
            </a:r>
          </a:p>
          <a:p>
            <a:endParaRPr lang="en-US" dirty="0">
              <a:solidFill>
                <a:srgbClr val="00B050"/>
              </a:solidFill>
            </a:endParaRPr>
          </a:p>
        </p:txBody>
      </p:sp>
    </p:spTree>
    <p:extLst>
      <p:ext uri="{BB962C8B-B14F-4D97-AF65-F5344CB8AC3E}">
        <p14:creationId xmlns:p14="http://schemas.microsoft.com/office/powerpoint/2010/main" val="1525812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7683" y="1219200"/>
            <a:ext cx="8547717" cy="5181600"/>
          </a:xfrm>
        </p:spPr>
        <p:txBody>
          <a:bodyPr>
            <a:normAutofit fontScale="55000" lnSpcReduction="20000"/>
          </a:bodyPr>
          <a:lstStyle/>
          <a:p>
            <a:pPr marL="45720" lvl="0" indent="0">
              <a:buNone/>
            </a:pPr>
            <a:r>
              <a:rPr lang="en-US" sz="3900" b="1" dirty="0" smtClean="0"/>
              <a:t>Summer Research Fellowship (Summer 2023)</a:t>
            </a:r>
          </a:p>
          <a:p>
            <a:pPr lvl="1">
              <a:lnSpc>
                <a:spcPct val="120000"/>
              </a:lnSpc>
              <a:buFont typeface="Arial" panose="020B0604020202020204" pitchFamily="34" charset="0"/>
              <a:buChar char="•"/>
            </a:pPr>
            <a:r>
              <a:rPr lang="en-US" sz="3000" dirty="0" smtClean="0"/>
              <a:t>5,000</a:t>
            </a:r>
            <a:r>
              <a:rPr lang="en-US" sz="3000" dirty="0"/>
              <a:t>, </a:t>
            </a:r>
            <a:r>
              <a:rPr lang="en-US" sz="3000" dirty="0" smtClean="0"/>
              <a:t>cost-share </a:t>
            </a:r>
            <a:r>
              <a:rPr lang="en-US" sz="3000" dirty="0"/>
              <a:t>with </a:t>
            </a:r>
            <a:r>
              <a:rPr lang="en-US" sz="3000" dirty="0" smtClean="0"/>
              <a:t>department</a:t>
            </a:r>
          </a:p>
          <a:p>
            <a:pPr lvl="1">
              <a:lnSpc>
                <a:spcPct val="120000"/>
              </a:lnSpc>
              <a:buFont typeface="Arial" panose="020B0604020202020204" pitchFamily="34" charset="0"/>
              <a:buChar char="•"/>
            </a:pPr>
            <a:r>
              <a:rPr lang="en-US" sz="3000" dirty="0" smtClean="0"/>
              <a:t>Full Support for over the summer </a:t>
            </a:r>
            <a:endParaRPr lang="en-US" sz="3000" dirty="0"/>
          </a:p>
          <a:p>
            <a:pPr lvl="1">
              <a:lnSpc>
                <a:spcPct val="120000"/>
              </a:lnSpc>
              <a:buFont typeface="Arial" panose="020B0604020202020204" pitchFamily="34" charset="0"/>
              <a:buChar char="•"/>
            </a:pPr>
            <a:r>
              <a:rPr lang="en-US" sz="3000" dirty="0" smtClean="0"/>
              <a:t>Applicants should be at mid-career and need to reach a specific benchmark  </a:t>
            </a:r>
            <a:endParaRPr lang="en-US" sz="3000" dirty="0"/>
          </a:p>
          <a:p>
            <a:pPr lvl="1">
              <a:lnSpc>
                <a:spcPct val="120000"/>
              </a:lnSpc>
              <a:buFont typeface="Arial" panose="020B0604020202020204" pitchFamily="34" charset="0"/>
              <a:buChar char="•"/>
            </a:pPr>
            <a:r>
              <a:rPr lang="en-US" sz="3000" dirty="0" smtClean="0"/>
              <a:t>SRF Fellows </a:t>
            </a:r>
            <a:r>
              <a:rPr lang="en-US" sz="3000" dirty="0"/>
              <a:t>should be released from assistantship </a:t>
            </a:r>
            <a:r>
              <a:rPr lang="en-US" sz="3000" dirty="0" smtClean="0"/>
              <a:t>duties over the summer</a:t>
            </a:r>
          </a:p>
          <a:p>
            <a:pPr lvl="1">
              <a:lnSpc>
                <a:spcPct val="120000"/>
              </a:lnSpc>
              <a:buFont typeface="Arial" panose="020B0604020202020204" pitchFamily="34" charset="0"/>
              <a:buChar char="•"/>
            </a:pPr>
            <a:r>
              <a:rPr lang="en-US" sz="3000" dirty="0" smtClean="0"/>
              <a:t>Departmental </a:t>
            </a:r>
            <a:r>
              <a:rPr lang="en-US" sz="3000" dirty="0"/>
              <a:t>deadline </a:t>
            </a:r>
            <a:r>
              <a:rPr lang="en-US" sz="3000" dirty="0" smtClean="0"/>
              <a:t>is February 22</a:t>
            </a:r>
            <a:r>
              <a:rPr lang="en-US" sz="3000" baseline="30000" dirty="0" smtClean="0"/>
              <a:t>nd</a:t>
            </a:r>
            <a:r>
              <a:rPr lang="en-US" sz="3000" dirty="0" smtClean="0"/>
              <a:t>.</a:t>
            </a:r>
          </a:p>
          <a:p>
            <a:pPr marL="365760" lvl="1" indent="0">
              <a:lnSpc>
                <a:spcPct val="120000"/>
              </a:lnSpc>
              <a:buNone/>
            </a:pPr>
            <a:endParaRPr lang="en-US" sz="2400" b="1" dirty="0"/>
          </a:p>
          <a:p>
            <a:pPr marL="45720" lvl="0" indent="0">
              <a:buNone/>
            </a:pPr>
            <a:r>
              <a:rPr lang="en-US" b="1" dirty="0" smtClean="0"/>
              <a:t>Semester Dissertation Fellowship (Fall 2023 or Spring 2024)</a:t>
            </a:r>
            <a:endParaRPr lang="en-US" b="1" dirty="0"/>
          </a:p>
          <a:p>
            <a:pPr lvl="1">
              <a:lnSpc>
                <a:spcPct val="120000"/>
              </a:lnSpc>
              <a:buFont typeface="Arial" panose="020B0604020202020204" pitchFamily="34" charset="0"/>
              <a:buChar char="•"/>
            </a:pPr>
            <a:r>
              <a:rPr lang="en-US" sz="3000" dirty="0"/>
              <a:t>$15,000 full-time </a:t>
            </a:r>
            <a:r>
              <a:rPr lang="en-US" sz="3000" dirty="0" smtClean="0"/>
              <a:t>fellowship for </a:t>
            </a:r>
            <a:r>
              <a:rPr lang="en-US" sz="3000" dirty="0"/>
              <a:t>one semester </a:t>
            </a:r>
            <a:endParaRPr lang="en-US" sz="3000" dirty="0" smtClean="0"/>
          </a:p>
          <a:p>
            <a:pPr lvl="1">
              <a:lnSpc>
                <a:spcPct val="120000"/>
              </a:lnSpc>
              <a:buFont typeface="Arial" panose="020B0604020202020204" pitchFamily="34" charset="0"/>
              <a:buChar char="•"/>
            </a:pPr>
            <a:r>
              <a:rPr lang="en-US" sz="3000" dirty="0" smtClean="0"/>
              <a:t>Students may choose either </a:t>
            </a:r>
            <a:r>
              <a:rPr lang="en-US" sz="3000" dirty="0"/>
              <a:t>Fall </a:t>
            </a:r>
            <a:r>
              <a:rPr lang="en-US" sz="3000" dirty="0" smtClean="0"/>
              <a:t>2023 </a:t>
            </a:r>
            <a:r>
              <a:rPr lang="en-US" sz="3000" dirty="0"/>
              <a:t>or Spring </a:t>
            </a:r>
            <a:r>
              <a:rPr lang="en-US" sz="3000" dirty="0" smtClean="0"/>
              <a:t>2024.</a:t>
            </a:r>
          </a:p>
          <a:p>
            <a:pPr lvl="1">
              <a:lnSpc>
                <a:spcPct val="120000"/>
              </a:lnSpc>
              <a:buFont typeface="Arial" panose="020B0604020202020204" pitchFamily="34" charset="0"/>
              <a:buChar char="•"/>
            </a:pPr>
            <a:r>
              <a:rPr lang="en-US" sz="3000" dirty="0" smtClean="0"/>
              <a:t>Applicants must plan to graduate by the end of the fellowship year (August 2024).  </a:t>
            </a:r>
          </a:p>
          <a:p>
            <a:pPr lvl="1">
              <a:lnSpc>
                <a:spcPct val="120000"/>
              </a:lnSpc>
              <a:buFont typeface="Arial" panose="020B0604020202020204" pitchFamily="34" charset="0"/>
              <a:buChar char="•"/>
            </a:pPr>
            <a:r>
              <a:rPr lang="en-US" sz="3000" dirty="0" smtClean="0"/>
              <a:t>Dissertation Fellows </a:t>
            </a:r>
            <a:r>
              <a:rPr lang="en-US" sz="3000" dirty="0"/>
              <a:t>cannot work while on </a:t>
            </a:r>
            <a:r>
              <a:rPr lang="en-US" sz="3000" dirty="0" smtClean="0"/>
              <a:t>Fellowship. </a:t>
            </a:r>
            <a:endParaRPr lang="en-US" sz="3000" dirty="0"/>
          </a:p>
          <a:p>
            <a:pPr lvl="1">
              <a:lnSpc>
                <a:spcPct val="120000"/>
              </a:lnSpc>
              <a:buFont typeface="Arial" panose="020B0604020202020204" pitchFamily="34" charset="0"/>
              <a:buChar char="•"/>
            </a:pPr>
            <a:r>
              <a:rPr lang="en-US" sz="3000" dirty="0" smtClean="0"/>
              <a:t>Departmental </a:t>
            </a:r>
            <a:r>
              <a:rPr lang="en-US" sz="3000" dirty="0"/>
              <a:t>deadline is </a:t>
            </a:r>
            <a:r>
              <a:rPr lang="en-US" sz="3000" dirty="0" smtClean="0"/>
              <a:t>February 8</a:t>
            </a:r>
            <a:r>
              <a:rPr lang="en-US" sz="3000" baseline="30000" dirty="0" smtClean="0"/>
              <a:t>th</a:t>
            </a:r>
            <a:r>
              <a:rPr lang="en-US" sz="3000" dirty="0" smtClean="0"/>
              <a:t>.</a:t>
            </a:r>
            <a:endParaRPr lang="en-US" sz="3000" dirty="0"/>
          </a:p>
        </p:txBody>
      </p:sp>
      <p:sp>
        <p:nvSpPr>
          <p:cNvPr id="3" name="Title 2"/>
          <p:cNvSpPr>
            <a:spLocks noGrp="1"/>
          </p:cNvSpPr>
          <p:nvPr>
            <p:ph type="title"/>
          </p:nvPr>
        </p:nvSpPr>
        <p:spPr>
          <a:xfrm>
            <a:off x="367683" y="241006"/>
            <a:ext cx="8381260" cy="749594"/>
          </a:xfrm>
        </p:spPr>
        <p:txBody>
          <a:bodyPr/>
          <a:lstStyle/>
          <a:p>
            <a:r>
              <a:rPr lang="en-US" sz="3500" dirty="0" smtClean="0"/>
              <a:t>Summer Research &amp; Wylie Fellowships</a:t>
            </a:r>
            <a:endParaRPr lang="en-US" sz="3500" dirty="0"/>
          </a:p>
        </p:txBody>
      </p:sp>
    </p:spTree>
    <p:extLst>
      <p:ext uri="{BB962C8B-B14F-4D97-AF65-F5344CB8AC3E}">
        <p14:creationId xmlns:p14="http://schemas.microsoft.com/office/powerpoint/2010/main" val="37157046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Keep subject and verb close together – that way, readers know WHO is doing WHAT and then they can more easily manage the details </a:t>
            </a:r>
            <a:endParaRPr lang="en-US" dirty="0"/>
          </a:p>
        </p:txBody>
      </p:sp>
      <p:sp>
        <p:nvSpPr>
          <p:cNvPr id="3" name="Title 2"/>
          <p:cNvSpPr>
            <a:spLocks noGrp="1"/>
          </p:cNvSpPr>
          <p:nvPr>
            <p:ph type="title"/>
          </p:nvPr>
        </p:nvSpPr>
        <p:spPr/>
        <p:txBody>
          <a:bodyPr/>
          <a:lstStyle/>
          <a:p>
            <a:r>
              <a:rPr lang="en-US" dirty="0" smtClean="0"/>
              <a:t>So how can I be more coherent and concise? </a:t>
            </a:r>
            <a:endParaRPr lang="en-US" dirty="0"/>
          </a:p>
        </p:txBody>
      </p:sp>
    </p:spTree>
    <p:extLst>
      <p:ext uri="{BB962C8B-B14F-4D97-AF65-F5344CB8AC3E}">
        <p14:creationId xmlns:p14="http://schemas.microsoft.com/office/powerpoint/2010/main" val="11642875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the semi-nomadic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of Southern Chile successfully resisted incorporation into the Spanish and Chilean states from the arrival of Spanish conquistadors in 1540 until 1883.  Numbering over half-million people today,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defended their territorial independence through political alliances, patronage, raiding, commerce, and treaty negotiations with first Spanish and then Chilean officials.  During eight weeks in Chile in 2012, I examined Chilean and Spanish government, military, and religious documents as well as the writings of naturalists and travelers.  These sources revealed concrete examples of how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leaders first developed these methods for keeping Spanish colonists at bay and </a:t>
            </a:r>
            <a:r>
              <a:rPr lang="en-US" sz="2000" dirty="0" smtClean="0">
                <a:latin typeface="Arial" panose="020B0604020202020204" pitchFamily="34" charset="0"/>
                <a:cs typeface="Arial" panose="020B0604020202020204" pitchFamily="34" charset="0"/>
              </a:rPr>
              <a:t>then </a:t>
            </a:r>
            <a:r>
              <a:rPr lang="en-US" sz="2000" dirty="0">
                <a:latin typeface="Arial" panose="020B0604020202020204" pitchFamily="34" charset="0"/>
                <a:cs typeface="Arial" panose="020B0604020202020204" pitchFamily="34" charset="0"/>
              </a:rPr>
              <a:t>continued to apply them in their interactions with Chilean officials after independence in 1821.  In particular, the documents revealed the importance of a form of political negotiation developed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helped them defend their over sovereignty for three centuries.  </a:t>
            </a:r>
          </a:p>
        </p:txBody>
      </p:sp>
      <p:sp>
        <p:nvSpPr>
          <p:cNvPr id="3" name="TextBox 2"/>
          <p:cNvSpPr txBox="1"/>
          <p:nvPr/>
        </p:nvSpPr>
        <p:spPr>
          <a:xfrm>
            <a:off x="609600" y="304800"/>
            <a:ext cx="8077200" cy="1200329"/>
          </a:xfrm>
          <a:prstGeom prst="rect">
            <a:avLst/>
          </a:prstGeom>
          <a:noFill/>
        </p:spPr>
        <p:txBody>
          <a:bodyPr wrap="square" rtlCol="0">
            <a:spAutoFit/>
          </a:bodyPr>
          <a:lstStyle/>
          <a:p>
            <a:r>
              <a:rPr lang="en-US" dirty="0" smtClean="0">
                <a:solidFill>
                  <a:srgbClr val="00B050"/>
                </a:solidFill>
              </a:rPr>
              <a:t>Jesse </a:t>
            </a:r>
            <a:r>
              <a:rPr lang="en-US" dirty="0" err="1" smtClean="0">
                <a:solidFill>
                  <a:srgbClr val="00B050"/>
                </a:solidFill>
              </a:rPr>
              <a:t>Zarley</a:t>
            </a:r>
            <a:r>
              <a:rPr lang="en-US" dirty="0" smtClean="0">
                <a:solidFill>
                  <a:srgbClr val="00B050"/>
                </a:solidFill>
              </a:rPr>
              <a:t>, doctoral candidate in History, Summer Research Fellowship Application, </a:t>
            </a:r>
            <a:r>
              <a:rPr lang="en-US" dirty="0">
                <a:solidFill>
                  <a:srgbClr val="FF0000"/>
                </a:solidFill>
              </a:rPr>
              <a:t>now Dr. Jesse </a:t>
            </a:r>
            <a:r>
              <a:rPr lang="en-US" dirty="0" err="1">
                <a:solidFill>
                  <a:srgbClr val="FF0000"/>
                </a:solidFill>
              </a:rPr>
              <a:t>Zarley</a:t>
            </a:r>
            <a:r>
              <a:rPr lang="en-US" dirty="0">
                <a:solidFill>
                  <a:srgbClr val="FF0000"/>
                </a:solidFill>
              </a:rPr>
              <a:t>, Assistant Professor of History, St. Joseph’s College, New York</a:t>
            </a:r>
          </a:p>
          <a:p>
            <a:endParaRPr lang="en-US" dirty="0">
              <a:solidFill>
                <a:srgbClr val="00B050"/>
              </a:solidFill>
            </a:endParaRPr>
          </a:p>
        </p:txBody>
      </p:sp>
    </p:spTree>
    <p:extLst>
      <p:ext uri="{BB962C8B-B14F-4D97-AF65-F5344CB8AC3E}">
        <p14:creationId xmlns:p14="http://schemas.microsoft.com/office/powerpoint/2010/main" val="37868363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95400"/>
            <a:ext cx="8077200" cy="5016758"/>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Unlike indigenous groups in much of the Americas, </a:t>
            </a:r>
            <a:r>
              <a:rPr lang="en-US" sz="2000" dirty="0">
                <a:solidFill>
                  <a:srgbClr val="FF0000"/>
                </a:solidFill>
                <a:latin typeface="Arial" panose="020B0604020202020204" pitchFamily="34" charset="0"/>
                <a:cs typeface="Arial" panose="020B0604020202020204" pitchFamily="34" charset="0"/>
              </a:rPr>
              <a:t>the semi-nomadic </a:t>
            </a:r>
            <a:r>
              <a:rPr lang="en-US" sz="2000" dirty="0" err="1">
                <a:solidFill>
                  <a:srgbClr val="FF0000"/>
                </a:solidFill>
                <a:latin typeface="Arial" panose="020B0604020202020204" pitchFamily="34" charset="0"/>
                <a:cs typeface="Arial" panose="020B0604020202020204" pitchFamily="34" charset="0"/>
              </a:rPr>
              <a:t>Mapuche</a:t>
            </a:r>
            <a:r>
              <a:rPr lang="en-US" sz="2000" dirty="0">
                <a:solidFill>
                  <a:srgbClr val="FF0000"/>
                </a:solidFill>
                <a:latin typeface="Arial" panose="020B0604020202020204" pitchFamily="34" charset="0"/>
                <a:cs typeface="Arial" panose="020B0604020202020204" pitchFamily="34" charset="0"/>
              </a:rPr>
              <a:t> of Southern Chile </a:t>
            </a:r>
            <a:r>
              <a:rPr lang="en-US" sz="2000" dirty="0">
                <a:latin typeface="Arial" panose="020B0604020202020204" pitchFamily="34" charset="0"/>
                <a:cs typeface="Arial" panose="020B0604020202020204" pitchFamily="34" charset="0"/>
              </a:rPr>
              <a:t>successfully </a:t>
            </a:r>
            <a:r>
              <a:rPr lang="en-US" sz="2000" dirty="0">
                <a:solidFill>
                  <a:srgbClr val="00B050"/>
                </a:solidFill>
                <a:latin typeface="Arial" panose="020B0604020202020204" pitchFamily="34" charset="0"/>
                <a:cs typeface="Arial" panose="020B0604020202020204" pitchFamily="34" charset="0"/>
              </a:rPr>
              <a:t>resisted</a:t>
            </a:r>
            <a:r>
              <a:rPr lang="en-US" sz="2000" dirty="0">
                <a:latin typeface="Arial" panose="020B0604020202020204" pitchFamily="34" charset="0"/>
                <a:cs typeface="Arial" panose="020B0604020202020204" pitchFamily="34" charset="0"/>
              </a:rPr>
              <a:t> incorporation into the Spanish and Chilean states from the arrival of Spanish conquistadors in 1540 until 1883.  Numbering over half-million people today, </a:t>
            </a:r>
            <a:r>
              <a:rPr lang="en-US" sz="2000" dirty="0">
                <a:solidFill>
                  <a:srgbClr val="FF0000"/>
                </a:solidFill>
                <a:latin typeface="Arial" panose="020B0604020202020204" pitchFamily="34" charset="0"/>
                <a:cs typeface="Arial" panose="020B0604020202020204" pitchFamily="34" charset="0"/>
              </a:rPr>
              <a:t>the </a:t>
            </a:r>
            <a:r>
              <a:rPr lang="en-US" sz="2000" dirty="0" err="1">
                <a:solidFill>
                  <a:srgbClr val="FF0000"/>
                </a:solidFill>
                <a:latin typeface="Arial" panose="020B0604020202020204" pitchFamily="34" charset="0"/>
                <a:cs typeface="Arial" panose="020B0604020202020204" pitchFamily="34" charset="0"/>
              </a:rPr>
              <a:t>Mapuche</a:t>
            </a:r>
            <a:r>
              <a:rPr lang="en-US" sz="2000" dirty="0">
                <a:solidFill>
                  <a:srgbClr val="FF0000"/>
                </a:solidFill>
                <a:latin typeface="Arial" panose="020B0604020202020204" pitchFamily="34" charset="0"/>
                <a:cs typeface="Arial" panose="020B0604020202020204" pitchFamily="34" charset="0"/>
              </a:rPr>
              <a:t> </a:t>
            </a:r>
            <a:r>
              <a:rPr lang="en-US" sz="2000" dirty="0">
                <a:solidFill>
                  <a:srgbClr val="00B050"/>
                </a:solidFill>
                <a:latin typeface="Arial" panose="020B0604020202020204" pitchFamily="34" charset="0"/>
                <a:cs typeface="Arial" panose="020B0604020202020204" pitchFamily="34" charset="0"/>
              </a:rPr>
              <a:t>defended</a:t>
            </a:r>
            <a:r>
              <a:rPr lang="en-US" sz="2000" dirty="0">
                <a:latin typeface="Arial" panose="020B0604020202020204" pitchFamily="34" charset="0"/>
                <a:cs typeface="Arial" panose="020B0604020202020204" pitchFamily="34" charset="0"/>
              </a:rPr>
              <a:t> their territorial independence through political alliances, patronage, raiding, commerce, and treaty negotiations with first Spanish and then Chilean officials.  During eight weeks in Chile in 2012, </a:t>
            </a:r>
            <a:r>
              <a:rPr lang="en-US" sz="2000" dirty="0">
                <a:solidFill>
                  <a:srgbClr val="FF0000"/>
                </a:solidFill>
                <a:latin typeface="Arial" panose="020B0604020202020204" pitchFamily="34" charset="0"/>
                <a:cs typeface="Arial" panose="020B0604020202020204" pitchFamily="34" charset="0"/>
              </a:rPr>
              <a:t>I </a:t>
            </a:r>
            <a:r>
              <a:rPr lang="en-US" sz="2000" dirty="0">
                <a:solidFill>
                  <a:srgbClr val="00B050"/>
                </a:solidFill>
                <a:latin typeface="Arial" panose="020B0604020202020204" pitchFamily="34" charset="0"/>
                <a:cs typeface="Arial" panose="020B0604020202020204" pitchFamily="34" charset="0"/>
              </a:rPr>
              <a:t>examined</a:t>
            </a:r>
            <a:r>
              <a:rPr lang="en-US" sz="2000" dirty="0">
                <a:latin typeface="Arial" panose="020B0604020202020204" pitchFamily="34" charset="0"/>
                <a:cs typeface="Arial" panose="020B0604020202020204" pitchFamily="34" charset="0"/>
              </a:rPr>
              <a:t> Chilean and Spanish government, military, and religious documents as well as the writings of naturalists and travelers.  </a:t>
            </a:r>
            <a:r>
              <a:rPr lang="en-US" sz="2000" dirty="0">
                <a:solidFill>
                  <a:srgbClr val="FF0000"/>
                </a:solidFill>
                <a:latin typeface="Arial" panose="020B0604020202020204" pitchFamily="34" charset="0"/>
                <a:cs typeface="Arial" panose="020B0604020202020204" pitchFamily="34" charset="0"/>
              </a:rPr>
              <a:t>These sources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concrete examples of how </a:t>
            </a:r>
            <a:r>
              <a:rPr lang="en-US" sz="2000" dirty="0" err="1">
                <a:solidFill>
                  <a:srgbClr val="FF0000"/>
                </a:solidFill>
                <a:latin typeface="Arial" panose="020B0604020202020204" pitchFamily="34" charset="0"/>
                <a:cs typeface="Arial" panose="020B0604020202020204" pitchFamily="34" charset="0"/>
              </a:rPr>
              <a:t>Mapuche</a:t>
            </a:r>
            <a:r>
              <a:rPr lang="en-US" sz="2000" dirty="0">
                <a:solidFill>
                  <a:srgbClr val="FF0000"/>
                </a:solidFill>
                <a:latin typeface="Arial" panose="020B0604020202020204" pitchFamily="34" charset="0"/>
                <a:cs typeface="Arial" panose="020B0604020202020204" pitchFamily="34" charset="0"/>
              </a:rPr>
              <a:t> leaders </a:t>
            </a:r>
            <a:r>
              <a:rPr lang="en-US" sz="2000" dirty="0">
                <a:solidFill>
                  <a:srgbClr val="00B0F0"/>
                </a:solidFill>
                <a:latin typeface="Arial" panose="020B0604020202020204" pitchFamily="34" charset="0"/>
                <a:cs typeface="Arial" panose="020B0604020202020204" pitchFamily="34" charset="0"/>
              </a:rPr>
              <a:t>first</a:t>
            </a:r>
            <a:r>
              <a:rPr lang="en-US" sz="2000" dirty="0">
                <a:latin typeface="Arial" panose="020B0604020202020204" pitchFamily="34" charset="0"/>
                <a:cs typeface="Arial" panose="020B0604020202020204" pitchFamily="34" charset="0"/>
              </a:rPr>
              <a:t> </a:t>
            </a:r>
            <a:r>
              <a:rPr lang="en-US" sz="2000" dirty="0">
                <a:solidFill>
                  <a:srgbClr val="00B050"/>
                </a:solidFill>
                <a:latin typeface="Arial" panose="020B0604020202020204" pitchFamily="34" charset="0"/>
                <a:cs typeface="Arial" panose="020B0604020202020204" pitchFamily="34" charset="0"/>
              </a:rPr>
              <a:t>developed</a:t>
            </a:r>
            <a:r>
              <a:rPr lang="en-US" sz="2000" dirty="0">
                <a:latin typeface="Arial" panose="020B0604020202020204" pitchFamily="34" charset="0"/>
                <a:cs typeface="Arial" panose="020B0604020202020204" pitchFamily="34" charset="0"/>
              </a:rPr>
              <a:t> these methods for keeping Spanish colonists at bay and </a:t>
            </a:r>
            <a:r>
              <a:rPr lang="en-US" sz="2000" dirty="0" smtClean="0">
                <a:solidFill>
                  <a:srgbClr val="00B0F0"/>
                </a:solidFill>
                <a:latin typeface="Arial" panose="020B0604020202020204" pitchFamily="34" charset="0"/>
                <a:cs typeface="Arial" panose="020B0604020202020204" pitchFamily="34" charset="0"/>
              </a:rPr>
              <a:t>then</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continued to apply them in their interactions with Chilean officials after independence in 1821.  In particular, </a:t>
            </a:r>
            <a:r>
              <a:rPr lang="en-US" sz="2000" dirty="0">
                <a:solidFill>
                  <a:srgbClr val="FF0000"/>
                </a:solidFill>
                <a:latin typeface="Arial" panose="020B0604020202020204" pitchFamily="34" charset="0"/>
                <a:cs typeface="Arial" panose="020B0604020202020204" pitchFamily="34" charset="0"/>
              </a:rPr>
              <a:t>the documents </a:t>
            </a:r>
            <a:r>
              <a:rPr lang="en-US" sz="2000" dirty="0">
                <a:solidFill>
                  <a:srgbClr val="00B050"/>
                </a:solidFill>
                <a:latin typeface="Arial" panose="020B0604020202020204" pitchFamily="34" charset="0"/>
                <a:cs typeface="Arial" panose="020B0604020202020204" pitchFamily="34" charset="0"/>
              </a:rPr>
              <a:t>revealed</a:t>
            </a:r>
            <a:r>
              <a:rPr lang="en-US" sz="2000" dirty="0">
                <a:latin typeface="Arial" panose="020B0604020202020204" pitchFamily="34" charset="0"/>
                <a:cs typeface="Arial" panose="020B0604020202020204" pitchFamily="34" charset="0"/>
              </a:rPr>
              <a:t> the importance of a form of political negotiation developed by the </a:t>
            </a:r>
            <a:r>
              <a:rPr lang="en-US" sz="2000" dirty="0" err="1">
                <a:latin typeface="Arial" panose="020B0604020202020204" pitchFamily="34" charset="0"/>
                <a:cs typeface="Arial" panose="020B0604020202020204" pitchFamily="34" charset="0"/>
              </a:rPr>
              <a:t>Mapuche</a:t>
            </a:r>
            <a:r>
              <a:rPr lang="en-US" sz="2000" dirty="0">
                <a:latin typeface="Arial" panose="020B0604020202020204" pitchFamily="34" charset="0"/>
                <a:cs typeface="Arial" panose="020B0604020202020204" pitchFamily="34" charset="0"/>
              </a:rPr>
              <a:t> known as the </a:t>
            </a:r>
            <a:r>
              <a:rPr lang="en-US" sz="2000" i="1" dirty="0" err="1">
                <a:latin typeface="Arial" panose="020B0604020202020204" pitchFamily="34" charset="0"/>
                <a:cs typeface="Arial" panose="020B0604020202020204" pitchFamily="34" charset="0"/>
              </a:rPr>
              <a:t>parlamento</a:t>
            </a:r>
            <a:r>
              <a:rPr lang="en-US" sz="2000" dirty="0">
                <a:latin typeface="Arial" panose="020B0604020202020204" pitchFamily="34" charset="0"/>
                <a:cs typeface="Arial" panose="020B0604020202020204" pitchFamily="34" charset="0"/>
              </a:rPr>
              <a:t> (or parlay) that helped them defend their over sovereignty for three centuries.  </a:t>
            </a:r>
          </a:p>
        </p:txBody>
      </p:sp>
      <p:sp>
        <p:nvSpPr>
          <p:cNvPr id="3" name="TextBox 2"/>
          <p:cNvSpPr txBox="1"/>
          <p:nvPr/>
        </p:nvSpPr>
        <p:spPr>
          <a:xfrm>
            <a:off x="609600" y="304800"/>
            <a:ext cx="8077200" cy="1200329"/>
          </a:xfrm>
          <a:prstGeom prst="rect">
            <a:avLst/>
          </a:prstGeom>
          <a:noFill/>
        </p:spPr>
        <p:txBody>
          <a:bodyPr wrap="square" rtlCol="0">
            <a:spAutoFit/>
          </a:bodyPr>
          <a:lstStyle/>
          <a:p>
            <a:r>
              <a:rPr lang="en-US" dirty="0" smtClean="0">
                <a:solidFill>
                  <a:srgbClr val="00B050"/>
                </a:solidFill>
              </a:rPr>
              <a:t>Jesse </a:t>
            </a:r>
            <a:r>
              <a:rPr lang="en-US" dirty="0" err="1" smtClean="0">
                <a:solidFill>
                  <a:srgbClr val="00B050"/>
                </a:solidFill>
              </a:rPr>
              <a:t>Zarley</a:t>
            </a:r>
            <a:r>
              <a:rPr lang="en-US" dirty="0" smtClean="0">
                <a:solidFill>
                  <a:srgbClr val="00B050"/>
                </a:solidFill>
              </a:rPr>
              <a:t>, doctoral candidate in History, Summer Research Fellowship Application, </a:t>
            </a:r>
            <a:r>
              <a:rPr lang="en-US" dirty="0">
                <a:solidFill>
                  <a:srgbClr val="FF0000"/>
                </a:solidFill>
              </a:rPr>
              <a:t>now Dr. Jesse </a:t>
            </a:r>
            <a:r>
              <a:rPr lang="en-US" dirty="0" err="1">
                <a:solidFill>
                  <a:srgbClr val="FF0000"/>
                </a:solidFill>
              </a:rPr>
              <a:t>Zarley</a:t>
            </a:r>
            <a:r>
              <a:rPr lang="en-US" dirty="0">
                <a:solidFill>
                  <a:srgbClr val="FF0000"/>
                </a:solidFill>
              </a:rPr>
              <a:t>, Assistant Professor of History, St. Joseph’s College, New York</a:t>
            </a:r>
          </a:p>
          <a:p>
            <a:endParaRPr lang="en-US" dirty="0">
              <a:solidFill>
                <a:srgbClr val="00B050"/>
              </a:solidFill>
            </a:endParaRPr>
          </a:p>
        </p:txBody>
      </p:sp>
    </p:spTree>
    <p:extLst>
      <p:ext uri="{BB962C8B-B14F-4D97-AF65-F5344CB8AC3E}">
        <p14:creationId xmlns:p14="http://schemas.microsoft.com/office/powerpoint/2010/main" val="25552319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These are awards TO YOU. The funds are based on what the audience thinks about the value of </a:t>
            </a:r>
            <a:r>
              <a:rPr lang="en-US" b="1" dirty="0" smtClean="0"/>
              <a:t>your</a:t>
            </a:r>
            <a:r>
              <a:rPr lang="en-US" dirty="0" smtClean="0"/>
              <a:t> work, </a:t>
            </a:r>
            <a:r>
              <a:rPr lang="en-US" b="1" dirty="0" smtClean="0"/>
              <a:t>your</a:t>
            </a:r>
            <a:r>
              <a:rPr lang="en-US" dirty="0" smtClean="0"/>
              <a:t> ability to carry it out in a timely fashion, and </a:t>
            </a:r>
            <a:r>
              <a:rPr lang="en-US" b="1" dirty="0" smtClean="0"/>
              <a:t>your</a:t>
            </a:r>
            <a:r>
              <a:rPr lang="en-US" dirty="0" smtClean="0"/>
              <a:t> promise as a scholar.  </a:t>
            </a:r>
            <a:endParaRPr lang="en-US" dirty="0"/>
          </a:p>
        </p:txBody>
      </p:sp>
      <p:sp>
        <p:nvSpPr>
          <p:cNvPr id="3" name="Title 2"/>
          <p:cNvSpPr>
            <a:spLocks noGrp="1"/>
          </p:cNvSpPr>
          <p:nvPr>
            <p:ph type="title"/>
          </p:nvPr>
        </p:nvSpPr>
        <p:spPr/>
        <p:txBody>
          <a:bodyPr/>
          <a:lstStyle/>
          <a:p>
            <a:r>
              <a:rPr lang="en-US" dirty="0" smtClean="0"/>
              <a:t>Finally, be the hero of the narrative</a:t>
            </a:r>
            <a:endParaRPr lang="en-US" dirty="0"/>
          </a:p>
        </p:txBody>
      </p:sp>
    </p:spTree>
    <p:extLst>
      <p:ext uri="{BB962C8B-B14F-4D97-AF65-F5344CB8AC3E}">
        <p14:creationId xmlns:p14="http://schemas.microsoft.com/office/powerpoint/2010/main" val="15160139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315200" cy="341632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Work remaining and timeline: Currently, I am sequencing </a:t>
            </a:r>
            <a:r>
              <a:rPr lang="en-US" dirty="0" err="1">
                <a:latin typeface="Arial" panose="020B0604020202020204" pitchFamily="34" charset="0"/>
                <a:cs typeface="Arial" panose="020B0604020202020204" pitchFamily="34" charset="0"/>
              </a:rPr>
              <a:t>culturable</a:t>
            </a:r>
            <a:r>
              <a:rPr lang="en-US" dirty="0">
                <a:latin typeface="Arial" panose="020B0604020202020204" pitchFamily="34" charset="0"/>
                <a:cs typeface="Arial" panose="020B0604020202020204" pitchFamily="34" charset="0"/>
              </a:rPr>
              <a:t> bacterial isolates from salamander skin that inhibited a fungal pathogen to determine bacterial species identity of these antifungal bacterial isolates. These cultures were obtained from the same salamander species along the same gradients as in Chapter 1. I plan to complete sequencing by the end of Spring 2014. Once completed, I will perform multivariate statistical analyses to determine what influences the distribution of these antifungal bacterial species. Also, I will determine how these putatively protective members are distributed in the entire bacterial community from Chapter 1 data. I plan to complete analyses and begin preparing a manuscript to submit to the journal </a:t>
            </a:r>
            <a:r>
              <a:rPr lang="en-US" i="1" dirty="0">
                <a:latin typeface="Arial" panose="020B0604020202020204" pitchFamily="34" charset="0"/>
                <a:cs typeface="Arial" panose="020B0604020202020204" pitchFamily="34" charset="0"/>
              </a:rPr>
              <a:t>Environmental Microbiology</a:t>
            </a:r>
            <a:r>
              <a:rPr lang="en-US" dirty="0">
                <a:latin typeface="Arial" panose="020B0604020202020204" pitchFamily="34" charset="0"/>
                <a:cs typeface="Arial" panose="020B0604020202020204" pitchFamily="34" charset="0"/>
              </a:rPr>
              <a:t> during Summer </a:t>
            </a:r>
            <a:r>
              <a:rPr lang="en-US" dirty="0" smtClean="0">
                <a:latin typeface="Arial" panose="020B0604020202020204" pitchFamily="34" charset="0"/>
                <a:cs typeface="Arial" panose="020B0604020202020204" pitchFamily="34" charset="0"/>
              </a:rPr>
              <a:t>2014.</a:t>
            </a:r>
            <a:endParaRPr lang="en-US" dirty="0">
              <a:latin typeface="Arial" panose="020B0604020202020204" pitchFamily="34" charset="0"/>
              <a:cs typeface="Arial" panose="020B0604020202020204" pitchFamily="34" charset="0"/>
            </a:endParaRPr>
          </a:p>
        </p:txBody>
      </p:sp>
      <p:sp>
        <p:nvSpPr>
          <p:cNvPr id="3" name="TextBox 2"/>
          <p:cNvSpPr txBox="1"/>
          <p:nvPr/>
        </p:nvSpPr>
        <p:spPr>
          <a:xfrm>
            <a:off x="914400" y="381000"/>
            <a:ext cx="7315200" cy="1477328"/>
          </a:xfrm>
          <a:prstGeom prst="rect">
            <a:avLst/>
          </a:prstGeom>
          <a:noFill/>
        </p:spPr>
        <p:txBody>
          <a:bodyPr wrap="square" rtlCol="0">
            <a:spAutoFit/>
          </a:bodyPr>
          <a:lstStyle/>
          <a:p>
            <a:r>
              <a:rPr lang="en-US" dirty="0" smtClean="0">
                <a:solidFill>
                  <a:srgbClr val="00B0F0"/>
                </a:solidFill>
              </a:rPr>
              <a:t>Carly </a:t>
            </a:r>
            <a:r>
              <a:rPr lang="en-US" dirty="0" err="1" smtClean="0">
                <a:solidFill>
                  <a:srgbClr val="00B0F0"/>
                </a:solidFill>
              </a:rPr>
              <a:t>Muletz</a:t>
            </a:r>
            <a:r>
              <a:rPr lang="en-US" dirty="0" smtClean="0">
                <a:solidFill>
                  <a:srgbClr val="00B0F0"/>
                </a:solidFill>
              </a:rPr>
              <a:t>, doctoral candidate in Biology, Summer Research Fellowship</a:t>
            </a:r>
            <a:r>
              <a:rPr lang="en-US" dirty="0" smtClean="0">
                <a:solidFill>
                  <a:srgbClr val="7030A0"/>
                </a:solidFill>
              </a:rPr>
              <a:t>, now Dr. Carly </a:t>
            </a:r>
            <a:r>
              <a:rPr lang="en-US" dirty="0" err="1" smtClean="0">
                <a:solidFill>
                  <a:srgbClr val="7030A0"/>
                </a:solidFill>
              </a:rPr>
              <a:t>Muletz</a:t>
            </a:r>
            <a:r>
              <a:rPr lang="en-US" dirty="0" smtClean="0">
                <a:solidFill>
                  <a:srgbClr val="7030A0"/>
                </a:solidFill>
              </a:rPr>
              <a:t> </a:t>
            </a:r>
            <a:r>
              <a:rPr lang="en-US" dirty="0" err="1" smtClean="0">
                <a:solidFill>
                  <a:srgbClr val="7030A0"/>
                </a:solidFill>
              </a:rPr>
              <a:t>Wolz</a:t>
            </a:r>
            <a:r>
              <a:rPr lang="en-US" dirty="0" smtClean="0">
                <a:solidFill>
                  <a:srgbClr val="7030A0"/>
                </a:solidFill>
              </a:rPr>
              <a:t>, </a:t>
            </a:r>
            <a:r>
              <a:rPr lang="en-US" dirty="0">
                <a:solidFill>
                  <a:srgbClr val="7030A0"/>
                </a:solidFill>
              </a:rPr>
              <a:t>Robert and Arlene </a:t>
            </a:r>
            <a:r>
              <a:rPr lang="en-US" dirty="0" err="1">
                <a:solidFill>
                  <a:srgbClr val="7030A0"/>
                </a:solidFill>
              </a:rPr>
              <a:t>Kogod</a:t>
            </a:r>
            <a:r>
              <a:rPr lang="en-US" dirty="0">
                <a:solidFill>
                  <a:srgbClr val="7030A0"/>
                </a:solidFill>
              </a:rPr>
              <a:t> Secretarial Scholar, Molecular Pathogen </a:t>
            </a:r>
            <a:r>
              <a:rPr lang="en-US" dirty="0" smtClean="0">
                <a:solidFill>
                  <a:srgbClr val="7030A0"/>
                </a:solidFill>
              </a:rPr>
              <a:t>Scientist, at the Center for Conservation Genomics, Smithsonian National Zoo</a:t>
            </a:r>
            <a:endParaRPr lang="en-US" dirty="0">
              <a:solidFill>
                <a:srgbClr val="7030A0"/>
              </a:solidFill>
            </a:endParaRPr>
          </a:p>
          <a:p>
            <a:endParaRPr lang="en-US" dirty="0"/>
          </a:p>
        </p:txBody>
      </p:sp>
    </p:spTree>
    <p:extLst>
      <p:ext uri="{BB962C8B-B14F-4D97-AF65-F5344CB8AC3E}">
        <p14:creationId xmlns:p14="http://schemas.microsoft.com/office/powerpoint/2010/main" val="35974152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782" y="449211"/>
            <a:ext cx="8848818" cy="1846659"/>
          </a:xfrm>
          <a:prstGeom prst="rect">
            <a:avLst/>
          </a:prstGeom>
          <a:solidFill>
            <a:srgbClr val="333399"/>
          </a:solidFill>
        </p:spPr>
        <p:txBody>
          <a:bodyPr wrap="square" rtlCol="0">
            <a:spAutoFit/>
          </a:bodyPr>
          <a:lstStyle/>
          <a:p>
            <a:pPr marL="202406"/>
            <a:endParaRPr lang="en-AU" sz="600" dirty="0">
              <a:solidFill>
                <a:schemeClr val="bg1"/>
              </a:solidFill>
              <a:latin typeface="Cambria" pitchFamily="18" charset="0"/>
            </a:endParaRPr>
          </a:p>
          <a:p>
            <a:pPr marL="202406"/>
            <a:r>
              <a:rPr lang="en-AU" sz="2700" b="1" dirty="0">
                <a:solidFill>
                  <a:schemeClr val="bg1"/>
                </a:solidFill>
                <a:latin typeface="Cambria" pitchFamily="18" charset="0"/>
              </a:rPr>
              <a:t>AN 80,000 WORD THESIS </a:t>
            </a:r>
          </a:p>
          <a:p>
            <a:pPr marL="202406"/>
            <a:r>
              <a:rPr lang="en-AU" sz="2700" b="1" dirty="0">
                <a:solidFill>
                  <a:schemeClr val="bg1"/>
                </a:solidFill>
                <a:latin typeface="Cambria" pitchFamily="18" charset="0"/>
              </a:rPr>
              <a:t>WOULD TAKE 9 HOURS TO PRESENT.</a:t>
            </a:r>
          </a:p>
          <a:p>
            <a:pPr marL="202406"/>
            <a:endParaRPr lang="en-AU" sz="1200" b="1" dirty="0">
              <a:solidFill>
                <a:schemeClr val="bg1"/>
              </a:solidFill>
              <a:latin typeface="Cambria" pitchFamily="18" charset="0"/>
            </a:endParaRPr>
          </a:p>
          <a:p>
            <a:pPr marL="202406"/>
            <a:endParaRPr lang="en-AU" sz="600" b="1" dirty="0">
              <a:solidFill>
                <a:schemeClr val="bg1"/>
              </a:solidFill>
              <a:latin typeface="Cambria" pitchFamily="18" charset="0"/>
            </a:endParaRPr>
          </a:p>
          <a:p>
            <a:pPr marL="202406"/>
            <a:r>
              <a:rPr lang="en-AU" sz="3600" b="1" dirty="0" smtClean="0">
                <a:solidFill>
                  <a:schemeClr val="bg1"/>
                </a:solidFill>
                <a:latin typeface="Cambria" pitchFamily="18" charset="0"/>
              </a:rPr>
              <a:t>YOUR </a:t>
            </a:r>
            <a:r>
              <a:rPr lang="en-AU" sz="3600" b="1" dirty="0">
                <a:solidFill>
                  <a:schemeClr val="bg1"/>
                </a:solidFill>
                <a:latin typeface="Cambria" pitchFamily="18" charset="0"/>
              </a:rPr>
              <a:t>TIME LIMIT.... 3 </a:t>
            </a:r>
            <a:r>
              <a:rPr lang="en-AU" sz="3600" b="1" dirty="0" smtClean="0">
                <a:solidFill>
                  <a:schemeClr val="bg1"/>
                </a:solidFill>
                <a:latin typeface="Cambria" pitchFamily="18" charset="0"/>
              </a:rPr>
              <a:t>MINUTES</a:t>
            </a:r>
            <a:r>
              <a:rPr lang="en-AU" sz="3600" dirty="0">
                <a:solidFill>
                  <a:schemeClr val="bg1"/>
                </a:solidFill>
                <a:latin typeface="Cambria" pitchFamily="18" charset="0"/>
              </a:rPr>
              <a:t>!</a:t>
            </a:r>
            <a:r>
              <a:rPr lang="en-AU" sz="3600" dirty="0" smtClean="0">
                <a:solidFill>
                  <a:schemeClr val="bg1"/>
                </a:solidFill>
                <a:latin typeface="Cambria" pitchFamily="18" charset="0"/>
              </a:rPr>
              <a:t> </a:t>
            </a:r>
          </a:p>
        </p:txBody>
      </p:sp>
      <p:sp>
        <p:nvSpPr>
          <p:cNvPr id="6" name="TextBox 5"/>
          <p:cNvSpPr txBox="1"/>
          <p:nvPr/>
        </p:nvSpPr>
        <p:spPr>
          <a:xfrm>
            <a:off x="142782" y="2295870"/>
            <a:ext cx="8848818" cy="1223412"/>
          </a:xfrm>
          <a:prstGeom prst="rect">
            <a:avLst/>
          </a:prstGeom>
          <a:solidFill>
            <a:srgbClr val="99CC00"/>
          </a:solidFill>
        </p:spPr>
        <p:txBody>
          <a:bodyPr wrap="square" rtlCol="0">
            <a:spAutoFit/>
          </a:bodyPr>
          <a:lstStyle/>
          <a:p>
            <a:pPr algn="ctr"/>
            <a:r>
              <a:rPr lang="en-AU" sz="2625" b="1" dirty="0">
                <a:solidFill>
                  <a:srgbClr val="333399"/>
                </a:solidFill>
                <a:latin typeface="Cambria" panose="02040503050406030204" pitchFamily="18" charset="0"/>
                <a:ea typeface="Cambria" panose="02040503050406030204" pitchFamily="18" charset="0"/>
              </a:rPr>
              <a:t>UMD THREE-MINUTE THESIS COMPETITION</a:t>
            </a:r>
          </a:p>
          <a:p>
            <a:pPr algn="ctr"/>
            <a:endParaRPr lang="en-AU" sz="450" b="1" dirty="0">
              <a:solidFill>
                <a:schemeClr val="bg1"/>
              </a:solidFill>
              <a:latin typeface="Cambria" panose="02040503050406030204" pitchFamily="18" charset="0"/>
              <a:ea typeface="Cambria" panose="02040503050406030204" pitchFamily="18" charset="0"/>
            </a:endParaRPr>
          </a:p>
          <a:p>
            <a:pPr algn="ctr"/>
            <a:endParaRPr lang="en-AU" sz="600" b="1" dirty="0">
              <a:solidFill>
                <a:srgbClr val="C00000"/>
              </a:solidFill>
              <a:latin typeface="Cambria" panose="02040503050406030204" pitchFamily="18" charset="0"/>
              <a:ea typeface="Cambria" panose="02040503050406030204" pitchFamily="18" charset="0"/>
            </a:endParaRPr>
          </a:p>
          <a:p>
            <a:pPr algn="ctr"/>
            <a:endParaRPr lang="en-AU" sz="525" b="1" dirty="0">
              <a:solidFill>
                <a:srgbClr val="C00000"/>
              </a:solidFill>
              <a:latin typeface="Cambria" panose="02040503050406030204" pitchFamily="18" charset="0"/>
              <a:ea typeface="Cambria" panose="02040503050406030204" pitchFamily="18" charset="0"/>
            </a:endParaRPr>
          </a:p>
          <a:p>
            <a:pPr algn="ctr"/>
            <a:r>
              <a:rPr lang="en-AU" sz="2700" b="1" dirty="0">
                <a:solidFill>
                  <a:srgbClr val="C00000"/>
                </a:solidFill>
                <a:latin typeface="Cambria" panose="02040503050406030204" pitchFamily="18" charset="0"/>
                <a:ea typeface="Cambria" panose="02040503050406030204" pitchFamily="18" charset="0"/>
              </a:rPr>
              <a:t>Register to compete by February </a:t>
            </a:r>
            <a:r>
              <a:rPr lang="en-AU" sz="2700" b="1" dirty="0" smtClean="0">
                <a:solidFill>
                  <a:srgbClr val="C00000"/>
                </a:solidFill>
                <a:latin typeface="Cambria" panose="02040503050406030204" pitchFamily="18" charset="0"/>
                <a:ea typeface="Cambria" panose="02040503050406030204" pitchFamily="18" charset="0"/>
              </a:rPr>
              <a:t>25, 2023</a:t>
            </a:r>
            <a:r>
              <a:rPr lang="en-AU" sz="2700" b="1" dirty="0" smtClean="0">
                <a:solidFill>
                  <a:srgbClr val="C00000"/>
                </a:solidFill>
                <a:latin typeface="Cambria" panose="02040503050406030204" pitchFamily="18" charset="0"/>
                <a:ea typeface="Cambria" panose="02040503050406030204" pitchFamily="18" charset="0"/>
                <a:hlinkClick r:id="rId3"/>
              </a:rPr>
              <a:t> </a:t>
            </a:r>
            <a:endParaRPr lang="en-AU" sz="2700" b="1" dirty="0">
              <a:solidFill>
                <a:srgbClr val="C00000"/>
              </a:solidFill>
              <a:latin typeface="Cambria" panose="02040503050406030204" pitchFamily="18" charset="0"/>
              <a:ea typeface="Cambria" panose="02040503050406030204" pitchFamily="18" charset="0"/>
            </a:endParaRPr>
          </a:p>
          <a:p>
            <a:pPr algn="ctr"/>
            <a:endParaRPr lang="en-AU" sz="450" b="1" dirty="0">
              <a:solidFill>
                <a:srgbClr val="C00000"/>
              </a:solidFill>
              <a:latin typeface="Cambria" panose="02040503050406030204" pitchFamily="18" charset="0"/>
              <a:ea typeface="Cambria" panose="02040503050406030204" pitchFamily="18" charset="0"/>
            </a:endParaRPr>
          </a:p>
        </p:txBody>
      </p:sp>
      <p:sp>
        <p:nvSpPr>
          <p:cNvPr id="9" name="TextBox 8"/>
          <p:cNvSpPr txBox="1"/>
          <p:nvPr/>
        </p:nvSpPr>
        <p:spPr>
          <a:xfrm>
            <a:off x="548190" y="4318757"/>
            <a:ext cx="8197062" cy="1142620"/>
          </a:xfrm>
          <a:prstGeom prst="rect">
            <a:avLst/>
          </a:prstGeom>
          <a:solidFill>
            <a:schemeClr val="bg1"/>
          </a:solidFill>
        </p:spPr>
        <p:txBody>
          <a:bodyPr wrap="square" rtlCol="0">
            <a:spAutoFit/>
          </a:bodyPr>
          <a:lstStyle/>
          <a:p>
            <a:r>
              <a:rPr lang="en-AU" sz="600" dirty="0"/>
              <a:t>					</a:t>
            </a:r>
          </a:p>
          <a:p>
            <a:endParaRPr lang="en-AU" sz="600" dirty="0"/>
          </a:p>
          <a:p>
            <a:endParaRPr lang="en-AU" sz="600" dirty="0"/>
          </a:p>
          <a:p>
            <a:endParaRPr lang="en-AU" sz="600" dirty="0"/>
          </a:p>
          <a:p>
            <a:endParaRPr lang="en-AU" sz="600" dirty="0"/>
          </a:p>
          <a:p>
            <a:endParaRPr lang="en-AU" sz="600" dirty="0"/>
          </a:p>
          <a:p>
            <a:pPr algn="ctr"/>
            <a:endParaRPr lang="en-AU" sz="825" dirty="0"/>
          </a:p>
          <a:p>
            <a:pPr algn="ctr"/>
            <a:r>
              <a:rPr lang="en-AU" sz="1200" dirty="0"/>
              <a:t>The Three Minute Thesis (3MT®) is an academic competition developed by </a:t>
            </a:r>
          </a:p>
          <a:p>
            <a:pPr algn="ctr"/>
            <a:r>
              <a:rPr lang="en-AU" sz="1200" dirty="0"/>
              <a:t>The University of Queensland (UQ), Australia for research students</a:t>
            </a:r>
            <a:r>
              <a:rPr lang="en-AU" sz="1200" b="1" dirty="0"/>
              <a:t>.</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600" y="4478187"/>
            <a:ext cx="1836204" cy="580324"/>
          </a:xfrm>
          <a:prstGeom prst="rect">
            <a:avLst/>
          </a:prstGeom>
        </p:spPr>
      </p:pic>
      <p:pic>
        <p:nvPicPr>
          <p:cNvPr id="8" name="Picture 7" descr="UQ_logo.JPG"/>
          <p:cNvPicPr>
            <a:picLocks noChangeAspect="1"/>
          </p:cNvPicPr>
          <p:nvPr/>
        </p:nvPicPr>
        <p:blipFill>
          <a:blip r:embed="rId5" cstate="print"/>
          <a:stretch>
            <a:fillRect/>
          </a:stretch>
        </p:blipFill>
        <p:spPr>
          <a:xfrm>
            <a:off x="3703095" y="4517659"/>
            <a:ext cx="1728192" cy="501381"/>
          </a:xfrm>
          <a:prstGeom prst="rect">
            <a:avLst/>
          </a:prstGeom>
        </p:spPr>
      </p:pic>
      <p:pic>
        <p:nvPicPr>
          <p:cNvPr id="2" name="Picture 1"/>
          <p:cNvPicPr>
            <a:picLocks noChangeAspect="1"/>
          </p:cNvPicPr>
          <p:nvPr/>
        </p:nvPicPr>
        <p:blipFill>
          <a:blip r:embed="rId6"/>
          <a:stretch>
            <a:fillRect/>
          </a:stretch>
        </p:blipFill>
        <p:spPr>
          <a:xfrm>
            <a:off x="6477000" y="4404954"/>
            <a:ext cx="2268252" cy="653557"/>
          </a:xfrm>
          <a:prstGeom prst="rect">
            <a:avLst/>
          </a:prstGeom>
        </p:spPr>
      </p:pic>
      <p:sp>
        <p:nvSpPr>
          <p:cNvPr id="3" name="Rectangle 2"/>
          <p:cNvSpPr/>
          <p:nvPr/>
        </p:nvSpPr>
        <p:spPr>
          <a:xfrm>
            <a:off x="2509791" y="5442999"/>
            <a:ext cx="4114800" cy="523220"/>
          </a:xfrm>
          <a:prstGeom prst="rect">
            <a:avLst/>
          </a:prstGeom>
        </p:spPr>
        <p:txBody>
          <a:bodyPr wrap="square">
            <a:spAutoFit/>
          </a:bodyPr>
          <a:lstStyle/>
          <a:p>
            <a:pPr algn="ctr"/>
            <a:r>
              <a:rPr lang="en-AU" sz="2800" b="1" dirty="0" smtClean="0">
                <a:solidFill>
                  <a:srgbClr val="0070C0"/>
                </a:solidFill>
                <a:latin typeface="Cambria" panose="02040503050406030204" pitchFamily="18" charset="0"/>
                <a:ea typeface="Cambria" panose="02040503050406030204" pitchFamily="18" charset="0"/>
                <a:hlinkClick r:id="rId7"/>
              </a:rPr>
              <a:t>MORE INFO</a:t>
            </a:r>
            <a:endParaRPr lang="en-AU" sz="2800" b="1" dirty="0">
              <a:solidFill>
                <a:srgbClr val="0070C0"/>
              </a:solidFill>
              <a:latin typeface="Cambria" panose="02040503050406030204" pitchFamily="18" charset="0"/>
              <a:ea typeface="Cambria" panose="02040503050406030204" pitchFamily="18" charset="0"/>
            </a:endParaRPr>
          </a:p>
        </p:txBody>
      </p:sp>
      <p:sp>
        <p:nvSpPr>
          <p:cNvPr id="10" name="Rectangle 9"/>
          <p:cNvSpPr/>
          <p:nvPr/>
        </p:nvSpPr>
        <p:spPr>
          <a:xfrm>
            <a:off x="2589321" y="3650853"/>
            <a:ext cx="4114800" cy="584775"/>
          </a:xfrm>
          <a:prstGeom prst="rect">
            <a:avLst/>
          </a:prstGeom>
        </p:spPr>
        <p:txBody>
          <a:bodyPr wrap="square">
            <a:spAutoFit/>
          </a:bodyPr>
          <a:lstStyle/>
          <a:p>
            <a:pPr algn="ctr"/>
            <a:r>
              <a:rPr lang="en-AU" sz="3200" b="1" dirty="0">
                <a:solidFill>
                  <a:srgbClr val="0070C0"/>
                </a:solidFill>
                <a:latin typeface="Cambria" panose="02040503050406030204" pitchFamily="18" charset="0"/>
                <a:ea typeface="Cambria" panose="02040503050406030204" pitchFamily="18" charset="0"/>
                <a:hlinkClick r:id="rId8"/>
              </a:rPr>
              <a:t>Register HERE</a:t>
            </a:r>
            <a:endParaRPr lang="en-AU" sz="3200" b="1"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790871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8807" y="1676400"/>
            <a:ext cx="8407893" cy="3657599"/>
          </a:xfrm>
        </p:spPr>
        <p:txBody>
          <a:bodyPr>
            <a:normAutofit fontScale="77500" lnSpcReduction="20000"/>
          </a:bodyPr>
          <a:lstStyle/>
          <a:p>
            <a:pPr marL="45720" indent="0" algn="ctr">
              <a:buNone/>
            </a:pPr>
            <a:endParaRPr lang="en-US" sz="2800" dirty="0" smtClean="0">
              <a:latin typeface="Baskerville Old Face" panose="02020602080505020303" pitchFamily="18" charset="0"/>
              <a:ea typeface="Batang" panose="02030600000101010101" pitchFamily="18" charset="-127"/>
            </a:endParaRPr>
          </a:p>
          <a:p>
            <a:pPr marL="45720" indent="0" algn="ctr">
              <a:buNone/>
            </a:pPr>
            <a:r>
              <a:rPr lang="en-US" sz="3800" dirty="0" smtClean="0">
                <a:latin typeface="Baskerville Old Face" panose="02020602080505020303" pitchFamily="18" charset="0"/>
                <a:ea typeface="Batang" panose="02030600000101010101" pitchFamily="18" charset="-127"/>
              </a:rPr>
              <a:t>Robyn </a:t>
            </a:r>
            <a:r>
              <a:rPr lang="en-US" sz="3800" dirty="0">
                <a:latin typeface="Baskerville Old Face" panose="02020602080505020303" pitchFamily="18" charset="0"/>
                <a:ea typeface="Batang" panose="02030600000101010101" pitchFamily="18" charset="-127"/>
              </a:rPr>
              <a:t>Kotzker</a:t>
            </a:r>
          </a:p>
          <a:p>
            <a:pPr marL="45720" indent="0" algn="ctr">
              <a:buNone/>
            </a:pPr>
            <a:r>
              <a:rPr lang="en-US" sz="2800" dirty="0" smtClean="0">
                <a:latin typeface="Baskerville Old Face" panose="02020602080505020303" pitchFamily="18" charset="0"/>
                <a:ea typeface="Batang" panose="02030600000101010101" pitchFamily="18" charset="-127"/>
              </a:rPr>
              <a:t>Program </a:t>
            </a:r>
            <a:r>
              <a:rPr lang="en-US" sz="2800" dirty="0" smtClean="0">
                <a:latin typeface="Baskerville Old Face" panose="02020602080505020303" pitchFamily="18" charset="0"/>
                <a:ea typeface="Batang" panose="02030600000101010101" pitchFamily="18" charset="-127"/>
              </a:rPr>
              <a:t>Director, </a:t>
            </a:r>
            <a:r>
              <a:rPr lang="en-US" sz="2800" dirty="0" smtClean="0">
                <a:latin typeface="Baskerville Old Face" panose="02020602080505020303" pitchFamily="18" charset="0"/>
                <a:ea typeface="Batang" panose="02030600000101010101" pitchFamily="18" charset="-127"/>
              </a:rPr>
              <a:t>Office of Funding Opportunities</a:t>
            </a:r>
          </a:p>
          <a:p>
            <a:pPr marL="45720" indent="0" algn="ctr">
              <a:buNone/>
            </a:pPr>
            <a:r>
              <a:rPr lang="en-US" sz="2800" dirty="0" smtClean="0">
                <a:latin typeface="Baskerville Old Face" panose="02020602080505020303" pitchFamily="18" charset="0"/>
                <a:ea typeface="Batang" panose="02030600000101010101" pitchFamily="18" charset="-127"/>
              </a:rPr>
              <a:t>301-405-0281</a:t>
            </a:r>
          </a:p>
          <a:p>
            <a:pPr marL="45720" indent="0" algn="ctr">
              <a:buNone/>
            </a:pPr>
            <a:r>
              <a:rPr lang="en-US" sz="2800" dirty="0" smtClean="0">
                <a:latin typeface="Baskerville Old Face" panose="02020602080505020303" pitchFamily="18" charset="0"/>
                <a:ea typeface="Batang" panose="02030600000101010101" pitchFamily="18" charset="-127"/>
              </a:rPr>
              <a:t>rkotzker@umd.edu</a:t>
            </a:r>
          </a:p>
          <a:p>
            <a:pPr marL="45720" indent="0" algn="ctr">
              <a:buNone/>
            </a:pPr>
            <a:endParaRPr lang="en-US" sz="2800" dirty="0">
              <a:latin typeface="Baskerville Old Face" panose="02020602080505020303" pitchFamily="18" charset="0"/>
              <a:ea typeface="Batang" panose="02030600000101010101" pitchFamily="18" charset="-127"/>
            </a:endParaRPr>
          </a:p>
          <a:p>
            <a:pPr marL="45720" indent="0" algn="ctr">
              <a:buNone/>
            </a:pPr>
            <a:r>
              <a:rPr lang="en-US" sz="3900" dirty="0" smtClean="0">
                <a:latin typeface="Baskerville Old Face" panose="02020602080505020303" pitchFamily="18" charset="0"/>
                <a:ea typeface="Batang" panose="02030600000101010101" pitchFamily="18" charset="-127"/>
              </a:rPr>
              <a:t>Linda </a:t>
            </a:r>
            <a:r>
              <a:rPr lang="en-US" sz="3900" dirty="0" err="1">
                <a:latin typeface="Baskerville Old Face" panose="02020602080505020303" pitchFamily="18" charset="0"/>
                <a:ea typeface="Batang" panose="02030600000101010101" pitchFamily="18" charset="-127"/>
              </a:rPr>
              <a:t>Macri</a:t>
            </a:r>
            <a:r>
              <a:rPr lang="en-US" sz="3900" dirty="0">
                <a:latin typeface="Baskerville Old Face" panose="02020602080505020303" pitchFamily="18" charset="0"/>
                <a:ea typeface="Batang" panose="02030600000101010101" pitchFamily="18" charset="-127"/>
              </a:rPr>
              <a:t>         </a:t>
            </a:r>
          </a:p>
          <a:p>
            <a:pPr marL="45720" indent="0" algn="ctr">
              <a:buNone/>
            </a:pPr>
            <a:r>
              <a:rPr lang="en-US" sz="2800" dirty="0" smtClean="0">
                <a:latin typeface="Baskerville Old Face" panose="02020602080505020303" pitchFamily="18" charset="0"/>
                <a:ea typeface="Batang" panose="02030600000101010101" pitchFamily="18" charset="-127"/>
              </a:rPr>
              <a:t>Director</a:t>
            </a:r>
            <a:r>
              <a:rPr lang="en-US" sz="2800" dirty="0">
                <a:latin typeface="Baskerville Old Face" panose="02020602080505020303" pitchFamily="18" charset="0"/>
                <a:ea typeface="Batang" panose="02030600000101010101" pitchFamily="18" charset="-127"/>
              </a:rPr>
              <a:t>, </a:t>
            </a:r>
            <a:r>
              <a:rPr lang="en-US" sz="2800" dirty="0" smtClean="0">
                <a:latin typeface="Baskerville Old Face" panose="02020602080505020303" pitchFamily="18" charset="0"/>
                <a:ea typeface="Batang" panose="02030600000101010101" pitchFamily="18" charset="-127"/>
              </a:rPr>
              <a:t>Professional and Academic Development</a:t>
            </a:r>
            <a:endParaRPr lang="en-US" sz="2800" dirty="0">
              <a:latin typeface="Baskerville Old Face" panose="02020602080505020303" pitchFamily="18" charset="0"/>
              <a:ea typeface="Batang" panose="02030600000101010101" pitchFamily="18" charset="-127"/>
            </a:endParaRPr>
          </a:p>
          <a:p>
            <a:pPr marL="45720" indent="0" algn="ctr">
              <a:buNone/>
            </a:pPr>
            <a:r>
              <a:rPr lang="en-US" sz="2800" dirty="0" smtClean="0">
                <a:latin typeface="Baskerville Old Face" panose="02020602080505020303" pitchFamily="18" charset="0"/>
                <a:ea typeface="Batang" panose="02030600000101010101" pitchFamily="18" charset="-127"/>
              </a:rPr>
              <a:t>301-405-7882</a:t>
            </a:r>
          </a:p>
          <a:p>
            <a:pPr marL="45720" indent="0" algn="ctr">
              <a:buNone/>
            </a:pPr>
            <a:r>
              <a:rPr lang="en-US" sz="2800" dirty="0" smtClean="0">
                <a:latin typeface="Baskerville Old Face" panose="02020602080505020303" pitchFamily="18" charset="0"/>
                <a:ea typeface="Batang" panose="02030600000101010101" pitchFamily="18" charset="-127"/>
              </a:rPr>
              <a:t>lmacri@umd.edu</a:t>
            </a:r>
            <a:endParaRPr lang="en-US" sz="2800" dirty="0">
              <a:latin typeface="Baskerville Old Face" panose="02020602080505020303" pitchFamily="18" charset="0"/>
              <a:ea typeface="Batang" panose="02030600000101010101" pitchFamily="18" charset="-127"/>
            </a:endParaRPr>
          </a:p>
          <a:p>
            <a:pPr marL="45720" indent="0" algn="ctr">
              <a:buNone/>
            </a:pPr>
            <a:endParaRPr lang="en-US" sz="2800" dirty="0">
              <a:latin typeface="Baskerville Old Face" panose="02020602080505020303" pitchFamily="18" charset="0"/>
              <a:ea typeface="Batang" panose="02030600000101010101" pitchFamily="18" charset="-127"/>
            </a:endParaRPr>
          </a:p>
          <a:p>
            <a:pPr marL="45720" indent="0" algn="ctr">
              <a:buNone/>
            </a:pPr>
            <a:endParaRPr lang="en-US" sz="2800" dirty="0" smtClean="0">
              <a:latin typeface="Batang" panose="02030600000101010101" pitchFamily="18" charset="-127"/>
              <a:ea typeface="Batang" panose="02030600000101010101" pitchFamily="18" charset="-127"/>
            </a:endParaRPr>
          </a:p>
        </p:txBody>
      </p:sp>
      <p:sp>
        <p:nvSpPr>
          <p:cNvPr id="3" name="Title 2"/>
          <p:cNvSpPr>
            <a:spLocks noGrp="1"/>
          </p:cNvSpPr>
          <p:nvPr>
            <p:ph type="title"/>
          </p:nvPr>
        </p:nvSpPr>
        <p:spPr>
          <a:xfrm>
            <a:off x="381000" y="355847"/>
            <a:ext cx="8381260" cy="863353"/>
          </a:xfrm>
        </p:spPr>
        <p:txBody>
          <a:bodyPr/>
          <a:lstStyle/>
          <a:p>
            <a:r>
              <a:rPr lang="en-US" sz="3600" dirty="0" smtClean="0">
                <a:latin typeface="Baskerville Old Face" panose="02020602080505020303" pitchFamily="18" charset="0"/>
                <a:ea typeface="Batang" panose="02030600000101010101" pitchFamily="18" charset="-127"/>
              </a:rPr>
              <a:t>Thank you</a:t>
            </a:r>
            <a:endParaRPr lang="en-US" sz="3600" dirty="0">
              <a:latin typeface="Baskerville Old Face" panose="02020602080505020303" pitchFamily="18" charset="0"/>
              <a:ea typeface="Batang" panose="02030600000101010101" pitchFamily="18" charset="-127"/>
            </a:endParaRPr>
          </a:p>
        </p:txBody>
      </p:sp>
    </p:spTree>
    <p:extLst>
      <p:ext uri="{BB962C8B-B14F-4D97-AF65-F5344CB8AC3E}">
        <p14:creationId xmlns:p14="http://schemas.microsoft.com/office/powerpoint/2010/main" val="547040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41871"/>
            <a:ext cx="7746558" cy="3962400"/>
          </a:xfrm>
        </p:spPr>
        <p:txBody>
          <a:bodyPr>
            <a:normAutofit fontScale="85000" lnSpcReduction="20000"/>
          </a:bodyPr>
          <a:lstStyle/>
          <a:p>
            <a:pPr marL="45720" indent="0">
              <a:lnSpc>
                <a:spcPct val="120000"/>
              </a:lnSpc>
              <a:buNone/>
            </a:pPr>
            <a:r>
              <a:rPr lang="en-US" sz="3000" dirty="0" smtClean="0"/>
              <a:t>1. Student-written statement (or abstract)</a:t>
            </a:r>
          </a:p>
          <a:p>
            <a:pPr marL="1051560" lvl="2" indent="-457200">
              <a:lnSpc>
                <a:spcPct val="120000"/>
              </a:lnSpc>
              <a:buFont typeface="Arial" panose="020B0604020202020204" pitchFamily="34" charset="0"/>
              <a:buChar char="•"/>
            </a:pPr>
            <a:r>
              <a:rPr lang="en-US" dirty="0" smtClean="0"/>
              <a:t>Follow Instructions</a:t>
            </a:r>
          </a:p>
          <a:p>
            <a:pPr marL="1051560" lvl="2" indent="-457200">
              <a:lnSpc>
                <a:spcPct val="120000"/>
              </a:lnSpc>
              <a:buFont typeface="Arial" panose="020B0604020202020204" pitchFamily="34" charset="0"/>
              <a:buChar char="•"/>
            </a:pPr>
            <a:r>
              <a:rPr lang="en-US" dirty="0" smtClean="0"/>
              <a:t>State the importance and impact of your work</a:t>
            </a:r>
          </a:p>
          <a:p>
            <a:pPr marL="1051560" lvl="2" indent="-457200">
              <a:lnSpc>
                <a:spcPct val="120000"/>
              </a:lnSpc>
              <a:buFont typeface="Arial" panose="020B0604020202020204" pitchFamily="34" charset="0"/>
              <a:buChar char="•"/>
            </a:pPr>
            <a:r>
              <a:rPr lang="en-US" dirty="0" smtClean="0"/>
              <a:t>Describe research and provide a timeline </a:t>
            </a:r>
          </a:p>
          <a:p>
            <a:pPr marL="1051560" lvl="2" indent="-457200">
              <a:lnSpc>
                <a:spcPct val="120000"/>
              </a:lnSpc>
              <a:buFont typeface="Arial" panose="020B0604020202020204" pitchFamily="34" charset="0"/>
              <a:buChar char="•"/>
            </a:pPr>
            <a:r>
              <a:rPr lang="en-US" dirty="0" smtClean="0"/>
              <a:t>Write for a General Audience </a:t>
            </a:r>
          </a:p>
          <a:p>
            <a:pPr marL="1051560" lvl="2" indent="-457200">
              <a:lnSpc>
                <a:spcPct val="120000"/>
              </a:lnSpc>
              <a:buFont typeface="Arial" panose="020B0604020202020204" pitchFamily="34" charset="0"/>
              <a:buChar char="•"/>
            </a:pPr>
            <a:r>
              <a:rPr lang="en-US" dirty="0" smtClean="0"/>
              <a:t>Seek feedback from </a:t>
            </a:r>
            <a:r>
              <a:rPr lang="en-US" dirty="0"/>
              <a:t>o</a:t>
            </a:r>
            <a:r>
              <a:rPr lang="en-US" dirty="0" smtClean="0"/>
              <a:t>thers</a:t>
            </a:r>
          </a:p>
          <a:p>
            <a:pPr marL="45720" indent="0">
              <a:lnSpc>
                <a:spcPct val="120000"/>
              </a:lnSpc>
              <a:buNone/>
            </a:pPr>
            <a:r>
              <a:rPr lang="en-US" sz="3000" dirty="0" smtClean="0"/>
              <a:t>2. Recommendation Letter from Advisor</a:t>
            </a:r>
          </a:p>
          <a:p>
            <a:pPr marL="45720" indent="0">
              <a:lnSpc>
                <a:spcPct val="120000"/>
              </a:lnSpc>
              <a:buNone/>
            </a:pPr>
            <a:r>
              <a:rPr lang="en-US" sz="3000" dirty="0" smtClean="0"/>
              <a:t>3. DGS Questionnaire </a:t>
            </a:r>
          </a:p>
          <a:p>
            <a:pPr marL="45720" indent="0">
              <a:lnSpc>
                <a:spcPct val="120000"/>
              </a:lnSpc>
              <a:buNone/>
            </a:pPr>
            <a:r>
              <a:rPr lang="en-US" sz="3000" dirty="0"/>
              <a:t>4</a:t>
            </a:r>
            <a:r>
              <a:rPr lang="en-US" sz="3000" dirty="0" smtClean="0"/>
              <a:t>. Student’s CV</a:t>
            </a:r>
          </a:p>
          <a:p>
            <a:pPr marL="45720" indent="0">
              <a:lnSpc>
                <a:spcPct val="120000"/>
              </a:lnSpc>
              <a:buNone/>
            </a:pPr>
            <a:endParaRPr lang="en-US" sz="3000" dirty="0"/>
          </a:p>
        </p:txBody>
      </p:sp>
      <p:sp>
        <p:nvSpPr>
          <p:cNvPr id="3" name="Title 2"/>
          <p:cNvSpPr>
            <a:spLocks noGrp="1"/>
          </p:cNvSpPr>
          <p:nvPr>
            <p:ph type="title"/>
          </p:nvPr>
        </p:nvSpPr>
        <p:spPr/>
        <p:txBody>
          <a:bodyPr/>
          <a:lstStyle/>
          <a:p>
            <a:r>
              <a:rPr lang="en-US" dirty="0" smtClean="0"/>
              <a:t>Application Components</a:t>
            </a:r>
            <a:endParaRPr lang="en-US" dirty="0"/>
          </a:p>
        </p:txBody>
      </p:sp>
    </p:spTree>
    <p:extLst>
      <p:ext uri="{BB962C8B-B14F-4D97-AF65-F5344CB8AC3E}">
        <p14:creationId xmlns:p14="http://schemas.microsoft.com/office/powerpoint/2010/main" val="2527107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381260" cy="4419600"/>
          </a:xfrm>
        </p:spPr>
        <p:txBody>
          <a:bodyPr>
            <a:normAutofit lnSpcReduction="10000"/>
          </a:bodyPr>
          <a:lstStyle/>
          <a:p>
            <a:pPr marL="45720" lvl="0" indent="0" algn="ctr">
              <a:buNone/>
            </a:pPr>
            <a:r>
              <a:rPr lang="en-US" sz="2800" dirty="0" smtClean="0">
                <a:ea typeface="Calibri" panose="020F0502020204030204" pitchFamily="34" charset="0"/>
                <a:cs typeface="Times New Roman" panose="02020603050405020304" pitchFamily="18" charset="0"/>
              </a:rPr>
              <a:t>Multi-disciplinary,  On-campus faculty</a:t>
            </a:r>
          </a:p>
          <a:p>
            <a:pPr marL="45720" lvl="0" indent="0" algn="ctr">
              <a:buNone/>
            </a:pPr>
            <a:endParaRPr lang="en-US" sz="2800" dirty="0" smtClean="0">
              <a:ea typeface="Calibri" panose="020F0502020204030204" pitchFamily="34" charset="0"/>
              <a:cs typeface="Times New Roman" panose="02020603050405020304" pitchFamily="18" charset="0"/>
            </a:endParaRPr>
          </a:p>
          <a:p>
            <a:pPr marL="45720" lvl="0" indent="0" algn="ctr">
              <a:buNone/>
            </a:pPr>
            <a:r>
              <a:rPr lang="en-US" sz="2800" dirty="0" smtClean="0">
                <a:ea typeface="Calibri" panose="020F0502020204030204" pitchFamily="34" charset="0"/>
                <a:cs typeface="Times New Roman" panose="02020603050405020304" pitchFamily="18" charset="0"/>
              </a:rPr>
              <a:t>12-14 faculty members </a:t>
            </a:r>
          </a:p>
          <a:p>
            <a:pPr marL="45720" lvl="0" indent="0" algn="ctr">
              <a:buNone/>
            </a:pPr>
            <a:r>
              <a:rPr lang="en-US" sz="1900" dirty="0" smtClean="0">
                <a:ea typeface="Calibri" panose="020F0502020204030204" pitchFamily="34" charset="0"/>
                <a:cs typeface="Times New Roman" panose="02020603050405020304" pitchFamily="18" charset="0"/>
              </a:rPr>
              <a:t>(</a:t>
            </a:r>
            <a:r>
              <a:rPr lang="en-US" sz="1900" dirty="0" smtClean="0"/>
              <a:t>likely NOT in your discipline)</a:t>
            </a:r>
            <a:endParaRPr lang="en-US" sz="1900" dirty="0" smtClean="0">
              <a:ea typeface="Calibri" panose="020F0502020204030204" pitchFamily="34" charset="0"/>
              <a:cs typeface="Times New Roman" panose="02020603050405020304" pitchFamily="18" charset="0"/>
            </a:endParaRPr>
          </a:p>
          <a:p>
            <a:pPr marL="45720" lvl="0" indent="0" algn="ctr">
              <a:buNone/>
            </a:pPr>
            <a:endParaRPr lang="en-US" sz="2800" dirty="0">
              <a:ea typeface="Calibri" panose="020F0502020204030204" pitchFamily="34" charset="0"/>
              <a:cs typeface="Times New Roman" panose="02020603050405020304" pitchFamily="18" charset="0"/>
            </a:endParaRPr>
          </a:p>
          <a:p>
            <a:pPr marL="45720" lvl="0" indent="0" algn="ctr">
              <a:buNone/>
            </a:pPr>
            <a:r>
              <a:rPr lang="en-US" sz="2800" dirty="0" smtClean="0"/>
              <a:t>Committee Members will look at several factors: </a:t>
            </a:r>
          </a:p>
          <a:p>
            <a:pPr marL="45720" lvl="0" indent="0" algn="ctr">
              <a:buNone/>
            </a:pPr>
            <a:r>
              <a:rPr lang="en-US" sz="1800" dirty="0"/>
              <a:t>Y</a:t>
            </a:r>
            <a:r>
              <a:rPr lang="en-US" sz="1800" dirty="0" smtClean="0"/>
              <a:t>our eligibility</a:t>
            </a:r>
          </a:p>
          <a:p>
            <a:pPr marL="45720" lvl="0" indent="0" algn="ctr">
              <a:buNone/>
            </a:pPr>
            <a:r>
              <a:rPr lang="en-US" sz="1800" dirty="0" smtClean="0"/>
              <a:t>Significance (or potential significance) of the proposed work</a:t>
            </a:r>
          </a:p>
          <a:p>
            <a:pPr marL="45720" indent="0" algn="ctr">
              <a:buNone/>
            </a:pPr>
            <a:r>
              <a:rPr lang="en-US" sz="1800" dirty="0" smtClean="0"/>
              <a:t>Feasibility of your research plan </a:t>
            </a:r>
          </a:p>
          <a:p>
            <a:pPr marL="45720" lvl="0" indent="0" algn="ctr">
              <a:buNone/>
            </a:pPr>
            <a:r>
              <a:rPr lang="en-US" sz="1800" dirty="0"/>
              <a:t>Y</a:t>
            </a:r>
            <a:r>
              <a:rPr lang="en-US" sz="1800" dirty="0" smtClean="0"/>
              <a:t>our record of productivity and ability to do the work</a:t>
            </a:r>
          </a:p>
          <a:p>
            <a:pPr marL="45720" lvl="0" indent="0" algn="ctr">
              <a:buNone/>
            </a:pPr>
            <a:r>
              <a:rPr lang="en-US" sz="1800" dirty="0" smtClean="0"/>
              <a:t>Completeness and clarity of proposal</a:t>
            </a:r>
          </a:p>
          <a:p>
            <a:pPr marL="45720" lvl="0" indent="0">
              <a:buNone/>
            </a:pPr>
            <a:endParaRPr lang="en-US" sz="2000" dirty="0"/>
          </a:p>
        </p:txBody>
      </p:sp>
      <p:sp>
        <p:nvSpPr>
          <p:cNvPr id="3" name="Title 2"/>
          <p:cNvSpPr>
            <a:spLocks noGrp="1"/>
          </p:cNvSpPr>
          <p:nvPr>
            <p:ph type="title"/>
          </p:nvPr>
        </p:nvSpPr>
        <p:spPr>
          <a:xfrm>
            <a:off x="381000" y="355847"/>
            <a:ext cx="8381260" cy="634753"/>
          </a:xfrm>
        </p:spPr>
        <p:txBody>
          <a:bodyPr/>
          <a:lstStyle/>
          <a:p>
            <a:r>
              <a:rPr lang="en-US" sz="3500" dirty="0" smtClean="0"/>
              <a:t>Selection Committee and Evaluations</a:t>
            </a:r>
            <a:endParaRPr lang="en-US" sz="3500" dirty="0"/>
          </a:p>
        </p:txBody>
      </p:sp>
    </p:spTree>
    <p:extLst>
      <p:ext uri="{BB962C8B-B14F-4D97-AF65-F5344CB8AC3E}">
        <p14:creationId xmlns:p14="http://schemas.microsoft.com/office/powerpoint/2010/main" val="1760307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407893" cy="4792438"/>
          </a:xfrm>
        </p:spPr>
        <p:txBody>
          <a:bodyPr>
            <a:normAutofit/>
          </a:bodyPr>
          <a:lstStyle/>
          <a:p>
            <a:pPr>
              <a:lnSpc>
                <a:spcPct val="110000"/>
              </a:lnSpc>
              <a:buFont typeface="Arial" panose="020B0604020202020204" pitchFamily="34" charset="0"/>
              <a:buChar char="•"/>
            </a:pPr>
            <a:r>
              <a:rPr lang="en-US" sz="2400" dirty="0" smtClean="0">
                <a:solidFill>
                  <a:srgbClr val="C00000"/>
                </a:solidFill>
              </a:rPr>
              <a:t>NOW: </a:t>
            </a:r>
            <a:r>
              <a:rPr lang="en-US" sz="2400" dirty="0" smtClean="0"/>
              <a:t>Inform </a:t>
            </a:r>
            <a:r>
              <a:rPr lang="en-US" sz="2400" dirty="0"/>
              <a:t>your advisor/department of your interest</a:t>
            </a:r>
          </a:p>
          <a:p>
            <a:pPr marL="45720" indent="0">
              <a:lnSpc>
                <a:spcPct val="110000"/>
              </a:lnSpc>
              <a:buNone/>
            </a:pPr>
            <a:endParaRPr lang="en-US" sz="1400" dirty="0"/>
          </a:p>
          <a:p>
            <a:pPr>
              <a:lnSpc>
                <a:spcPct val="110000"/>
              </a:lnSpc>
              <a:buFont typeface="Arial" panose="020B0604020202020204" pitchFamily="34" charset="0"/>
              <a:buChar char="•"/>
            </a:pPr>
            <a:r>
              <a:rPr lang="en-US" sz="2400" dirty="0" smtClean="0">
                <a:solidFill>
                  <a:srgbClr val="C00000"/>
                </a:solidFill>
              </a:rPr>
              <a:t>NOW: </a:t>
            </a:r>
            <a:r>
              <a:rPr lang="en-US" sz="2400" dirty="0" smtClean="0"/>
              <a:t>Prepare </a:t>
            </a:r>
            <a:r>
              <a:rPr lang="en-US" sz="2400" dirty="0"/>
              <a:t>student portion of the application and submit to the department</a:t>
            </a:r>
          </a:p>
          <a:p>
            <a:pPr marL="45720" indent="0">
              <a:lnSpc>
                <a:spcPct val="110000"/>
              </a:lnSpc>
              <a:buNone/>
            </a:pPr>
            <a:endParaRPr lang="en-US" sz="1400" dirty="0"/>
          </a:p>
          <a:p>
            <a:pPr>
              <a:lnSpc>
                <a:spcPct val="110000"/>
              </a:lnSpc>
              <a:buFont typeface="Arial" panose="020B0604020202020204" pitchFamily="34" charset="0"/>
              <a:buChar char="•"/>
            </a:pPr>
            <a:r>
              <a:rPr lang="en-US" sz="2400" dirty="0" smtClean="0">
                <a:solidFill>
                  <a:srgbClr val="C00000"/>
                </a:solidFill>
              </a:rPr>
              <a:t>Soon: </a:t>
            </a:r>
            <a:r>
              <a:rPr lang="en-US" sz="2400" dirty="0" smtClean="0"/>
              <a:t>Request Advisor Letter</a:t>
            </a:r>
          </a:p>
          <a:p>
            <a:pPr>
              <a:lnSpc>
                <a:spcPct val="110000"/>
              </a:lnSpc>
              <a:buFont typeface="Arial" panose="020B0604020202020204" pitchFamily="34" charset="0"/>
              <a:buChar char="•"/>
            </a:pPr>
            <a:endParaRPr lang="en-US" sz="1400" dirty="0"/>
          </a:p>
          <a:p>
            <a:pPr>
              <a:lnSpc>
                <a:spcPct val="110000"/>
              </a:lnSpc>
              <a:buFont typeface="Arial" panose="020B0604020202020204" pitchFamily="34" charset="0"/>
              <a:buChar char="•"/>
            </a:pPr>
            <a:r>
              <a:rPr lang="en-US" sz="2400" dirty="0" smtClean="0">
                <a:solidFill>
                  <a:srgbClr val="C00000"/>
                </a:solidFill>
              </a:rPr>
              <a:t>February: </a:t>
            </a:r>
            <a:r>
              <a:rPr lang="en-US" sz="2400" dirty="0" smtClean="0"/>
              <a:t>Department </a:t>
            </a:r>
            <a:r>
              <a:rPr lang="en-US" sz="2400" dirty="0"/>
              <a:t>prepares the nomination package and submits to the Graduate School</a:t>
            </a:r>
          </a:p>
          <a:p>
            <a:pPr marL="45720" indent="0">
              <a:lnSpc>
                <a:spcPct val="110000"/>
              </a:lnSpc>
              <a:buNone/>
            </a:pPr>
            <a:endParaRPr lang="en-US" sz="1400" dirty="0"/>
          </a:p>
          <a:p>
            <a:pPr>
              <a:lnSpc>
                <a:spcPct val="110000"/>
              </a:lnSpc>
              <a:buFont typeface="Arial" panose="020B0604020202020204" pitchFamily="34" charset="0"/>
              <a:buChar char="•"/>
            </a:pPr>
            <a:r>
              <a:rPr lang="en-US" sz="2400" dirty="0" smtClean="0">
                <a:solidFill>
                  <a:srgbClr val="C00000"/>
                </a:solidFill>
              </a:rPr>
              <a:t>April:  </a:t>
            </a:r>
            <a:r>
              <a:rPr lang="en-US" sz="2400" dirty="0" smtClean="0"/>
              <a:t>Award </a:t>
            </a:r>
            <a:r>
              <a:rPr lang="en-US" sz="2400" dirty="0"/>
              <a:t>notifications are </a:t>
            </a:r>
            <a:r>
              <a:rPr lang="en-US" sz="2400" dirty="0" smtClean="0"/>
              <a:t>sent</a:t>
            </a:r>
            <a:endParaRPr lang="en-US" sz="2400" dirty="0"/>
          </a:p>
        </p:txBody>
      </p:sp>
      <p:sp>
        <p:nvSpPr>
          <p:cNvPr id="3" name="Title 2"/>
          <p:cNvSpPr>
            <a:spLocks noGrp="1"/>
          </p:cNvSpPr>
          <p:nvPr>
            <p:ph type="title"/>
          </p:nvPr>
        </p:nvSpPr>
        <p:spPr>
          <a:xfrm>
            <a:off x="381000" y="355847"/>
            <a:ext cx="8381260" cy="634753"/>
          </a:xfrm>
        </p:spPr>
        <p:txBody>
          <a:bodyPr/>
          <a:lstStyle/>
          <a:p>
            <a:r>
              <a:rPr lang="en-US" dirty="0" smtClean="0"/>
              <a:t>Application Process</a:t>
            </a:r>
            <a:endParaRPr lang="en-US" dirty="0"/>
          </a:p>
        </p:txBody>
      </p:sp>
    </p:spTree>
    <p:extLst>
      <p:ext uri="{BB962C8B-B14F-4D97-AF65-F5344CB8AC3E}">
        <p14:creationId xmlns:p14="http://schemas.microsoft.com/office/powerpoint/2010/main" val="1558207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Font typeface="Wingdings" panose="05000000000000000000" pitchFamily="2" charset="2"/>
              <a:buChar char="ü"/>
            </a:pPr>
            <a:r>
              <a:rPr lang="en-US" dirty="0" smtClean="0">
                <a:solidFill>
                  <a:srgbClr val="00B050"/>
                </a:solidFill>
              </a:rPr>
              <a:t>an </a:t>
            </a:r>
            <a:r>
              <a:rPr lang="en-US" dirty="0">
                <a:solidFill>
                  <a:srgbClr val="00B050"/>
                </a:solidFill>
              </a:rPr>
              <a:t>abstract of no more than 500 words written for </a:t>
            </a:r>
            <a:r>
              <a:rPr lang="en-US" dirty="0" smtClean="0">
                <a:solidFill>
                  <a:srgbClr val="00B050"/>
                </a:solidFill>
              </a:rPr>
              <a:t>an educated lay </a:t>
            </a:r>
            <a:r>
              <a:rPr lang="en-US" dirty="0">
                <a:solidFill>
                  <a:srgbClr val="00B050"/>
                </a:solidFill>
              </a:rPr>
              <a:t>audience. The abstract should include: a) the title; b) a description of the study; c) the significance of the study; and d) sources of information or data, if </a:t>
            </a:r>
            <a:r>
              <a:rPr lang="en-US" dirty="0" smtClean="0">
                <a:solidFill>
                  <a:srgbClr val="00B050"/>
                </a:solidFill>
              </a:rPr>
              <a:t>applicable</a:t>
            </a:r>
          </a:p>
          <a:p>
            <a:pPr>
              <a:buFont typeface="Wingdings" panose="05000000000000000000" pitchFamily="2" charset="2"/>
              <a:buChar char="ü"/>
            </a:pPr>
            <a:r>
              <a:rPr lang="en-US" dirty="0">
                <a:solidFill>
                  <a:srgbClr val="0070C0"/>
                </a:solidFill>
              </a:rPr>
              <a:t>A student-authored one-page statement of: a) work completed; b) work remaining; c) timeline; and d) expected completion </a:t>
            </a:r>
            <a:r>
              <a:rPr lang="en-US" dirty="0" smtClean="0">
                <a:solidFill>
                  <a:srgbClr val="0070C0"/>
                </a:solidFill>
              </a:rPr>
              <a:t>date</a:t>
            </a:r>
          </a:p>
          <a:p>
            <a:pPr>
              <a:buFont typeface="Wingdings" panose="05000000000000000000" pitchFamily="2" charset="2"/>
              <a:buChar char="ü"/>
            </a:pPr>
            <a:r>
              <a:rPr lang="en-US" dirty="0" smtClean="0">
                <a:solidFill>
                  <a:srgbClr val="FF0000"/>
                </a:solidFill>
              </a:rPr>
              <a:t>the </a:t>
            </a:r>
            <a:r>
              <a:rPr lang="en-US" dirty="0">
                <a:solidFill>
                  <a:srgbClr val="FF0000"/>
                </a:solidFill>
              </a:rPr>
              <a:t>student’s curriculum vitae (two pages</a:t>
            </a:r>
            <a:r>
              <a:rPr lang="en-US" dirty="0" smtClean="0">
                <a:solidFill>
                  <a:srgbClr val="FF0000"/>
                </a:solidFill>
              </a:rPr>
              <a:t>)</a:t>
            </a:r>
            <a:endParaRPr lang="en-US" dirty="0">
              <a:solidFill>
                <a:srgbClr val="FF0000"/>
              </a:solidFill>
            </a:endParaRPr>
          </a:p>
        </p:txBody>
      </p:sp>
      <p:sp>
        <p:nvSpPr>
          <p:cNvPr id="3" name="Title 2"/>
          <p:cNvSpPr>
            <a:spLocks noGrp="1"/>
          </p:cNvSpPr>
          <p:nvPr>
            <p:ph type="title"/>
          </p:nvPr>
        </p:nvSpPr>
        <p:spPr/>
        <p:txBody>
          <a:bodyPr/>
          <a:lstStyle/>
          <a:p>
            <a:r>
              <a:rPr lang="en-US" dirty="0" smtClean="0"/>
              <a:t>Student Portion of the Application</a:t>
            </a:r>
            <a:endParaRPr lang="en-US" dirty="0"/>
          </a:p>
        </p:txBody>
      </p:sp>
    </p:spTree>
    <p:extLst>
      <p:ext uri="{BB962C8B-B14F-4D97-AF65-F5344CB8AC3E}">
        <p14:creationId xmlns:p14="http://schemas.microsoft.com/office/powerpoint/2010/main" val="227385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Rhetorical situation:</a:t>
            </a:r>
          </a:p>
          <a:p>
            <a:pPr lvl="1"/>
            <a:r>
              <a:rPr lang="en-US" dirty="0" smtClean="0"/>
              <a:t>Author</a:t>
            </a:r>
          </a:p>
          <a:p>
            <a:pPr lvl="1"/>
            <a:r>
              <a:rPr lang="en-US" dirty="0" smtClean="0"/>
              <a:t>Purpose</a:t>
            </a:r>
          </a:p>
          <a:p>
            <a:pPr lvl="1"/>
            <a:r>
              <a:rPr lang="en-US" dirty="0" smtClean="0"/>
              <a:t>Topic</a:t>
            </a:r>
          </a:p>
          <a:p>
            <a:pPr lvl="1"/>
            <a:r>
              <a:rPr lang="en-US" dirty="0" smtClean="0"/>
              <a:t>Audience</a:t>
            </a:r>
          </a:p>
          <a:p>
            <a:pPr lvl="1"/>
            <a:r>
              <a:rPr lang="en-US" dirty="0" smtClean="0"/>
              <a:t>Exigence</a:t>
            </a:r>
          </a:p>
          <a:p>
            <a:pPr lvl="1"/>
            <a:r>
              <a:rPr lang="en-US" dirty="0" smtClean="0"/>
              <a:t>Constraint</a:t>
            </a:r>
          </a:p>
        </p:txBody>
      </p:sp>
      <p:sp>
        <p:nvSpPr>
          <p:cNvPr id="3" name="Title 2"/>
          <p:cNvSpPr>
            <a:spLocks noGrp="1"/>
          </p:cNvSpPr>
          <p:nvPr>
            <p:ph type="title"/>
          </p:nvPr>
        </p:nvSpPr>
        <p:spPr/>
        <p:txBody>
          <a:bodyPr/>
          <a:lstStyle/>
          <a:p>
            <a:r>
              <a:rPr lang="en-US" dirty="0" smtClean="0"/>
              <a:t>Writing Your Abstract</a:t>
            </a:r>
            <a:endParaRPr lang="en-US" dirty="0"/>
          </a:p>
        </p:txBody>
      </p:sp>
    </p:spTree>
    <p:extLst>
      <p:ext uri="{BB962C8B-B14F-4D97-AF65-F5344CB8AC3E}">
        <p14:creationId xmlns:p14="http://schemas.microsoft.com/office/powerpoint/2010/main" val="3160209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381000"/>
            <a:ext cx="7315200" cy="646331"/>
          </a:xfrm>
          <a:prstGeom prst="rect">
            <a:avLst/>
          </a:prstGeom>
          <a:noFill/>
        </p:spPr>
        <p:txBody>
          <a:bodyPr wrap="square" rtlCol="0">
            <a:spAutoFit/>
          </a:bodyPr>
          <a:lstStyle/>
          <a:p>
            <a:r>
              <a:rPr lang="en-US" dirty="0" smtClean="0">
                <a:solidFill>
                  <a:srgbClr val="00B050"/>
                </a:solidFill>
              </a:rPr>
              <a:t>Application materials from Kate Rice, doctoral student in Psychology, now Dr. Kate Rice </a:t>
            </a:r>
            <a:r>
              <a:rPr lang="en-US" dirty="0" err="1" smtClean="0">
                <a:solidFill>
                  <a:srgbClr val="00B050"/>
                </a:solidFill>
              </a:rPr>
              <a:t>Warnell</a:t>
            </a:r>
            <a:r>
              <a:rPr lang="en-US" dirty="0" smtClean="0">
                <a:solidFill>
                  <a:srgbClr val="00B050"/>
                </a:solidFill>
              </a:rPr>
              <a:t>, Assistant Professor at Texas State University</a:t>
            </a:r>
            <a:endParaRPr lang="en-US" dirty="0">
              <a:solidFill>
                <a:srgbClr val="00B050"/>
              </a:solidFill>
            </a:endParaRPr>
          </a:p>
        </p:txBody>
      </p:sp>
      <p:sp>
        <p:nvSpPr>
          <p:cNvPr id="3" name="TextBox 2"/>
          <p:cNvSpPr txBox="1"/>
          <p:nvPr/>
        </p:nvSpPr>
        <p:spPr>
          <a:xfrm>
            <a:off x="685800" y="1027331"/>
            <a:ext cx="8001000" cy="5678478"/>
          </a:xfrm>
          <a:prstGeom prst="rect">
            <a:avLst/>
          </a:prstGeom>
          <a:noFill/>
        </p:spPr>
        <p:txBody>
          <a:bodyPr wrap="square" rtlCol="0">
            <a:spAutoFit/>
          </a:bodyPr>
          <a:lstStyle/>
          <a:p>
            <a:r>
              <a:rPr lang="en-US" dirty="0" smtClean="0"/>
              <a:t>TITLE</a:t>
            </a:r>
            <a:r>
              <a:rPr lang="en-US" dirty="0" smtClean="0">
                <a:solidFill>
                  <a:srgbClr val="FF0000"/>
                </a:solidFill>
              </a:rPr>
              <a:t>:  </a:t>
            </a:r>
            <a:r>
              <a:rPr lang="en-US" b="1" dirty="0" smtClean="0">
                <a:solidFill>
                  <a:srgbClr val="FF0000"/>
                </a:solidFill>
              </a:rPr>
              <a:t>Developmental </a:t>
            </a:r>
            <a:r>
              <a:rPr lang="en-US" b="1" dirty="0">
                <a:solidFill>
                  <a:srgbClr val="FF0000"/>
                </a:solidFill>
              </a:rPr>
              <a:t>Neural Correlates of Social Interaction</a:t>
            </a:r>
          </a:p>
          <a:p>
            <a:endParaRPr lang="en-US" sz="2300" dirty="0" smtClean="0"/>
          </a:p>
          <a:p>
            <a:r>
              <a:rPr lang="en-US" sz="2300" dirty="0"/>
              <a:t>	</a:t>
            </a:r>
            <a:r>
              <a:rPr lang="en-US" sz="2300" dirty="0" smtClean="0"/>
              <a:t>From </a:t>
            </a:r>
            <a:r>
              <a:rPr lang="en-US" sz="2300" dirty="0"/>
              <a:t>an infant playing peek-a-boo to an adolescent navigating peer relationships, </a:t>
            </a:r>
            <a:r>
              <a:rPr lang="en-US" sz="2300" dirty="0" smtClean="0"/>
              <a:t>children develop </a:t>
            </a:r>
            <a:r>
              <a:rPr lang="en-US" sz="2300" dirty="0"/>
              <a:t>in a world filled with reciprocal social interaction. Such interaction is crucial for </a:t>
            </a:r>
            <a:r>
              <a:rPr lang="en-US" sz="2300" dirty="0" smtClean="0"/>
              <a:t>typical social </a:t>
            </a:r>
            <a:r>
              <a:rPr lang="en-US" sz="2300" dirty="0"/>
              <a:t>and cognitive development. Moreover, social disabilities such as autism and social </a:t>
            </a:r>
            <a:r>
              <a:rPr lang="en-US" sz="2300" dirty="0" smtClean="0"/>
              <a:t>anxiety are </a:t>
            </a:r>
            <a:r>
              <a:rPr lang="en-US" sz="2300" dirty="0"/>
              <a:t>often most acute during interaction. Thus, understanding the brain bases of social </a:t>
            </a:r>
            <a:r>
              <a:rPr lang="en-US" sz="2300" dirty="0" smtClean="0"/>
              <a:t>interaction would </a:t>
            </a:r>
            <a:r>
              <a:rPr lang="en-US" sz="2300" dirty="0"/>
              <a:t>provide critical insight into typical and atypical development. Current research into </a:t>
            </a:r>
            <a:r>
              <a:rPr lang="en-US" sz="2300" dirty="0" smtClean="0"/>
              <a:t>social brain </a:t>
            </a:r>
            <a:r>
              <a:rPr lang="en-US" sz="2300" dirty="0"/>
              <a:t>function, however, almost exclusively employs non-interactive contexts (e.g., looking </a:t>
            </a:r>
            <a:r>
              <a:rPr lang="en-US" sz="2300" dirty="0" smtClean="0"/>
              <a:t>at photographs </a:t>
            </a:r>
            <a:r>
              <a:rPr lang="en-US" sz="2300" dirty="0"/>
              <a:t>of strangers or listening to recorded speech) that fail to capture real-world social</a:t>
            </a:r>
          </a:p>
          <a:p>
            <a:r>
              <a:rPr lang="en-US" sz="2300" dirty="0"/>
              <a:t>dynamics. Consequently, a key question about the neural correlates of social processing </a:t>
            </a:r>
            <a:r>
              <a:rPr lang="en-US" sz="2300" dirty="0" smtClean="0"/>
              <a:t>remains unanswered</a:t>
            </a:r>
            <a:r>
              <a:rPr lang="en-US" sz="2300" dirty="0"/>
              <a:t>: how does the brain support social interaction?</a:t>
            </a:r>
          </a:p>
        </p:txBody>
      </p:sp>
    </p:spTree>
    <p:extLst>
      <p:ext uri="{BB962C8B-B14F-4D97-AF65-F5344CB8AC3E}">
        <p14:creationId xmlns:p14="http://schemas.microsoft.com/office/powerpoint/2010/main" val="189712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DE799-400D-457A-A0F1-CBEB124E44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4229</TotalTime>
  <Words>2544</Words>
  <Application>Microsoft Office PowerPoint</Application>
  <PresentationFormat>On-screen Show (4:3)</PresentationFormat>
  <Paragraphs>244</Paragraphs>
  <Slides>36</Slides>
  <Notes>17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36</vt:i4>
      </vt:variant>
    </vt:vector>
  </HeadingPairs>
  <TitlesOfParts>
    <vt:vector size="47" baseType="lpstr">
      <vt:lpstr>Adobe Garamond Pro</vt:lpstr>
      <vt:lpstr>Arial</vt:lpstr>
      <vt:lpstr>Baskerville Old Face</vt:lpstr>
      <vt:lpstr>Batang</vt:lpstr>
      <vt:lpstr>Calibri</vt:lpstr>
      <vt:lpstr>Cambria</vt:lpstr>
      <vt:lpstr>Franklin Gothic Medium</vt:lpstr>
      <vt:lpstr>Times New Roman</vt:lpstr>
      <vt:lpstr>Wingdings</vt:lpstr>
      <vt:lpstr>Wingdings 2</vt:lpstr>
      <vt:lpstr>Grid</vt:lpstr>
      <vt:lpstr>Applying for Graduate School Fellowships and Awards</vt:lpstr>
      <vt:lpstr>Graduate School  Competitive Fellowships &amp; Awards</vt:lpstr>
      <vt:lpstr>Summer Research &amp; Wylie Fellowships</vt:lpstr>
      <vt:lpstr>Application Components</vt:lpstr>
      <vt:lpstr>Selection Committee and Evaluations</vt:lpstr>
      <vt:lpstr>Application Process</vt:lpstr>
      <vt:lpstr>Student Portion of the Application</vt:lpstr>
      <vt:lpstr>Writing Your Abstract</vt:lpstr>
      <vt:lpstr>PowerPoint Presentation</vt:lpstr>
      <vt:lpstr>PowerPoint Presentation</vt:lpstr>
      <vt:lpstr>PowerPoint Presentation</vt:lpstr>
      <vt:lpstr>PowerPoint Presentation</vt:lpstr>
      <vt:lpstr>PowerPoint Presentation</vt:lpstr>
      <vt:lpstr>Student Portion of the Application</vt:lpstr>
      <vt:lpstr>Take a minute to brainstorm. . . </vt:lpstr>
      <vt:lpstr>Summer Research Fellowship Proposal Requirements</vt:lpstr>
      <vt:lpstr>Benchmarks</vt:lpstr>
      <vt:lpstr>PowerPoint Presentation</vt:lpstr>
      <vt:lpstr>PowerPoint Presentation</vt:lpstr>
      <vt:lpstr>PowerPoint Presentation</vt:lpstr>
      <vt:lpstr>What about the prose?</vt:lpstr>
      <vt:lpstr>What about the prose?</vt:lpstr>
      <vt:lpstr>What about the prose?</vt:lpstr>
      <vt:lpstr>What about the prose?</vt:lpstr>
      <vt:lpstr>What about the prose?</vt:lpstr>
      <vt:lpstr>What about the prose?</vt:lpstr>
      <vt:lpstr>So how can I be more coherent and concise? </vt:lpstr>
      <vt:lpstr>PowerPoint Presentation</vt:lpstr>
      <vt:lpstr>PowerPoint Presentation</vt:lpstr>
      <vt:lpstr>So how can I be more coherent and concise? </vt:lpstr>
      <vt:lpstr>PowerPoint Presentation</vt:lpstr>
      <vt:lpstr>PowerPoint Presentation</vt:lpstr>
      <vt:lpstr>Finally, be the hero of the narrative</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EDUCATION THE UNIVERSITY OF MARYLAND</dc:title>
  <dc:creator>Kathleen R. Worthington</dc:creator>
  <cp:lastModifiedBy>Robyn B Kotzker</cp:lastModifiedBy>
  <cp:revision>452</cp:revision>
  <cp:lastPrinted>2016-12-06T17:27:36Z</cp:lastPrinted>
  <dcterms:created xsi:type="dcterms:W3CDTF">2013-10-02T23:25:01Z</dcterms:created>
  <dcterms:modified xsi:type="dcterms:W3CDTF">2022-12-07T19:57:22Z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TC102867849990</vt:lpwstr>
  </property>
</Properties>
</file>