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2"/>
  </p:sldMasterIdLst>
  <p:notesMasterIdLst>
    <p:notesMasterId r:id="rId26"/>
  </p:notesMasterIdLst>
  <p:handoutMasterIdLst>
    <p:handoutMasterId r:id="rId27"/>
  </p:handoutMasterIdLst>
  <p:sldIdLst>
    <p:sldId id="267" r:id="rId3"/>
    <p:sldId id="264" r:id="rId4"/>
    <p:sldId id="317" r:id="rId5"/>
    <p:sldId id="269" r:id="rId6"/>
    <p:sldId id="335" r:id="rId7"/>
    <p:sldId id="336" r:id="rId8"/>
    <p:sldId id="337" r:id="rId9"/>
    <p:sldId id="338" r:id="rId10"/>
    <p:sldId id="268" r:id="rId11"/>
    <p:sldId id="307" r:id="rId12"/>
    <p:sldId id="334" r:id="rId13"/>
    <p:sldId id="343" r:id="rId14"/>
    <p:sldId id="344" r:id="rId15"/>
    <p:sldId id="339" r:id="rId16"/>
    <p:sldId id="345" r:id="rId17"/>
    <p:sldId id="304" r:id="rId18"/>
    <p:sldId id="324" r:id="rId19"/>
    <p:sldId id="340" r:id="rId20"/>
    <p:sldId id="341" r:id="rId21"/>
    <p:sldId id="342" r:id="rId22"/>
    <p:sldId id="329" r:id="rId23"/>
    <p:sldId id="333" r:id="rId24"/>
    <p:sldId id="316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5855"/>
    <a:srgbClr val="FF5B57"/>
    <a:srgbClr val="B97433"/>
    <a:srgbClr val="CC0000"/>
    <a:srgbClr val="990099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0" autoAdjust="0"/>
    <p:restoredTop sz="90171" autoAdjust="0"/>
  </p:normalViewPr>
  <p:slideViewPr>
    <p:cSldViewPr>
      <p:cViewPr varScale="1">
        <p:scale>
          <a:sx n="119" d="100"/>
          <a:sy n="119" d="100"/>
        </p:scale>
        <p:origin x="14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756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589943618158799E-2"/>
          <c:y val="4.6187435058524198E-2"/>
          <c:w val="0.84533598230776696"/>
          <c:h val="0.80773449147649601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Sheet2!$B$1</c:f>
              <c:strCache>
                <c:ptCount val="1"/>
                <c:pt idx="0">
                  <c:v>Masters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Sheet2!$A$2:$A$14</c:f>
              <c:strCache>
                <c:ptCount val="13"/>
                <c:pt idx="0">
                  <c:v>AGNR</c:v>
                </c:pt>
                <c:pt idx="1">
                  <c:v>ARCH</c:v>
                </c:pt>
                <c:pt idx="2">
                  <c:v>ARHU</c:v>
                </c:pt>
                <c:pt idx="3">
                  <c:v>BMGT</c:v>
                </c:pt>
                <c:pt idx="4">
                  <c:v>BSOS</c:v>
                </c:pt>
                <c:pt idx="5">
                  <c:v>CMNS</c:v>
                </c:pt>
                <c:pt idx="6">
                  <c:v>EDUC</c:v>
                </c:pt>
                <c:pt idx="7">
                  <c:v>ENGR</c:v>
                </c:pt>
                <c:pt idx="8">
                  <c:v>INFO</c:v>
                </c:pt>
                <c:pt idx="9">
                  <c:v>JOUR</c:v>
                </c:pt>
                <c:pt idx="10">
                  <c:v>EXST</c:v>
                </c:pt>
                <c:pt idx="11">
                  <c:v>PUAF</c:v>
                </c:pt>
                <c:pt idx="12">
                  <c:v>SPHL</c:v>
                </c:pt>
              </c:strCache>
            </c:strRef>
          </c:cat>
          <c:val>
            <c:numRef>
              <c:f>Sheet2!$B$2:$B$14</c:f>
              <c:numCache>
                <c:formatCode>General</c:formatCode>
                <c:ptCount val="13"/>
                <c:pt idx="0">
                  <c:v>37</c:v>
                </c:pt>
                <c:pt idx="1">
                  <c:v>81</c:v>
                </c:pt>
                <c:pt idx="2">
                  <c:v>126</c:v>
                </c:pt>
                <c:pt idx="3">
                  <c:v>856</c:v>
                </c:pt>
                <c:pt idx="4">
                  <c:v>161</c:v>
                </c:pt>
                <c:pt idx="5">
                  <c:v>136</c:v>
                </c:pt>
                <c:pt idx="6">
                  <c:v>271</c:v>
                </c:pt>
                <c:pt idx="7">
                  <c:v>471</c:v>
                </c:pt>
                <c:pt idx="8">
                  <c:v>194</c:v>
                </c:pt>
                <c:pt idx="9">
                  <c:v>22</c:v>
                </c:pt>
                <c:pt idx="10">
                  <c:v>19</c:v>
                </c:pt>
                <c:pt idx="11">
                  <c:v>129</c:v>
                </c:pt>
                <c:pt idx="12">
                  <c:v>61</c:v>
                </c:pt>
              </c:numCache>
            </c:numRef>
          </c:val>
        </c:ser>
        <c:ser>
          <c:idx val="2"/>
          <c:order val="1"/>
          <c:tx>
            <c:strRef>
              <c:f>Sheet2!$C$1</c:f>
              <c:strCache>
                <c:ptCount val="1"/>
                <c:pt idx="0">
                  <c:v>Doctoral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-2.783576896311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5432098765432701E-3"/>
                  <c:y val="-3.01223691599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0"/>
                  <c:y val="-1.9485038274182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1.9102196752626499E-3"/>
                  <c:y val="-3.0619345859429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0"/>
                  <c:y val="-2.783576896311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0"/>
                  <c:y val="-2.783576896311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Sheet2!$A$2:$A$14</c:f>
              <c:strCache>
                <c:ptCount val="13"/>
                <c:pt idx="0">
                  <c:v>AGNR</c:v>
                </c:pt>
                <c:pt idx="1">
                  <c:v>ARCH</c:v>
                </c:pt>
                <c:pt idx="2">
                  <c:v>ARHU</c:v>
                </c:pt>
                <c:pt idx="3">
                  <c:v>BMGT</c:v>
                </c:pt>
                <c:pt idx="4">
                  <c:v>BSOS</c:v>
                </c:pt>
                <c:pt idx="5">
                  <c:v>CMNS</c:v>
                </c:pt>
                <c:pt idx="6">
                  <c:v>EDUC</c:v>
                </c:pt>
                <c:pt idx="7">
                  <c:v>ENGR</c:v>
                </c:pt>
                <c:pt idx="8">
                  <c:v>INFO</c:v>
                </c:pt>
                <c:pt idx="9">
                  <c:v>JOUR</c:v>
                </c:pt>
                <c:pt idx="10">
                  <c:v>EXST</c:v>
                </c:pt>
                <c:pt idx="11">
                  <c:v>PUAF</c:v>
                </c:pt>
                <c:pt idx="12">
                  <c:v>SPHL</c:v>
                </c:pt>
              </c:strCache>
            </c:strRef>
          </c:cat>
          <c:val>
            <c:numRef>
              <c:f>Sheet2!$C$2:$C$14</c:f>
              <c:numCache>
                <c:formatCode>General</c:formatCode>
                <c:ptCount val="13"/>
                <c:pt idx="0">
                  <c:v>68</c:v>
                </c:pt>
                <c:pt idx="2">
                  <c:v>78</c:v>
                </c:pt>
                <c:pt idx="3">
                  <c:v>16</c:v>
                </c:pt>
                <c:pt idx="4">
                  <c:v>98</c:v>
                </c:pt>
                <c:pt idx="5">
                  <c:v>199</c:v>
                </c:pt>
                <c:pt idx="6">
                  <c:v>74</c:v>
                </c:pt>
                <c:pt idx="7">
                  <c:v>127</c:v>
                </c:pt>
                <c:pt idx="8">
                  <c:v>1</c:v>
                </c:pt>
                <c:pt idx="9">
                  <c:v>5</c:v>
                </c:pt>
                <c:pt idx="11">
                  <c:v>10</c:v>
                </c:pt>
                <c:pt idx="12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"/>
        <c:overlap val="100"/>
        <c:axId val="-1728736"/>
        <c:axId val="-1723840"/>
      </c:barChart>
      <c:catAx>
        <c:axId val="-17287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1000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23840"/>
        <c:crosses val="autoZero"/>
        <c:auto val="1"/>
        <c:lblAlgn val="ctr"/>
        <c:lblOffset val="100"/>
        <c:noMultiLvlLbl val="0"/>
      </c:catAx>
      <c:valAx>
        <c:axId val="-1723840"/>
        <c:scaling>
          <c:orientation val="minMax"/>
        </c:scaling>
        <c:delete val="0"/>
        <c:axPos val="l"/>
        <c:majorGridlines>
          <c:spPr>
            <a:ln w="1000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1000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28736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10000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0C5F9D-A3B9-47EC-AD97-B50C873B8F8C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A6B2F06-2652-4B74-942E-D4CE7C20FDFA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US" sz="2000" dirty="0" smtClean="0">
              <a:solidFill>
                <a:schemeClr val="tx1"/>
              </a:solidFill>
            </a:rPr>
            <a:t>AY 14-15</a:t>
          </a:r>
        </a:p>
        <a:p>
          <a:pPr algn="ctr"/>
          <a:r>
            <a:rPr lang="en-US" sz="2000" dirty="0" smtClean="0">
              <a:solidFill>
                <a:schemeClr val="tx1"/>
              </a:solidFill>
            </a:rPr>
            <a:t>INITIATIVES</a:t>
          </a:r>
        </a:p>
        <a:p>
          <a:pPr algn="ctr"/>
          <a:r>
            <a:rPr lang="en-US" sz="2000" dirty="0" smtClean="0">
              <a:solidFill>
                <a:schemeClr val="tx1"/>
              </a:solidFill>
            </a:rPr>
            <a:t>Internal Orientation</a:t>
          </a:r>
        </a:p>
      </dgm:t>
    </dgm:pt>
    <dgm:pt modelId="{C56FD2A1-3E11-4192-AE30-18B1558ABAFD}" type="parTrans" cxnId="{05748182-604E-41C1-A47A-369B00C4438B}">
      <dgm:prSet/>
      <dgm:spPr/>
      <dgm:t>
        <a:bodyPr/>
        <a:lstStyle/>
        <a:p>
          <a:endParaRPr lang="en-US"/>
        </a:p>
      </dgm:t>
    </dgm:pt>
    <dgm:pt modelId="{2E5F47D4-8197-4245-8F3E-3D222C937496}" type="sibTrans" cxnId="{05748182-604E-41C1-A47A-369B00C4438B}">
      <dgm:prSet/>
      <dgm:spPr/>
      <dgm:t>
        <a:bodyPr/>
        <a:lstStyle/>
        <a:p>
          <a:endParaRPr lang="en-US"/>
        </a:p>
      </dgm:t>
    </dgm:pt>
    <dgm:pt modelId="{FF005F37-7F90-46BD-924F-4609CFF793DF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1100" b="1" dirty="0" smtClean="0"/>
            <a:t>ADMINISTRATION</a:t>
          </a:r>
        </a:p>
        <a:p>
          <a:r>
            <a:rPr lang="en-US" sz="1100" dirty="0" smtClean="0"/>
            <a:t>Response to budget cuts</a:t>
          </a:r>
        </a:p>
        <a:p>
          <a:r>
            <a:rPr lang="en-US" sz="1100" dirty="0" smtClean="0"/>
            <a:t>Implementation of email “triage” system  </a:t>
          </a:r>
        </a:p>
        <a:p>
          <a:r>
            <a:rPr lang="en-US" sz="1100" dirty="0" smtClean="0"/>
            <a:t>Conversion of petitions and waivers to electronic process</a:t>
          </a:r>
        </a:p>
        <a:p>
          <a:r>
            <a:rPr lang="en-US" sz="1100" dirty="0" smtClean="0"/>
            <a:t>New Graduate Student Orientation and Spouse/Partner Orientation</a:t>
          </a:r>
        </a:p>
        <a:p>
          <a:r>
            <a:rPr lang="en-US" sz="1200" i="1" dirty="0" smtClean="0"/>
            <a:t> </a:t>
          </a:r>
        </a:p>
      </dgm:t>
    </dgm:pt>
    <dgm:pt modelId="{48FE0198-60A4-4575-98DA-C0A564A7EC23}" type="parTrans" cxnId="{317380A2-BF53-477C-9DC7-E0B82E796AC2}">
      <dgm:prSet/>
      <dgm:spPr>
        <a:solidFill>
          <a:srgbClr val="00B0F0"/>
        </a:solidFill>
      </dgm:spPr>
      <dgm:t>
        <a:bodyPr/>
        <a:lstStyle/>
        <a:p>
          <a:endParaRPr lang="en-US"/>
        </a:p>
      </dgm:t>
    </dgm:pt>
    <dgm:pt modelId="{1BD26983-753F-4D03-998A-5A822E788A20}" type="sibTrans" cxnId="{317380A2-BF53-477C-9DC7-E0B82E796AC2}">
      <dgm:prSet/>
      <dgm:spPr/>
      <dgm:t>
        <a:bodyPr/>
        <a:lstStyle/>
        <a:p>
          <a:endParaRPr lang="en-US"/>
        </a:p>
      </dgm:t>
    </dgm:pt>
    <dgm:pt modelId="{E6B76930-E3B5-480A-8E9A-B8F2BCFE0FCD}">
      <dgm:prSet phldrT="[Text]" custT="1"/>
      <dgm:spPr>
        <a:solidFill>
          <a:srgbClr val="00B050"/>
        </a:solidFill>
      </dgm:spPr>
      <dgm:t>
        <a:bodyPr/>
        <a:lstStyle/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dirty="0" smtClean="0"/>
            <a:t>FELLOWSHIPS AND AWARDS</a:t>
          </a:r>
        </a:p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dirty="0" smtClean="0"/>
            <a:t>Over $11.5 million awarded</a:t>
          </a:r>
        </a:p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dirty="0" smtClean="0"/>
            <a:t>932 DF, 20 UF, $300,000 MF</a:t>
          </a:r>
        </a:p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dirty="0" smtClean="0"/>
            <a:t>216 students and 61 faculty </a:t>
          </a:r>
        </a:p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dirty="0" smtClean="0"/>
            <a:t>Outstanding GA Awards</a:t>
          </a:r>
        </a:p>
      </dgm:t>
    </dgm:pt>
    <dgm:pt modelId="{B4A453DB-B39C-40BA-B3C0-94B4C98DD07D}" type="parTrans" cxnId="{171E2B15-E462-4D50-A4E6-324B7DADFAD6}">
      <dgm:prSet/>
      <dgm:spPr>
        <a:solidFill>
          <a:srgbClr val="00B050"/>
        </a:solidFill>
      </dgm:spPr>
      <dgm:t>
        <a:bodyPr/>
        <a:lstStyle/>
        <a:p>
          <a:endParaRPr lang="en-US"/>
        </a:p>
      </dgm:t>
    </dgm:pt>
    <dgm:pt modelId="{53EF1DC4-C8A0-4A46-8330-E04AFF68EEDC}" type="sibTrans" cxnId="{171E2B15-E462-4D50-A4E6-324B7DADFAD6}">
      <dgm:prSet/>
      <dgm:spPr/>
      <dgm:t>
        <a:bodyPr/>
        <a:lstStyle/>
        <a:p>
          <a:endParaRPr lang="en-US"/>
        </a:p>
      </dgm:t>
    </dgm:pt>
    <dgm:pt modelId="{94BF815D-3A26-4FB9-ABCE-3C5DC8F8B90E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1100" b="1" dirty="0" smtClean="0"/>
            <a:t>GS WRITING CENTER</a:t>
          </a:r>
        </a:p>
        <a:p>
          <a:r>
            <a:rPr lang="en-US" sz="1100" dirty="0" smtClean="0"/>
            <a:t>18 Fellows, 13 departments, 7 colleges</a:t>
          </a:r>
          <a:endParaRPr lang="en-US" sz="1100" b="1" dirty="0" smtClean="0"/>
        </a:p>
        <a:p>
          <a:r>
            <a:rPr lang="en-US" sz="1100" dirty="0" smtClean="0"/>
            <a:t>462 consultations, 160 unique clients</a:t>
          </a:r>
        </a:p>
        <a:p>
          <a:r>
            <a:rPr lang="en-US" sz="1100" dirty="0" smtClean="0"/>
            <a:t>Two boot camps – 150</a:t>
          </a:r>
        </a:p>
        <a:p>
          <a:r>
            <a:rPr lang="en-US" sz="1100" dirty="0" smtClean="0"/>
            <a:t>Eight workshops  - 137</a:t>
          </a:r>
        </a:p>
        <a:p>
          <a:r>
            <a:rPr lang="en-US" sz="1100" dirty="0" smtClean="0"/>
            <a:t>Weekly “Write-In” sessions </a:t>
          </a:r>
        </a:p>
        <a:p>
          <a:r>
            <a:rPr lang="en-US" sz="1100" dirty="0" smtClean="0"/>
            <a:t>Five department-workshops</a:t>
          </a:r>
        </a:p>
      </dgm:t>
    </dgm:pt>
    <dgm:pt modelId="{836BDC2D-AEF4-46FC-9354-1D700197F8D2}" type="parTrans" cxnId="{929AA576-DABC-43D4-86C6-5099CFE10CEF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CBAA0866-2F6C-4011-A649-0058D036F9C0}" type="sibTrans" cxnId="{929AA576-DABC-43D4-86C6-5099CFE10CEF}">
      <dgm:prSet/>
      <dgm:spPr/>
      <dgm:t>
        <a:bodyPr/>
        <a:lstStyle/>
        <a:p>
          <a:endParaRPr lang="en-US"/>
        </a:p>
      </dgm:t>
    </dgm:pt>
    <dgm:pt modelId="{41862FDA-A9E4-4715-A927-963F4F831383}">
      <dgm:prSet phldrT="[Text]" custT="1"/>
      <dgm:spPr>
        <a:solidFill>
          <a:srgbClr val="FF0000"/>
        </a:solidFill>
      </dgm:spPr>
      <dgm:t>
        <a:bodyPr/>
        <a:lstStyle/>
        <a:p>
          <a:pPr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dirty="0" smtClean="0"/>
            <a:t>DIVERSITY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dirty="0" smtClean="0"/>
            <a:t>Four major PROMISE events</a:t>
          </a:r>
        </a:p>
        <a:p>
          <a:pPr defTabSz="400050">
            <a:lnSpc>
              <a:spcPct val="120000"/>
            </a:lnSpc>
            <a:spcBef>
              <a:spcPct val="0"/>
            </a:spcBef>
            <a:spcAft>
              <a:spcPct val="35000"/>
            </a:spcAft>
          </a:pPr>
          <a:r>
            <a:rPr lang="en-US" sz="1200" dirty="0" smtClean="0"/>
            <a:t>Diversity Reception and other events</a:t>
          </a:r>
        </a:p>
        <a:p>
          <a:pPr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i="0" dirty="0" smtClean="0"/>
            <a:t>URM Students at USG video </a:t>
          </a:r>
        </a:p>
        <a:p>
          <a:pPr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i="0" dirty="0" smtClean="0"/>
            <a:t>Six PhD Completion Workshops  </a:t>
          </a:r>
          <a:endParaRPr lang="en-US" sz="1200" i="0" dirty="0"/>
        </a:p>
      </dgm:t>
    </dgm:pt>
    <dgm:pt modelId="{FD86E4DC-9BDF-40AD-8B36-1A6E6FE4B7CA}" type="parTrans" cxnId="{8E1CD912-931B-4875-90B4-5FCC4AFD26B9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1E60BD14-D120-49F0-830C-5ACD7CEB2C2E}" type="sibTrans" cxnId="{8E1CD912-931B-4875-90B4-5FCC4AFD26B9}">
      <dgm:prSet/>
      <dgm:spPr/>
      <dgm:t>
        <a:bodyPr/>
        <a:lstStyle/>
        <a:p>
          <a:endParaRPr lang="en-US"/>
        </a:p>
      </dgm:t>
    </dgm:pt>
    <dgm:pt modelId="{3F8CD794-AC7F-4949-AB80-F9CF100E71A5}">
      <dgm:prSet custT="1"/>
      <dgm:spPr>
        <a:solidFill>
          <a:srgbClr val="7030A0"/>
        </a:solidFill>
      </dgm:spPr>
      <dgm:t>
        <a:bodyPr/>
        <a:lstStyle/>
        <a:p>
          <a:r>
            <a:rPr lang="en-US" sz="1200" b="1" dirty="0" smtClean="0"/>
            <a:t>ADMISSIONS</a:t>
          </a:r>
        </a:p>
        <a:p>
          <a:r>
            <a:rPr lang="en-US" sz="1200" dirty="0" smtClean="0"/>
            <a:t>New admission system</a:t>
          </a:r>
        </a:p>
        <a:p>
          <a:r>
            <a:rPr lang="en-US" sz="1200" dirty="0" smtClean="0"/>
            <a:t>CRM Connect</a:t>
          </a:r>
        </a:p>
        <a:p>
          <a:endParaRPr lang="en-US" sz="1400" dirty="0" smtClean="0"/>
        </a:p>
      </dgm:t>
    </dgm:pt>
    <dgm:pt modelId="{DF85F6B2-E730-41F4-A481-4A0A4F338409}" type="parTrans" cxnId="{5DBAC322-5025-4B66-8F9F-EED0FCDCEF7D}">
      <dgm:prSet/>
      <dgm:spPr>
        <a:solidFill>
          <a:srgbClr val="7030A0"/>
        </a:solidFill>
      </dgm:spPr>
      <dgm:t>
        <a:bodyPr/>
        <a:lstStyle/>
        <a:p>
          <a:endParaRPr lang="en-US"/>
        </a:p>
      </dgm:t>
    </dgm:pt>
    <dgm:pt modelId="{425B4D98-9E5F-4C65-A571-262433A4F6FC}" type="sibTrans" cxnId="{5DBAC322-5025-4B66-8F9F-EED0FCDCEF7D}">
      <dgm:prSet/>
      <dgm:spPr/>
      <dgm:t>
        <a:bodyPr/>
        <a:lstStyle/>
        <a:p>
          <a:endParaRPr lang="en-US"/>
        </a:p>
      </dgm:t>
    </dgm:pt>
    <dgm:pt modelId="{37520330-7B9F-4231-801A-4FFF3B186779}">
      <dgm:prSet phldrT="[Text]" custT="1"/>
      <dgm:spPr>
        <a:solidFill>
          <a:schemeClr val="tx1"/>
        </a:solidFill>
      </dgm:spPr>
      <dgm:t>
        <a:bodyPr/>
        <a:lstStyle/>
        <a:p>
          <a:endParaRPr lang="en-US" sz="1200" b="1" dirty="0" smtClean="0"/>
        </a:p>
        <a:p>
          <a:r>
            <a:rPr lang="en-US" sz="1200" b="1" dirty="0" smtClean="0"/>
            <a:t>STRATEGIC PLANNING</a:t>
          </a:r>
        </a:p>
        <a:p>
          <a:r>
            <a:rPr lang="en-US" sz="1200" b="1" i="1" dirty="0" smtClean="0"/>
            <a:t>Centennial Vision </a:t>
          </a:r>
        </a:p>
        <a:p>
          <a:r>
            <a:rPr lang="en-US" sz="1200" i="0" dirty="0" smtClean="0"/>
            <a:t>UMD Strategic Plan Update 2015-2020 Committee</a:t>
          </a:r>
        </a:p>
        <a:p>
          <a:endParaRPr lang="en-US" sz="1050" dirty="0" smtClean="0"/>
        </a:p>
      </dgm:t>
    </dgm:pt>
    <dgm:pt modelId="{77FC151C-F558-4FE4-A856-9A4CA73E24D8}" type="parTrans" cxnId="{33F21984-B7F9-44D6-9983-941691CD46D3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C1813B21-F46F-4DD1-8566-21697D314314}" type="sibTrans" cxnId="{33F21984-B7F9-44D6-9983-941691CD46D3}">
      <dgm:prSet/>
      <dgm:spPr/>
      <dgm:t>
        <a:bodyPr/>
        <a:lstStyle/>
        <a:p>
          <a:endParaRPr lang="en-US"/>
        </a:p>
      </dgm:t>
    </dgm:pt>
    <dgm:pt modelId="{8040626C-9876-4095-B78E-DC7DAEEE2655}" type="pres">
      <dgm:prSet presAssocID="{6A0C5F9D-A3B9-47EC-AD97-B50C873B8F8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BB6487E-33B8-4E7D-9968-8E41D79975E8}" type="pres">
      <dgm:prSet presAssocID="{9A6B2F06-2652-4B74-942E-D4CE7C20FDFA}" presName="centerShape" presStyleLbl="node0" presStyleIdx="0" presStyleCnt="1"/>
      <dgm:spPr/>
      <dgm:t>
        <a:bodyPr/>
        <a:lstStyle/>
        <a:p>
          <a:endParaRPr lang="en-US"/>
        </a:p>
      </dgm:t>
    </dgm:pt>
    <dgm:pt modelId="{BEFDC247-66E3-4232-A45B-A4EB51188AEA}" type="pres">
      <dgm:prSet presAssocID="{48FE0198-60A4-4575-98DA-C0A564A7EC23}" presName="parTrans" presStyleLbl="bgSibTrans2D1" presStyleIdx="0" presStyleCnt="6" custScaleX="113361" custLinFactNeighborX="-3500" custLinFactNeighborY="5361"/>
      <dgm:spPr/>
      <dgm:t>
        <a:bodyPr/>
        <a:lstStyle/>
        <a:p>
          <a:endParaRPr lang="en-US"/>
        </a:p>
      </dgm:t>
    </dgm:pt>
    <dgm:pt modelId="{C2DC4CE7-72D3-45C2-BA1C-07409757A0C1}" type="pres">
      <dgm:prSet presAssocID="{FF005F37-7F90-46BD-924F-4609CFF793DF}" presName="node" presStyleLbl="node1" presStyleIdx="0" presStyleCnt="6" custScaleX="124478" custScaleY="132858" custRadScaleRad="87726" custRadScaleInc="-14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7C659A-3C31-49F8-A057-8E408AE359B3}" type="pres">
      <dgm:prSet presAssocID="{B4A453DB-B39C-40BA-B3C0-94B4C98DD07D}" presName="parTrans" presStyleLbl="bgSibTrans2D1" presStyleIdx="1" presStyleCnt="6"/>
      <dgm:spPr/>
      <dgm:t>
        <a:bodyPr/>
        <a:lstStyle/>
        <a:p>
          <a:endParaRPr lang="en-US"/>
        </a:p>
      </dgm:t>
    </dgm:pt>
    <dgm:pt modelId="{AA14C909-90B6-41B3-827D-3A2172859294}" type="pres">
      <dgm:prSet presAssocID="{E6B76930-E3B5-480A-8E9A-B8F2BCFE0FCD}" presName="node" presStyleLbl="node1" presStyleIdx="1" presStyleCnt="6" custScaleX="151217" custScaleY="122611" custRadScaleRad="96805" custRadScaleInc="-168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F35497-4CAF-44B7-95CB-E377D4D9502E}" type="pres">
      <dgm:prSet presAssocID="{836BDC2D-AEF4-46FC-9354-1D700197F8D2}" presName="parTrans" presStyleLbl="bgSibTrans2D1" presStyleIdx="2" presStyleCnt="6"/>
      <dgm:spPr/>
      <dgm:t>
        <a:bodyPr/>
        <a:lstStyle/>
        <a:p>
          <a:endParaRPr lang="en-US"/>
        </a:p>
      </dgm:t>
    </dgm:pt>
    <dgm:pt modelId="{8FBF10AC-5588-4108-8255-F45D36321C66}" type="pres">
      <dgm:prSet presAssocID="{94BF815D-3A26-4FB9-ABCE-3C5DC8F8B90E}" presName="node" presStyleLbl="node1" presStyleIdx="2" presStyleCnt="6" custScaleX="157175" custScaleY="126001" custRadScaleRad="106515" custRadScaleInc="-185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393066-B4CB-4452-AA60-7D73DFA00FFD}" type="pres">
      <dgm:prSet presAssocID="{FD86E4DC-9BDF-40AD-8B36-1A6E6FE4B7CA}" presName="parTrans" presStyleLbl="bgSibTrans2D1" presStyleIdx="3" presStyleCnt="6"/>
      <dgm:spPr/>
      <dgm:t>
        <a:bodyPr/>
        <a:lstStyle/>
        <a:p>
          <a:endParaRPr lang="en-US"/>
        </a:p>
      </dgm:t>
    </dgm:pt>
    <dgm:pt modelId="{9FC504C1-9A84-4DC8-96CF-C914394BAEA5}" type="pres">
      <dgm:prSet presAssocID="{41862FDA-A9E4-4715-A927-963F4F831383}" presName="node" presStyleLbl="node1" presStyleIdx="3" presStyleCnt="6" custScaleX="144469" custScaleY="126226" custRadScaleRad="105006" custRadScaleInc="-6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EB4DEC-66FE-4D93-8F39-72D01178B6D7}" type="pres">
      <dgm:prSet presAssocID="{77FC151C-F558-4FE4-A856-9A4CA73E24D8}" presName="parTrans" presStyleLbl="bgSibTrans2D1" presStyleIdx="4" presStyleCnt="6"/>
      <dgm:spPr/>
      <dgm:t>
        <a:bodyPr/>
        <a:lstStyle/>
        <a:p>
          <a:endParaRPr lang="en-US"/>
        </a:p>
      </dgm:t>
    </dgm:pt>
    <dgm:pt modelId="{0422A4EF-4402-4539-924E-824376F96095}" type="pres">
      <dgm:prSet presAssocID="{37520330-7B9F-4231-801A-4FFF3B186779}" presName="node" presStyleLbl="node1" presStyleIdx="4" presStyleCnt="6" custScaleX="129855" custScaleY="105515" custRadScaleRad="100549" custRadScaleInc="195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6B8BC7-6083-490E-B327-2E88EB7C3382}" type="pres">
      <dgm:prSet presAssocID="{DF85F6B2-E730-41F4-A481-4A0A4F338409}" presName="parTrans" presStyleLbl="bgSibTrans2D1" presStyleIdx="5" presStyleCnt="6" custScaleX="109292"/>
      <dgm:spPr/>
      <dgm:t>
        <a:bodyPr/>
        <a:lstStyle/>
        <a:p>
          <a:endParaRPr lang="en-US"/>
        </a:p>
      </dgm:t>
    </dgm:pt>
    <dgm:pt modelId="{14BE432C-F527-41DB-9AE8-4849B472CDAA}" type="pres">
      <dgm:prSet presAssocID="{3F8CD794-AC7F-4949-AB80-F9CF100E71A5}" presName="node" presStyleLbl="node1" presStyleIdx="5" presStyleCnt="6" custScaleX="132589" custScaleY="112359" custRadScaleRad="91838" custRadScaleInc="-2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71E2B15-E462-4D50-A4E6-324B7DADFAD6}" srcId="{9A6B2F06-2652-4B74-942E-D4CE7C20FDFA}" destId="{E6B76930-E3B5-480A-8E9A-B8F2BCFE0FCD}" srcOrd="1" destOrd="0" parTransId="{B4A453DB-B39C-40BA-B3C0-94B4C98DD07D}" sibTransId="{53EF1DC4-C8A0-4A46-8330-E04AFF68EEDC}"/>
    <dgm:cxn modelId="{E3E2BBA8-5AA6-48B4-81D4-3CA0B6B94DD7}" type="presOf" srcId="{E6B76930-E3B5-480A-8E9A-B8F2BCFE0FCD}" destId="{AA14C909-90B6-41B3-827D-3A2172859294}" srcOrd="0" destOrd="0" presId="urn:microsoft.com/office/officeart/2005/8/layout/radial4"/>
    <dgm:cxn modelId="{80EBB0E1-D479-4D89-88DF-538F9F6662C1}" type="presOf" srcId="{37520330-7B9F-4231-801A-4FFF3B186779}" destId="{0422A4EF-4402-4539-924E-824376F96095}" srcOrd="0" destOrd="0" presId="urn:microsoft.com/office/officeart/2005/8/layout/radial4"/>
    <dgm:cxn modelId="{F460668F-7549-4E38-88D5-639CF5AD3A5D}" type="presOf" srcId="{41862FDA-A9E4-4715-A927-963F4F831383}" destId="{9FC504C1-9A84-4DC8-96CF-C914394BAEA5}" srcOrd="0" destOrd="0" presId="urn:microsoft.com/office/officeart/2005/8/layout/radial4"/>
    <dgm:cxn modelId="{D8F89F9F-7156-4C9E-BBC1-9AD18F641F98}" type="presOf" srcId="{6A0C5F9D-A3B9-47EC-AD97-B50C873B8F8C}" destId="{8040626C-9876-4095-B78E-DC7DAEEE2655}" srcOrd="0" destOrd="0" presId="urn:microsoft.com/office/officeart/2005/8/layout/radial4"/>
    <dgm:cxn modelId="{929AA576-DABC-43D4-86C6-5099CFE10CEF}" srcId="{9A6B2F06-2652-4B74-942E-D4CE7C20FDFA}" destId="{94BF815D-3A26-4FB9-ABCE-3C5DC8F8B90E}" srcOrd="2" destOrd="0" parTransId="{836BDC2D-AEF4-46FC-9354-1D700197F8D2}" sibTransId="{CBAA0866-2F6C-4011-A649-0058D036F9C0}"/>
    <dgm:cxn modelId="{A014F6C8-D699-4D30-A7A6-16E0C0F013FF}" type="presOf" srcId="{836BDC2D-AEF4-46FC-9354-1D700197F8D2}" destId="{B3F35497-4CAF-44B7-95CB-E377D4D9502E}" srcOrd="0" destOrd="0" presId="urn:microsoft.com/office/officeart/2005/8/layout/radial4"/>
    <dgm:cxn modelId="{317380A2-BF53-477C-9DC7-E0B82E796AC2}" srcId="{9A6B2F06-2652-4B74-942E-D4CE7C20FDFA}" destId="{FF005F37-7F90-46BD-924F-4609CFF793DF}" srcOrd="0" destOrd="0" parTransId="{48FE0198-60A4-4575-98DA-C0A564A7EC23}" sibTransId="{1BD26983-753F-4D03-998A-5A822E788A20}"/>
    <dgm:cxn modelId="{43834C34-DFA7-4628-A147-61877BEDC659}" type="presOf" srcId="{94BF815D-3A26-4FB9-ABCE-3C5DC8F8B90E}" destId="{8FBF10AC-5588-4108-8255-F45D36321C66}" srcOrd="0" destOrd="0" presId="urn:microsoft.com/office/officeart/2005/8/layout/radial4"/>
    <dgm:cxn modelId="{E87D0532-11C2-41A0-B082-47FEBB8D8280}" type="presOf" srcId="{FD86E4DC-9BDF-40AD-8B36-1A6E6FE4B7CA}" destId="{65393066-B4CB-4452-AA60-7D73DFA00FFD}" srcOrd="0" destOrd="0" presId="urn:microsoft.com/office/officeart/2005/8/layout/radial4"/>
    <dgm:cxn modelId="{3629F4D9-D92A-49D3-BF90-0C593CE0D4CF}" type="presOf" srcId="{DF85F6B2-E730-41F4-A481-4A0A4F338409}" destId="{566B8BC7-6083-490E-B327-2E88EB7C3382}" srcOrd="0" destOrd="0" presId="urn:microsoft.com/office/officeart/2005/8/layout/radial4"/>
    <dgm:cxn modelId="{8E1CD912-931B-4875-90B4-5FCC4AFD26B9}" srcId="{9A6B2F06-2652-4B74-942E-D4CE7C20FDFA}" destId="{41862FDA-A9E4-4715-A927-963F4F831383}" srcOrd="3" destOrd="0" parTransId="{FD86E4DC-9BDF-40AD-8B36-1A6E6FE4B7CA}" sibTransId="{1E60BD14-D120-49F0-830C-5ACD7CEB2C2E}"/>
    <dgm:cxn modelId="{FF59E25E-2241-4404-8B86-779CBE6683A2}" type="presOf" srcId="{77FC151C-F558-4FE4-A856-9A4CA73E24D8}" destId="{96EB4DEC-66FE-4D93-8F39-72D01178B6D7}" srcOrd="0" destOrd="0" presId="urn:microsoft.com/office/officeart/2005/8/layout/radial4"/>
    <dgm:cxn modelId="{71A2BA32-558B-443B-AC49-AAD5B479F12F}" type="presOf" srcId="{B4A453DB-B39C-40BA-B3C0-94B4C98DD07D}" destId="{FD7C659A-3C31-49F8-A057-8E408AE359B3}" srcOrd="0" destOrd="0" presId="urn:microsoft.com/office/officeart/2005/8/layout/radial4"/>
    <dgm:cxn modelId="{5DBAC322-5025-4B66-8F9F-EED0FCDCEF7D}" srcId="{9A6B2F06-2652-4B74-942E-D4CE7C20FDFA}" destId="{3F8CD794-AC7F-4949-AB80-F9CF100E71A5}" srcOrd="5" destOrd="0" parTransId="{DF85F6B2-E730-41F4-A481-4A0A4F338409}" sibTransId="{425B4D98-9E5F-4C65-A571-262433A4F6FC}"/>
    <dgm:cxn modelId="{46CF7859-AF12-42E9-91C5-492B178B5239}" type="presOf" srcId="{48FE0198-60A4-4575-98DA-C0A564A7EC23}" destId="{BEFDC247-66E3-4232-A45B-A4EB51188AEA}" srcOrd="0" destOrd="0" presId="urn:microsoft.com/office/officeart/2005/8/layout/radial4"/>
    <dgm:cxn modelId="{85C6C96D-EA3C-4ACA-BE63-DC852AE237BC}" type="presOf" srcId="{3F8CD794-AC7F-4949-AB80-F9CF100E71A5}" destId="{14BE432C-F527-41DB-9AE8-4849B472CDAA}" srcOrd="0" destOrd="0" presId="urn:microsoft.com/office/officeart/2005/8/layout/radial4"/>
    <dgm:cxn modelId="{05748182-604E-41C1-A47A-369B00C4438B}" srcId="{6A0C5F9D-A3B9-47EC-AD97-B50C873B8F8C}" destId="{9A6B2F06-2652-4B74-942E-D4CE7C20FDFA}" srcOrd="0" destOrd="0" parTransId="{C56FD2A1-3E11-4192-AE30-18B1558ABAFD}" sibTransId="{2E5F47D4-8197-4245-8F3E-3D222C937496}"/>
    <dgm:cxn modelId="{33F21984-B7F9-44D6-9983-941691CD46D3}" srcId="{9A6B2F06-2652-4B74-942E-D4CE7C20FDFA}" destId="{37520330-7B9F-4231-801A-4FFF3B186779}" srcOrd="4" destOrd="0" parTransId="{77FC151C-F558-4FE4-A856-9A4CA73E24D8}" sibTransId="{C1813B21-F46F-4DD1-8566-21697D314314}"/>
    <dgm:cxn modelId="{D8F97842-1023-4957-B1D3-98F16AB187B1}" type="presOf" srcId="{FF005F37-7F90-46BD-924F-4609CFF793DF}" destId="{C2DC4CE7-72D3-45C2-BA1C-07409757A0C1}" srcOrd="0" destOrd="0" presId="urn:microsoft.com/office/officeart/2005/8/layout/radial4"/>
    <dgm:cxn modelId="{50E2CFEA-D8E2-4F79-86B3-8CEC3556A0EF}" type="presOf" srcId="{9A6B2F06-2652-4B74-942E-D4CE7C20FDFA}" destId="{EBB6487E-33B8-4E7D-9968-8E41D79975E8}" srcOrd="0" destOrd="0" presId="urn:microsoft.com/office/officeart/2005/8/layout/radial4"/>
    <dgm:cxn modelId="{334378AD-278B-4096-B169-0DF2C746927A}" type="presParOf" srcId="{8040626C-9876-4095-B78E-DC7DAEEE2655}" destId="{EBB6487E-33B8-4E7D-9968-8E41D79975E8}" srcOrd="0" destOrd="0" presId="urn:microsoft.com/office/officeart/2005/8/layout/radial4"/>
    <dgm:cxn modelId="{D602DD0A-BD41-4083-9858-3EC8612CD1E9}" type="presParOf" srcId="{8040626C-9876-4095-B78E-DC7DAEEE2655}" destId="{BEFDC247-66E3-4232-A45B-A4EB51188AEA}" srcOrd="1" destOrd="0" presId="urn:microsoft.com/office/officeart/2005/8/layout/radial4"/>
    <dgm:cxn modelId="{ADA15E6D-D161-487D-9CF4-EA228FD8EF62}" type="presParOf" srcId="{8040626C-9876-4095-B78E-DC7DAEEE2655}" destId="{C2DC4CE7-72D3-45C2-BA1C-07409757A0C1}" srcOrd="2" destOrd="0" presId="urn:microsoft.com/office/officeart/2005/8/layout/radial4"/>
    <dgm:cxn modelId="{2828BE1C-8814-4F96-A582-B7F6A092334B}" type="presParOf" srcId="{8040626C-9876-4095-B78E-DC7DAEEE2655}" destId="{FD7C659A-3C31-49F8-A057-8E408AE359B3}" srcOrd="3" destOrd="0" presId="urn:microsoft.com/office/officeart/2005/8/layout/radial4"/>
    <dgm:cxn modelId="{ECCE7EA2-7141-4212-A68D-D3BD74E2A05B}" type="presParOf" srcId="{8040626C-9876-4095-B78E-DC7DAEEE2655}" destId="{AA14C909-90B6-41B3-827D-3A2172859294}" srcOrd="4" destOrd="0" presId="urn:microsoft.com/office/officeart/2005/8/layout/radial4"/>
    <dgm:cxn modelId="{DC86BF24-D21F-4DEE-B750-132B04AB1515}" type="presParOf" srcId="{8040626C-9876-4095-B78E-DC7DAEEE2655}" destId="{B3F35497-4CAF-44B7-95CB-E377D4D9502E}" srcOrd="5" destOrd="0" presId="urn:microsoft.com/office/officeart/2005/8/layout/radial4"/>
    <dgm:cxn modelId="{D0D00CED-294E-4942-B76F-AE595E6457F7}" type="presParOf" srcId="{8040626C-9876-4095-B78E-DC7DAEEE2655}" destId="{8FBF10AC-5588-4108-8255-F45D36321C66}" srcOrd="6" destOrd="0" presId="urn:microsoft.com/office/officeart/2005/8/layout/radial4"/>
    <dgm:cxn modelId="{AF5CD76D-AE4B-4EF9-9913-F5973FFA3F08}" type="presParOf" srcId="{8040626C-9876-4095-B78E-DC7DAEEE2655}" destId="{65393066-B4CB-4452-AA60-7D73DFA00FFD}" srcOrd="7" destOrd="0" presId="urn:microsoft.com/office/officeart/2005/8/layout/radial4"/>
    <dgm:cxn modelId="{50740FB5-ADD8-4C04-90B2-03EE1A6EC975}" type="presParOf" srcId="{8040626C-9876-4095-B78E-DC7DAEEE2655}" destId="{9FC504C1-9A84-4DC8-96CF-C914394BAEA5}" srcOrd="8" destOrd="0" presId="urn:microsoft.com/office/officeart/2005/8/layout/radial4"/>
    <dgm:cxn modelId="{B80460FB-2D9C-494C-A71C-F763C5819974}" type="presParOf" srcId="{8040626C-9876-4095-B78E-DC7DAEEE2655}" destId="{96EB4DEC-66FE-4D93-8F39-72D01178B6D7}" srcOrd="9" destOrd="0" presId="urn:microsoft.com/office/officeart/2005/8/layout/radial4"/>
    <dgm:cxn modelId="{3932BE5C-6696-46EB-844D-1C896E554C61}" type="presParOf" srcId="{8040626C-9876-4095-B78E-DC7DAEEE2655}" destId="{0422A4EF-4402-4539-924E-824376F96095}" srcOrd="10" destOrd="0" presId="urn:microsoft.com/office/officeart/2005/8/layout/radial4"/>
    <dgm:cxn modelId="{E9301AB6-436A-461F-8353-2FCB4B39CD5F}" type="presParOf" srcId="{8040626C-9876-4095-B78E-DC7DAEEE2655}" destId="{566B8BC7-6083-490E-B327-2E88EB7C3382}" srcOrd="11" destOrd="0" presId="urn:microsoft.com/office/officeart/2005/8/layout/radial4"/>
    <dgm:cxn modelId="{182E2CCA-8CB9-4B27-A171-06D93EFDF5C2}" type="presParOf" srcId="{8040626C-9876-4095-B78E-DC7DAEEE2655}" destId="{14BE432C-F527-41DB-9AE8-4849B472CDAA}" srcOrd="12" destOrd="0" presId="urn:microsoft.com/office/officeart/2005/8/layout/radial4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0C5F9D-A3B9-47EC-AD97-B50C873B8F8C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A6B2F06-2652-4B74-942E-D4CE7C20FDFA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US" sz="2000" dirty="0" smtClean="0">
              <a:solidFill>
                <a:schemeClr val="tx1"/>
              </a:solidFill>
            </a:rPr>
            <a:t>AY 14-15</a:t>
          </a:r>
        </a:p>
        <a:p>
          <a:pPr algn="ctr"/>
          <a:r>
            <a:rPr lang="en-US" sz="2000" dirty="0" smtClean="0">
              <a:solidFill>
                <a:schemeClr val="tx1"/>
              </a:solidFill>
            </a:rPr>
            <a:t>INITIATIVES</a:t>
          </a:r>
        </a:p>
        <a:p>
          <a:pPr algn="ctr"/>
          <a:r>
            <a:rPr lang="en-US" sz="2000" dirty="0" smtClean="0">
              <a:solidFill>
                <a:schemeClr val="tx1"/>
              </a:solidFill>
            </a:rPr>
            <a:t>External</a:t>
          </a:r>
        </a:p>
        <a:p>
          <a:pPr algn="ctr"/>
          <a:r>
            <a:rPr lang="en-US" sz="2000" dirty="0" smtClean="0">
              <a:solidFill>
                <a:schemeClr val="tx1"/>
              </a:solidFill>
            </a:rPr>
            <a:t>Orientation</a:t>
          </a:r>
        </a:p>
      </dgm:t>
    </dgm:pt>
    <dgm:pt modelId="{C56FD2A1-3E11-4192-AE30-18B1558ABAFD}" type="parTrans" cxnId="{05748182-604E-41C1-A47A-369B00C4438B}">
      <dgm:prSet/>
      <dgm:spPr/>
      <dgm:t>
        <a:bodyPr/>
        <a:lstStyle/>
        <a:p>
          <a:endParaRPr lang="en-US"/>
        </a:p>
      </dgm:t>
    </dgm:pt>
    <dgm:pt modelId="{2E5F47D4-8197-4245-8F3E-3D222C937496}" type="sibTrans" cxnId="{05748182-604E-41C1-A47A-369B00C4438B}">
      <dgm:prSet/>
      <dgm:spPr/>
      <dgm:t>
        <a:bodyPr/>
        <a:lstStyle/>
        <a:p>
          <a:endParaRPr lang="en-US"/>
        </a:p>
      </dgm:t>
    </dgm:pt>
    <dgm:pt modelId="{E6B76930-E3B5-480A-8E9A-B8F2BCFE0FCD}">
      <dgm:prSet phldrT="[Text]" custT="1"/>
      <dgm:spPr>
        <a:solidFill>
          <a:srgbClr val="00B050"/>
        </a:solidFill>
      </dgm:spPr>
      <dgm:t>
        <a:bodyPr/>
        <a:lstStyle/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dirty="0" smtClean="0"/>
            <a:t>DEVELOPMENT</a:t>
          </a:r>
        </a:p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dirty="0" smtClean="0"/>
            <a:t>GS Development and Alumni Relations Office</a:t>
          </a:r>
        </a:p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dirty="0" smtClean="0"/>
            <a:t>50 face-to-face discovery, cultivation, and solicitation visits</a:t>
          </a:r>
        </a:p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dirty="0" smtClean="0"/>
            <a:t>Three alumni events</a:t>
          </a:r>
        </a:p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dirty="0" smtClean="0"/>
            <a:t>Major gift proposals for 2 dissertation and 1 summer research fellowships</a:t>
          </a:r>
        </a:p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dirty="0" smtClean="0"/>
            <a:t>Four new GS funds included on university giving website</a:t>
          </a:r>
        </a:p>
      </dgm:t>
    </dgm:pt>
    <dgm:pt modelId="{B4A453DB-B39C-40BA-B3C0-94B4C98DD07D}" type="parTrans" cxnId="{171E2B15-E462-4D50-A4E6-324B7DADFAD6}">
      <dgm:prSet/>
      <dgm:spPr>
        <a:solidFill>
          <a:srgbClr val="00B050"/>
        </a:solidFill>
      </dgm:spPr>
      <dgm:t>
        <a:bodyPr/>
        <a:lstStyle/>
        <a:p>
          <a:endParaRPr lang="en-US"/>
        </a:p>
      </dgm:t>
    </dgm:pt>
    <dgm:pt modelId="{53EF1DC4-C8A0-4A46-8330-E04AFF68EEDC}" type="sibTrans" cxnId="{171E2B15-E462-4D50-A4E6-324B7DADFAD6}">
      <dgm:prSet/>
      <dgm:spPr/>
      <dgm:t>
        <a:bodyPr/>
        <a:lstStyle/>
        <a:p>
          <a:endParaRPr lang="en-US"/>
        </a:p>
      </dgm:t>
    </dgm:pt>
    <dgm:pt modelId="{41862FDA-A9E4-4715-A927-963F4F831383}">
      <dgm:prSet phldrT="[Text]" custT="1"/>
      <dgm:spPr>
        <a:solidFill>
          <a:srgbClr val="FF0000"/>
        </a:solidFill>
      </dgm:spPr>
      <dgm:t>
        <a:bodyPr/>
        <a:lstStyle/>
        <a:p>
          <a:pPr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dirty="0" smtClean="0"/>
            <a:t>INTERNATIONAL</a:t>
          </a:r>
        </a:p>
        <a:p>
          <a:pPr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dirty="0" smtClean="0"/>
            <a:t>U21 Three-Minute Thesis</a:t>
          </a:r>
        </a:p>
        <a:p>
          <a:pPr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dirty="0" smtClean="0"/>
            <a:t>Joint seminar/research project with UCC</a:t>
          </a:r>
        </a:p>
        <a:p>
          <a:pPr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dirty="0" smtClean="0"/>
            <a:t>International Intern from Denmark </a:t>
          </a:r>
        </a:p>
        <a:p>
          <a:pPr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dirty="0" smtClean="0"/>
            <a:t>Visiting Scholar - Chinese Academy of Sciences</a:t>
          </a:r>
        </a:p>
        <a:p>
          <a:pPr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dirty="0" smtClean="0"/>
            <a:t>GSG President Exchange with U of Macau</a:t>
          </a:r>
        </a:p>
        <a:p>
          <a:pPr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dirty="0" smtClean="0"/>
            <a:t>International Thanksgiving Dinner (450)</a:t>
          </a:r>
        </a:p>
        <a:p>
          <a:pPr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dirty="0" smtClean="0"/>
            <a:t>TAP served over 1,500 students and processed over $700,000 of savings and refunds</a:t>
          </a:r>
        </a:p>
        <a:p>
          <a:pPr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dirty="0" smtClean="0"/>
            <a:t>Visits to Germany, Netherlands, </a:t>
          </a:r>
          <a:r>
            <a:rPr lang="en-US" sz="1200" smtClean="0"/>
            <a:t>and England</a:t>
          </a:r>
          <a:endParaRPr lang="en-US" sz="1200" i="0" dirty="0"/>
        </a:p>
      </dgm:t>
    </dgm:pt>
    <dgm:pt modelId="{FD86E4DC-9BDF-40AD-8B36-1A6E6FE4B7CA}" type="parTrans" cxnId="{8E1CD912-931B-4875-90B4-5FCC4AFD26B9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1E60BD14-D120-49F0-830C-5ACD7CEB2C2E}" type="sibTrans" cxnId="{8E1CD912-931B-4875-90B4-5FCC4AFD26B9}">
      <dgm:prSet/>
      <dgm:spPr/>
      <dgm:t>
        <a:bodyPr/>
        <a:lstStyle/>
        <a:p>
          <a:endParaRPr lang="en-US"/>
        </a:p>
      </dgm:t>
    </dgm:pt>
    <dgm:pt modelId="{37520330-7B9F-4231-801A-4FFF3B186779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1200" b="1" dirty="0" smtClean="0"/>
            <a:t>COMMUNICATIONS</a:t>
          </a:r>
        </a:p>
        <a:p>
          <a:pPr rtl="0"/>
          <a:r>
            <a:rPr lang="en-US" sz="1200" dirty="0" smtClean="0"/>
            <a:t>Overall communication plan</a:t>
          </a:r>
        </a:p>
        <a:p>
          <a:pPr rtl="0"/>
          <a:r>
            <a:rPr lang="en-US" sz="1200" dirty="0" smtClean="0"/>
            <a:t>New GS website launched </a:t>
          </a:r>
        </a:p>
        <a:p>
          <a:pPr rtl="0"/>
          <a:r>
            <a:rPr lang="en-US" sz="1200" dirty="0" smtClean="0"/>
            <a:t>Three GS newsletters </a:t>
          </a:r>
        </a:p>
        <a:p>
          <a:pPr rtl="0"/>
          <a:r>
            <a:rPr lang="en-US" sz="1200" dirty="0" smtClean="0"/>
            <a:t>GS in 13 publications</a:t>
          </a:r>
          <a:endParaRPr lang="en-US" sz="1050" dirty="0" smtClean="0"/>
        </a:p>
      </dgm:t>
    </dgm:pt>
    <dgm:pt modelId="{77FC151C-F558-4FE4-A856-9A4CA73E24D8}" type="parTrans" cxnId="{33F21984-B7F9-44D6-9983-941691CD46D3}">
      <dgm:prSet/>
      <dgm:spPr>
        <a:solidFill>
          <a:srgbClr val="00B0F0"/>
        </a:solidFill>
      </dgm:spPr>
      <dgm:t>
        <a:bodyPr/>
        <a:lstStyle/>
        <a:p>
          <a:endParaRPr lang="en-US"/>
        </a:p>
      </dgm:t>
    </dgm:pt>
    <dgm:pt modelId="{C1813B21-F46F-4DD1-8566-21697D314314}" type="sibTrans" cxnId="{33F21984-B7F9-44D6-9983-941691CD46D3}">
      <dgm:prSet/>
      <dgm:spPr/>
      <dgm:t>
        <a:bodyPr/>
        <a:lstStyle/>
        <a:p>
          <a:endParaRPr lang="en-US"/>
        </a:p>
      </dgm:t>
    </dgm:pt>
    <dgm:pt modelId="{8040626C-9876-4095-B78E-DC7DAEEE2655}" type="pres">
      <dgm:prSet presAssocID="{6A0C5F9D-A3B9-47EC-AD97-B50C873B8F8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BB6487E-33B8-4E7D-9968-8E41D79975E8}" type="pres">
      <dgm:prSet presAssocID="{9A6B2F06-2652-4B74-942E-D4CE7C20FDFA}" presName="centerShape" presStyleLbl="node0" presStyleIdx="0" presStyleCnt="1" custScaleX="91570" custScaleY="85183" custLinFactNeighborX="857" custLinFactNeighborY="-1827"/>
      <dgm:spPr/>
      <dgm:t>
        <a:bodyPr/>
        <a:lstStyle/>
        <a:p>
          <a:endParaRPr lang="en-US"/>
        </a:p>
      </dgm:t>
    </dgm:pt>
    <dgm:pt modelId="{FD7C659A-3C31-49F8-A057-8E408AE359B3}" type="pres">
      <dgm:prSet presAssocID="{B4A453DB-B39C-40BA-B3C0-94B4C98DD07D}" presName="parTrans" presStyleLbl="bgSibTrans2D1" presStyleIdx="0" presStyleCnt="3" custAng="21349402" custScaleX="93488" custLinFactNeighborX="7075" custLinFactNeighborY="-10712"/>
      <dgm:spPr/>
      <dgm:t>
        <a:bodyPr/>
        <a:lstStyle/>
        <a:p>
          <a:endParaRPr lang="en-US"/>
        </a:p>
      </dgm:t>
    </dgm:pt>
    <dgm:pt modelId="{AA14C909-90B6-41B3-827D-3A2172859294}" type="pres">
      <dgm:prSet presAssocID="{E6B76930-E3B5-480A-8E9A-B8F2BCFE0FCD}" presName="node" presStyleLbl="node1" presStyleIdx="0" presStyleCnt="3" custScaleX="104801" custScaleY="147817" custRadScaleRad="85218" custRadScaleInc="-495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393066-B4CB-4452-AA60-7D73DFA00FFD}" type="pres">
      <dgm:prSet presAssocID="{FD86E4DC-9BDF-40AD-8B36-1A6E6FE4B7CA}" presName="parTrans" presStyleLbl="bgSibTrans2D1" presStyleIdx="1" presStyleCnt="3" custLinFactNeighborX="-106" custLinFactNeighborY="5346"/>
      <dgm:spPr/>
      <dgm:t>
        <a:bodyPr/>
        <a:lstStyle/>
        <a:p>
          <a:endParaRPr lang="en-US"/>
        </a:p>
      </dgm:t>
    </dgm:pt>
    <dgm:pt modelId="{9FC504C1-9A84-4DC8-96CF-C914394BAEA5}" type="pres">
      <dgm:prSet presAssocID="{41862FDA-A9E4-4715-A927-963F4F831383}" presName="node" presStyleLbl="node1" presStyleIdx="1" presStyleCnt="3" custScaleX="144469" custScaleY="126226" custRadScaleRad="103509" custRadScaleInc="-9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EB4DEC-66FE-4D93-8F39-72D01178B6D7}" type="pres">
      <dgm:prSet presAssocID="{77FC151C-F558-4FE4-A856-9A4CA73E24D8}" presName="parTrans" presStyleLbl="bgSibTrans2D1" presStyleIdx="2" presStyleCnt="3" custAng="336481" custScaleX="100289" custLinFactNeighborX="-508" custLinFactNeighborY="-6157"/>
      <dgm:spPr/>
      <dgm:t>
        <a:bodyPr/>
        <a:lstStyle/>
        <a:p>
          <a:endParaRPr lang="en-US"/>
        </a:p>
      </dgm:t>
    </dgm:pt>
    <dgm:pt modelId="{0422A4EF-4402-4539-924E-824376F96095}" type="pres">
      <dgm:prSet presAssocID="{37520330-7B9F-4231-801A-4FFF3B186779}" presName="node" presStyleLbl="node1" presStyleIdx="2" presStyleCnt="3" custScaleX="105407" custScaleY="95944" custRadScaleRad="88629" custRadScaleInc="452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748182-604E-41C1-A47A-369B00C4438B}" srcId="{6A0C5F9D-A3B9-47EC-AD97-B50C873B8F8C}" destId="{9A6B2F06-2652-4B74-942E-D4CE7C20FDFA}" srcOrd="0" destOrd="0" parTransId="{C56FD2A1-3E11-4192-AE30-18B1558ABAFD}" sibTransId="{2E5F47D4-8197-4245-8F3E-3D222C937496}"/>
    <dgm:cxn modelId="{D51B4229-3B8E-44F6-8116-C806A89B80ED}" type="presOf" srcId="{FD86E4DC-9BDF-40AD-8B36-1A6E6FE4B7CA}" destId="{65393066-B4CB-4452-AA60-7D73DFA00FFD}" srcOrd="0" destOrd="0" presId="urn:microsoft.com/office/officeart/2005/8/layout/radial4"/>
    <dgm:cxn modelId="{8E1CD912-931B-4875-90B4-5FCC4AFD26B9}" srcId="{9A6B2F06-2652-4B74-942E-D4CE7C20FDFA}" destId="{41862FDA-A9E4-4715-A927-963F4F831383}" srcOrd="1" destOrd="0" parTransId="{FD86E4DC-9BDF-40AD-8B36-1A6E6FE4B7CA}" sibTransId="{1E60BD14-D120-49F0-830C-5ACD7CEB2C2E}"/>
    <dgm:cxn modelId="{9485A0C8-FFB1-42C3-A9DF-2A56FEDBC06B}" type="presOf" srcId="{77FC151C-F558-4FE4-A856-9A4CA73E24D8}" destId="{96EB4DEC-66FE-4D93-8F39-72D01178B6D7}" srcOrd="0" destOrd="0" presId="urn:microsoft.com/office/officeart/2005/8/layout/radial4"/>
    <dgm:cxn modelId="{C3A69851-8174-4EE5-971F-D627357EA842}" type="presOf" srcId="{B4A453DB-B39C-40BA-B3C0-94B4C98DD07D}" destId="{FD7C659A-3C31-49F8-A057-8E408AE359B3}" srcOrd="0" destOrd="0" presId="urn:microsoft.com/office/officeart/2005/8/layout/radial4"/>
    <dgm:cxn modelId="{5788A8F3-E173-4252-87E5-7543E425680E}" type="presOf" srcId="{E6B76930-E3B5-480A-8E9A-B8F2BCFE0FCD}" destId="{AA14C909-90B6-41B3-827D-3A2172859294}" srcOrd="0" destOrd="0" presId="urn:microsoft.com/office/officeart/2005/8/layout/radial4"/>
    <dgm:cxn modelId="{840990F5-4D23-4117-9EBA-0865D30F434D}" type="presOf" srcId="{9A6B2F06-2652-4B74-942E-D4CE7C20FDFA}" destId="{EBB6487E-33B8-4E7D-9968-8E41D79975E8}" srcOrd="0" destOrd="0" presId="urn:microsoft.com/office/officeart/2005/8/layout/radial4"/>
    <dgm:cxn modelId="{2538C6AF-0504-4E33-AF39-C78935E2DF92}" type="presOf" srcId="{41862FDA-A9E4-4715-A927-963F4F831383}" destId="{9FC504C1-9A84-4DC8-96CF-C914394BAEA5}" srcOrd="0" destOrd="0" presId="urn:microsoft.com/office/officeart/2005/8/layout/radial4"/>
    <dgm:cxn modelId="{171E2B15-E462-4D50-A4E6-324B7DADFAD6}" srcId="{9A6B2F06-2652-4B74-942E-D4CE7C20FDFA}" destId="{E6B76930-E3B5-480A-8E9A-B8F2BCFE0FCD}" srcOrd="0" destOrd="0" parTransId="{B4A453DB-B39C-40BA-B3C0-94B4C98DD07D}" sibTransId="{53EF1DC4-C8A0-4A46-8330-E04AFF68EEDC}"/>
    <dgm:cxn modelId="{33F21984-B7F9-44D6-9983-941691CD46D3}" srcId="{9A6B2F06-2652-4B74-942E-D4CE7C20FDFA}" destId="{37520330-7B9F-4231-801A-4FFF3B186779}" srcOrd="2" destOrd="0" parTransId="{77FC151C-F558-4FE4-A856-9A4CA73E24D8}" sibTransId="{C1813B21-F46F-4DD1-8566-21697D314314}"/>
    <dgm:cxn modelId="{310CACBD-A79F-42CA-A40D-B435D7BE7DC3}" type="presOf" srcId="{37520330-7B9F-4231-801A-4FFF3B186779}" destId="{0422A4EF-4402-4539-924E-824376F96095}" srcOrd="0" destOrd="0" presId="urn:microsoft.com/office/officeart/2005/8/layout/radial4"/>
    <dgm:cxn modelId="{2C70CA72-77CC-4101-B5BD-53A4AE520A9E}" type="presOf" srcId="{6A0C5F9D-A3B9-47EC-AD97-B50C873B8F8C}" destId="{8040626C-9876-4095-B78E-DC7DAEEE2655}" srcOrd="0" destOrd="0" presId="urn:microsoft.com/office/officeart/2005/8/layout/radial4"/>
    <dgm:cxn modelId="{7C95D80D-35D3-4B82-91C4-0F0E8105FDA0}" type="presParOf" srcId="{8040626C-9876-4095-B78E-DC7DAEEE2655}" destId="{EBB6487E-33B8-4E7D-9968-8E41D79975E8}" srcOrd="0" destOrd="0" presId="urn:microsoft.com/office/officeart/2005/8/layout/radial4"/>
    <dgm:cxn modelId="{930E05CD-2126-4730-AAFB-FEBA5CC78AFE}" type="presParOf" srcId="{8040626C-9876-4095-B78E-DC7DAEEE2655}" destId="{FD7C659A-3C31-49F8-A057-8E408AE359B3}" srcOrd="1" destOrd="0" presId="urn:microsoft.com/office/officeart/2005/8/layout/radial4"/>
    <dgm:cxn modelId="{78714FFF-F284-4534-AD36-B3B1F065CF07}" type="presParOf" srcId="{8040626C-9876-4095-B78E-DC7DAEEE2655}" destId="{AA14C909-90B6-41B3-827D-3A2172859294}" srcOrd="2" destOrd="0" presId="urn:microsoft.com/office/officeart/2005/8/layout/radial4"/>
    <dgm:cxn modelId="{20BCFBBE-EEF0-49E1-912B-C3C3587B7CC0}" type="presParOf" srcId="{8040626C-9876-4095-B78E-DC7DAEEE2655}" destId="{65393066-B4CB-4452-AA60-7D73DFA00FFD}" srcOrd="3" destOrd="0" presId="urn:microsoft.com/office/officeart/2005/8/layout/radial4"/>
    <dgm:cxn modelId="{CA1385AD-F96A-4062-9DB0-8AA2925942A5}" type="presParOf" srcId="{8040626C-9876-4095-B78E-DC7DAEEE2655}" destId="{9FC504C1-9A84-4DC8-96CF-C914394BAEA5}" srcOrd="4" destOrd="0" presId="urn:microsoft.com/office/officeart/2005/8/layout/radial4"/>
    <dgm:cxn modelId="{F4A142AD-B6F5-4A24-8B60-034923A0FFFE}" type="presParOf" srcId="{8040626C-9876-4095-B78E-DC7DAEEE2655}" destId="{96EB4DEC-66FE-4D93-8F39-72D01178B6D7}" srcOrd="5" destOrd="0" presId="urn:microsoft.com/office/officeart/2005/8/layout/radial4"/>
    <dgm:cxn modelId="{D372761F-868C-4F7D-8FD1-2BFA9AFBB7E5}" type="presParOf" srcId="{8040626C-9876-4095-B78E-DC7DAEEE2655}" destId="{0422A4EF-4402-4539-924E-824376F96095}" srcOrd="6" destOrd="0" presId="urn:microsoft.com/office/officeart/2005/8/layout/radial4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0C5F9D-A3B9-47EC-AD97-B50C873B8F8C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A6B2F06-2652-4B74-942E-D4CE7C20FDFA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400" b="1" dirty="0" smtClean="0">
              <a:solidFill>
                <a:schemeClr val="tx1"/>
              </a:solidFill>
            </a:rPr>
            <a:t>AY 15-16</a:t>
          </a:r>
        </a:p>
        <a:p>
          <a:r>
            <a:rPr lang="en-US" sz="2400" b="1" dirty="0" smtClean="0">
              <a:solidFill>
                <a:schemeClr val="tx1"/>
              </a:solidFill>
            </a:rPr>
            <a:t>INITIATIVES</a:t>
          </a:r>
        </a:p>
      </dgm:t>
    </dgm:pt>
    <dgm:pt modelId="{C56FD2A1-3E11-4192-AE30-18B1558ABAFD}" type="parTrans" cxnId="{05748182-604E-41C1-A47A-369B00C4438B}">
      <dgm:prSet/>
      <dgm:spPr/>
      <dgm:t>
        <a:bodyPr/>
        <a:lstStyle/>
        <a:p>
          <a:endParaRPr lang="en-US" sz="1100"/>
        </a:p>
      </dgm:t>
    </dgm:pt>
    <dgm:pt modelId="{2E5F47D4-8197-4245-8F3E-3D222C937496}" type="sibTrans" cxnId="{05748182-604E-41C1-A47A-369B00C4438B}">
      <dgm:prSet/>
      <dgm:spPr/>
      <dgm:t>
        <a:bodyPr/>
        <a:lstStyle/>
        <a:p>
          <a:endParaRPr lang="en-US" sz="1100"/>
        </a:p>
      </dgm:t>
    </dgm:pt>
    <dgm:pt modelId="{FF005F37-7F90-46BD-924F-4609CFF793DF}">
      <dgm:prSet phldrT="[Text]" custT="1"/>
      <dgm:spPr>
        <a:solidFill>
          <a:srgbClr val="00B0F0"/>
        </a:solidFill>
      </dgm:spPr>
      <dgm:t>
        <a:bodyPr/>
        <a:lstStyle/>
        <a:p>
          <a:endParaRPr lang="en-US" sz="1100" b="1" dirty="0" smtClean="0"/>
        </a:p>
        <a:p>
          <a:r>
            <a:rPr lang="en-US" sz="1100" b="1" dirty="0" smtClean="0"/>
            <a:t>ADMINISTRATION</a:t>
          </a:r>
        </a:p>
        <a:p>
          <a:r>
            <a:rPr lang="en-US" sz="1100" dirty="0" smtClean="0"/>
            <a:t>Revise/Update Graduate Catalog</a:t>
          </a:r>
        </a:p>
        <a:p>
          <a:r>
            <a:rPr lang="en-US" sz="1100" dirty="0" smtClean="0"/>
            <a:t>Implement U-Achieve</a:t>
          </a:r>
        </a:p>
        <a:p>
          <a:r>
            <a:rPr lang="en-US" sz="1100" dirty="0" smtClean="0"/>
            <a:t>Petitions/Waivers to E-Forms</a:t>
          </a:r>
        </a:p>
        <a:p>
          <a:r>
            <a:rPr lang="en-US" sz="1100" dirty="0" smtClean="0"/>
            <a:t>Office of Post-Doctoral Affairs</a:t>
          </a:r>
        </a:p>
        <a:p>
          <a:endParaRPr lang="en-US" sz="1100" dirty="0" smtClean="0"/>
        </a:p>
      </dgm:t>
    </dgm:pt>
    <dgm:pt modelId="{48FE0198-60A4-4575-98DA-C0A564A7EC23}" type="parTrans" cxnId="{317380A2-BF53-477C-9DC7-E0B82E796AC2}">
      <dgm:prSet/>
      <dgm:spPr>
        <a:solidFill>
          <a:srgbClr val="00B0F0"/>
        </a:solidFill>
      </dgm:spPr>
      <dgm:t>
        <a:bodyPr/>
        <a:lstStyle/>
        <a:p>
          <a:endParaRPr lang="en-US" sz="1100"/>
        </a:p>
      </dgm:t>
    </dgm:pt>
    <dgm:pt modelId="{1BD26983-753F-4D03-998A-5A822E788A20}" type="sibTrans" cxnId="{317380A2-BF53-477C-9DC7-E0B82E796AC2}">
      <dgm:prSet/>
      <dgm:spPr/>
      <dgm:t>
        <a:bodyPr/>
        <a:lstStyle/>
        <a:p>
          <a:endParaRPr lang="en-US" sz="1100"/>
        </a:p>
      </dgm:t>
    </dgm:pt>
    <dgm:pt modelId="{94BF815D-3A26-4FB9-ABCE-3C5DC8F8B90E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100" b="1" baseline="0" dirty="0" smtClean="0"/>
            <a:t>FELLOWSHIPS AND AWARDS</a:t>
          </a:r>
        </a:p>
        <a:p>
          <a:r>
            <a:rPr lang="en-US" sz="1100" baseline="0" dirty="0" smtClean="0"/>
            <a:t>Fellowship allocation model</a:t>
          </a:r>
        </a:p>
        <a:p>
          <a:r>
            <a:rPr lang="en-US" sz="1100" baseline="0" dirty="0" smtClean="0"/>
            <a:t>Fellowships and capital campaign</a:t>
          </a:r>
        </a:p>
      </dgm:t>
    </dgm:pt>
    <dgm:pt modelId="{836BDC2D-AEF4-46FC-9354-1D700197F8D2}" type="parTrans" cxnId="{929AA576-DABC-43D4-86C6-5099CFE10CEF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en-US" sz="1100"/>
        </a:p>
      </dgm:t>
    </dgm:pt>
    <dgm:pt modelId="{CBAA0866-2F6C-4011-A649-0058D036F9C0}" type="sibTrans" cxnId="{929AA576-DABC-43D4-86C6-5099CFE10CEF}">
      <dgm:prSet/>
      <dgm:spPr/>
      <dgm:t>
        <a:bodyPr/>
        <a:lstStyle/>
        <a:p>
          <a:endParaRPr lang="en-US" sz="1100"/>
        </a:p>
      </dgm:t>
    </dgm:pt>
    <dgm:pt modelId="{41862FDA-A9E4-4715-A927-963F4F831383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1100" b="1" i="0" dirty="0" smtClean="0"/>
            <a:t>COMMUNICATIONS</a:t>
          </a:r>
        </a:p>
        <a:p>
          <a:r>
            <a:rPr lang="en-US" sz="1100" i="0" dirty="0" smtClean="0"/>
            <a:t>Communications Director</a:t>
          </a:r>
        </a:p>
        <a:p>
          <a:r>
            <a:rPr lang="en-US" sz="1100" i="0" dirty="0" smtClean="0"/>
            <a:t>Website review</a:t>
          </a:r>
        </a:p>
        <a:p>
          <a:r>
            <a:rPr lang="en-US" sz="1100" i="0" dirty="0" smtClean="0"/>
            <a:t>Student/faculty newsletter</a:t>
          </a:r>
          <a:endParaRPr lang="en-US" sz="1100" i="0" dirty="0"/>
        </a:p>
      </dgm:t>
    </dgm:pt>
    <dgm:pt modelId="{FD86E4DC-9BDF-40AD-8B36-1A6E6FE4B7CA}" type="parTrans" cxnId="{8E1CD912-931B-4875-90B4-5FCC4AFD26B9}">
      <dgm:prSet/>
      <dgm:spPr>
        <a:solidFill>
          <a:srgbClr val="FF0000"/>
        </a:solidFill>
      </dgm:spPr>
      <dgm:t>
        <a:bodyPr/>
        <a:lstStyle/>
        <a:p>
          <a:endParaRPr lang="en-US" sz="1100"/>
        </a:p>
      </dgm:t>
    </dgm:pt>
    <dgm:pt modelId="{1E60BD14-D120-49F0-830C-5ACD7CEB2C2E}" type="sibTrans" cxnId="{8E1CD912-931B-4875-90B4-5FCC4AFD26B9}">
      <dgm:prSet/>
      <dgm:spPr/>
      <dgm:t>
        <a:bodyPr/>
        <a:lstStyle/>
        <a:p>
          <a:endParaRPr lang="en-US" sz="1100"/>
        </a:p>
      </dgm:t>
    </dgm:pt>
    <dgm:pt modelId="{37520330-7B9F-4231-801A-4FFF3B186779}">
      <dgm:prSet phldrT="[Text]" custT="1"/>
      <dgm:spPr>
        <a:solidFill>
          <a:schemeClr val="tx1"/>
        </a:solidFill>
      </dgm:spPr>
      <dgm:t>
        <a:bodyPr/>
        <a:lstStyle/>
        <a:p>
          <a:r>
            <a:rPr lang="en-US" sz="1100" b="1" dirty="0" smtClean="0">
              <a:latin typeface="+mn-lt"/>
            </a:rPr>
            <a:t>INTERNATIONAL</a:t>
          </a:r>
        </a:p>
        <a:p>
          <a:r>
            <a:rPr lang="en-US" sz="1100" dirty="0" smtClean="0">
              <a:latin typeface="+mn-lt"/>
            </a:rPr>
            <a:t>Groningen, Leiden, Copenhagen</a:t>
          </a:r>
        </a:p>
        <a:p>
          <a:r>
            <a:rPr lang="en-US" sz="1100" dirty="0" smtClean="0">
              <a:latin typeface="+mn-lt"/>
            </a:rPr>
            <a:t>U21 DDoGS workshop and annual meeting</a:t>
          </a:r>
        </a:p>
        <a:p>
          <a:r>
            <a:rPr lang="en-US" sz="1100" dirty="0" smtClean="0">
              <a:latin typeface="+mn-lt"/>
            </a:rPr>
            <a:t>Joint seminar/research project--Chile and Argentina</a:t>
          </a:r>
          <a:endParaRPr lang="en-US" sz="1100" dirty="0">
            <a:latin typeface="+mn-lt"/>
          </a:endParaRPr>
        </a:p>
      </dgm:t>
    </dgm:pt>
    <dgm:pt modelId="{77FC151C-F558-4FE4-A856-9A4CA73E24D8}" type="parTrans" cxnId="{33F21984-B7F9-44D6-9983-941691CD46D3}">
      <dgm:prSet/>
      <dgm:spPr>
        <a:solidFill>
          <a:schemeClr val="tx1"/>
        </a:solidFill>
      </dgm:spPr>
      <dgm:t>
        <a:bodyPr/>
        <a:lstStyle/>
        <a:p>
          <a:endParaRPr lang="en-US" sz="1100"/>
        </a:p>
      </dgm:t>
    </dgm:pt>
    <dgm:pt modelId="{C1813B21-F46F-4DD1-8566-21697D314314}" type="sibTrans" cxnId="{33F21984-B7F9-44D6-9983-941691CD46D3}">
      <dgm:prSet/>
      <dgm:spPr/>
      <dgm:t>
        <a:bodyPr/>
        <a:lstStyle/>
        <a:p>
          <a:endParaRPr lang="en-US" sz="1100"/>
        </a:p>
      </dgm:t>
    </dgm:pt>
    <dgm:pt modelId="{E6B76930-E3B5-480A-8E9A-B8F2BCFE0FCD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1100" b="1" dirty="0" smtClean="0"/>
            <a:t>ACADEMIC SUPPORT</a:t>
          </a:r>
        </a:p>
        <a:p>
          <a:r>
            <a:rPr lang="en-US" sz="1100" dirty="0" smtClean="0"/>
            <a:t>Graduate Student Writing</a:t>
          </a:r>
        </a:p>
        <a:p>
          <a:r>
            <a:rPr lang="en-US" sz="1100" dirty="0" smtClean="0"/>
            <a:t>Teaching and Learning</a:t>
          </a:r>
        </a:p>
        <a:p>
          <a:r>
            <a:rPr lang="en-US" sz="1100" dirty="0" smtClean="0"/>
            <a:t>Multiple Career Paths</a:t>
          </a:r>
        </a:p>
        <a:p>
          <a:r>
            <a:rPr lang="en-US" sz="1100" dirty="0" smtClean="0"/>
            <a:t>ETS/CGS URM mentoring proposal</a:t>
          </a:r>
          <a:endParaRPr lang="en-US" sz="1100" dirty="0"/>
        </a:p>
      </dgm:t>
    </dgm:pt>
    <dgm:pt modelId="{53EF1DC4-C8A0-4A46-8330-E04AFF68EEDC}" type="sibTrans" cxnId="{171E2B15-E462-4D50-A4E6-324B7DADFAD6}">
      <dgm:prSet/>
      <dgm:spPr/>
      <dgm:t>
        <a:bodyPr/>
        <a:lstStyle/>
        <a:p>
          <a:endParaRPr lang="en-US" sz="1100"/>
        </a:p>
      </dgm:t>
    </dgm:pt>
    <dgm:pt modelId="{B4A453DB-B39C-40BA-B3C0-94B4C98DD07D}" type="parTrans" cxnId="{171E2B15-E462-4D50-A4E6-324B7DADFAD6}">
      <dgm:prSet/>
      <dgm:spPr>
        <a:solidFill>
          <a:srgbClr val="00B050"/>
        </a:solidFill>
      </dgm:spPr>
      <dgm:t>
        <a:bodyPr/>
        <a:lstStyle/>
        <a:p>
          <a:endParaRPr lang="en-US" sz="1100"/>
        </a:p>
      </dgm:t>
    </dgm:pt>
    <dgm:pt modelId="{9CD2BB74-BB12-4BB0-953D-1855C74E1CFF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1100" b="1" dirty="0" smtClean="0">
              <a:latin typeface="+mn-lt"/>
            </a:rPr>
            <a:t>STRATEGIC PLANNING</a:t>
          </a:r>
        </a:p>
        <a:p>
          <a:r>
            <a:rPr lang="en-US" sz="1100" dirty="0" smtClean="0">
              <a:latin typeface="+mn-lt"/>
            </a:rPr>
            <a:t>Centennial Vision</a:t>
          </a:r>
        </a:p>
        <a:p>
          <a:r>
            <a:rPr lang="en-US" sz="1100" dirty="0" smtClean="0">
              <a:latin typeface="+mn-lt"/>
            </a:rPr>
            <a:t>Flagship 2020</a:t>
          </a:r>
        </a:p>
        <a:p>
          <a:r>
            <a:rPr lang="en-US" sz="1100" dirty="0" smtClean="0">
              <a:latin typeface="+mn-lt"/>
            </a:rPr>
            <a:t>MSCHE self-study</a:t>
          </a:r>
        </a:p>
        <a:p>
          <a:r>
            <a:rPr lang="en-US" sz="1100" dirty="0" smtClean="0">
              <a:latin typeface="+mn-lt"/>
            </a:rPr>
            <a:t> </a:t>
          </a:r>
          <a:endParaRPr lang="en-US" sz="1100" dirty="0">
            <a:latin typeface="+mn-lt"/>
          </a:endParaRPr>
        </a:p>
      </dgm:t>
    </dgm:pt>
    <dgm:pt modelId="{D05CEB96-CE09-4658-A0BE-A3B822C3AFFB}" type="parTrans" cxnId="{3E0E2FF5-F12D-4C41-A000-AC43D254BE0F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en-US" sz="1100"/>
        </a:p>
      </dgm:t>
    </dgm:pt>
    <dgm:pt modelId="{4D4AF653-4FB5-4ED6-BE16-CFF37723A33A}" type="sibTrans" cxnId="{3E0E2FF5-F12D-4C41-A000-AC43D254BE0F}">
      <dgm:prSet/>
      <dgm:spPr/>
      <dgm:t>
        <a:bodyPr/>
        <a:lstStyle/>
        <a:p>
          <a:endParaRPr lang="en-US" sz="1100"/>
        </a:p>
      </dgm:t>
    </dgm:pt>
    <dgm:pt modelId="{8040626C-9876-4095-B78E-DC7DAEEE2655}" type="pres">
      <dgm:prSet presAssocID="{6A0C5F9D-A3B9-47EC-AD97-B50C873B8F8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BB6487E-33B8-4E7D-9968-8E41D79975E8}" type="pres">
      <dgm:prSet presAssocID="{9A6B2F06-2652-4B74-942E-D4CE7C20FDFA}" presName="centerShape" presStyleLbl="node0" presStyleIdx="0" presStyleCnt="1" custLinFactNeighborX="-1552" custLinFactNeighborY="-236"/>
      <dgm:spPr/>
      <dgm:t>
        <a:bodyPr/>
        <a:lstStyle/>
        <a:p>
          <a:endParaRPr lang="en-US"/>
        </a:p>
      </dgm:t>
    </dgm:pt>
    <dgm:pt modelId="{BEFDC247-66E3-4232-A45B-A4EB51188AEA}" type="pres">
      <dgm:prSet presAssocID="{48FE0198-60A4-4575-98DA-C0A564A7EC23}" presName="parTrans" presStyleLbl="bgSibTrans2D1" presStyleIdx="0" presStyleCnt="6"/>
      <dgm:spPr/>
      <dgm:t>
        <a:bodyPr/>
        <a:lstStyle/>
        <a:p>
          <a:endParaRPr lang="en-US"/>
        </a:p>
      </dgm:t>
    </dgm:pt>
    <dgm:pt modelId="{C2DC4CE7-72D3-45C2-BA1C-07409757A0C1}" type="pres">
      <dgm:prSet presAssocID="{FF005F37-7F90-46BD-924F-4609CFF793DF}" presName="node" presStyleLbl="node1" presStyleIdx="0" presStyleCnt="6" custScaleX="102166" custScaleY="1238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7C659A-3C31-49F8-A057-8E408AE359B3}" type="pres">
      <dgm:prSet presAssocID="{B4A453DB-B39C-40BA-B3C0-94B4C98DD07D}" presName="parTrans" presStyleLbl="bgSibTrans2D1" presStyleIdx="1" presStyleCnt="6"/>
      <dgm:spPr/>
      <dgm:t>
        <a:bodyPr/>
        <a:lstStyle/>
        <a:p>
          <a:endParaRPr lang="en-US"/>
        </a:p>
      </dgm:t>
    </dgm:pt>
    <dgm:pt modelId="{AA14C909-90B6-41B3-827D-3A2172859294}" type="pres">
      <dgm:prSet presAssocID="{E6B76930-E3B5-480A-8E9A-B8F2BCFE0FCD}" presName="node" presStyleLbl="node1" presStyleIdx="1" presStyleCnt="6" custScaleX="109738" custScaleY="111620" custRadScaleRad="106687" custRadScaleInc="-93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F35497-4CAF-44B7-95CB-E377D4D9502E}" type="pres">
      <dgm:prSet presAssocID="{836BDC2D-AEF4-46FC-9354-1D700197F8D2}" presName="parTrans" presStyleLbl="bgSibTrans2D1" presStyleIdx="2" presStyleCnt="6"/>
      <dgm:spPr/>
      <dgm:t>
        <a:bodyPr/>
        <a:lstStyle/>
        <a:p>
          <a:endParaRPr lang="en-US"/>
        </a:p>
      </dgm:t>
    </dgm:pt>
    <dgm:pt modelId="{8FBF10AC-5588-4108-8255-F45D36321C66}" type="pres">
      <dgm:prSet presAssocID="{94BF815D-3A26-4FB9-ABCE-3C5DC8F8B90E}" presName="node" presStyleLbl="node1" presStyleIdx="2" presStyleCnt="6" custScaleX="105197" custScaleY="1054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393066-B4CB-4452-AA60-7D73DFA00FFD}" type="pres">
      <dgm:prSet presAssocID="{FD86E4DC-9BDF-40AD-8B36-1A6E6FE4B7CA}" presName="parTrans" presStyleLbl="bgSibTrans2D1" presStyleIdx="3" presStyleCnt="6"/>
      <dgm:spPr/>
      <dgm:t>
        <a:bodyPr/>
        <a:lstStyle/>
        <a:p>
          <a:endParaRPr lang="en-US"/>
        </a:p>
      </dgm:t>
    </dgm:pt>
    <dgm:pt modelId="{9FC504C1-9A84-4DC8-96CF-C914394BAEA5}" type="pres">
      <dgm:prSet presAssocID="{41862FDA-A9E4-4715-A927-963F4F831383}" presName="node" presStyleLbl="node1" presStyleIdx="3" presStyleCnt="6" custScaleX="1051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EB4DEC-66FE-4D93-8F39-72D01178B6D7}" type="pres">
      <dgm:prSet presAssocID="{77FC151C-F558-4FE4-A856-9A4CA73E24D8}" presName="parTrans" presStyleLbl="bgSibTrans2D1" presStyleIdx="4" presStyleCnt="6"/>
      <dgm:spPr/>
      <dgm:t>
        <a:bodyPr/>
        <a:lstStyle/>
        <a:p>
          <a:endParaRPr lang="en-US"/>
        </a:p>
      </dgm:t>
    </dgm:pt>
    <dgm:pt modelId="{0422A4EF-4402-4539-924E-824376F96095}" type="pres">
      <dgm:prSet presAssocID="{37520330-7B9F-4231-801A-4FFF3B186779}" presName="node" presStyleLbl="node1" presStyleIdx="4" presStyleCnt="6" custScaleX="111467" custScaleY="111494" custRadScaleRad="108146" custRadScaleInc="110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A00705-88C3-469E-8CE8-82E579A2472F}" type="pres">
      <dgm:prSet presAssocID="{D05CEB96-CE09-4658-A0BE-A3B822C3AFFB}" presName="parTrans" presStyleLbl="bgSibTrans2D1" presStyleIdx="5" presStyleCnt="6"/>
      <dgm:spPr/>
      <dgm:t>
        <a:bodyPr/>
        <a:lstStyle/>
        <a:p>
          <a:endParaRPr lang="en-US"/>
        </a:p>
      </dgm:t>
    </dgm:pt>
    <dgm:pt modelId="{23180914-E9DA-48FA-AB70-E05F3C838BCB}" type="pres">
      <dgm:prSet presAssocID="{9CD2BB74-BB12-4BB0-953D-1855C74E1CF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71E2B15-E462-4D50-A4E6-324B7DADFAD6}" srcId="{9A6B2F06-2652-4B74-942E-D4CE7C20FDFA}" destId="{E6B76930-E3B5-480A-8E9A-B8F2BCFE0FCD}" srcOrd="1" destOrd="0" parTransId="{B4A453DB-B39C-40BA-B3C0-94B4C98DD07D}" sibTransId="{53EF1DC4-C8A0-4A46-8330-E04AFF68EEDC}"/>
    <dgm:cxn modelId="{546FCBA2-6CA1-4FE7-9499-ABD578137969}" type="presOf" srcId="{FD86E4DC-9BDF-40AD-8B36-1A6E6FE4B7CA}" destId="{65393066-B4CB-4452-AA60-7D73DFA00FFD}" srcOrd="0" destOrd="0" presId="urn:microsoft.com/office/officeart/2005/8/layout/radial4"/>
    <dgm:cxn modelId="{E10040FD-D74F-4E83-B299-92B7B6FB20FD}" type="presOf" srcId="{41862FDA-A9E4-4715-A927-963F4F831383}" destId="{9FC504C1-9A84-4DC8-96CF-C914394BAEA5}" srcOrd="0" destOrd="0" presId="urn:microsoft.com/office/officeart/2005/8/layout/radial4"/>
    <dgm:cxn modelId="{91D756B2-7844-4140-AE05-ED520B0F8605}" type="presOf" srcId="{6A0C5F9D-A3B9-47EC-AD97-B50C873B8F8C}" destId="{8040626C-9876-4095-B78E-DC7DAEEE2655}" srcOrd="0" destOrd="0" presId="urn:microsoft.com/office/officeart/2005/8/layout/radial4"/>
    <dgm:cxn modelId="{929AA576-DABC-43D4-86C6-5099CFE10CEF}" srcId="{9A6B2F06-2652-4B74-942E-D4CE7C20FDFA}" destId="{94BF815D-3A26-4FB9-ABCE-3C5DC8F8B90E}" srcOrd="2" destOrd="0" parTransId="{836BDC2D-AEF4-46FC-9354-1D700197F8D2}" sibTransId="{CBAA0866-2F6C-4011-A649-0058D036F9C0}"/>
    <dgm:cxn modelId="{2342775C-8699-42CD-A243-EFA34A7B6448}" type="presOf" srcId="{37520330-7B9F-4231-801A-4FFF3B186779}" destId="{0422A4EF-4402-4539-924E-824376F96095}" srcOrd="0" destOrd="0" presId="urn:microsoft.com/office/officeart/2005/8/layout/radial4"/>
    <dgm:cxn modelId="{3E0E2FF5-F12D-4C41-A000-AC43D254BE0F}" srcId="{9A6B2F06-2652-4B74-942E-D4CE7C20FDFA}" destId="{9CD2BB74-BB12-4BB0-953D-1855C74E1CFF}" srcOrd="5" destOrd="0" parTransId="{D05CEB96-CE09-4658-A0BE-A3B822C3AFFB}" sibTransId="{4D4AF653-4FB5-4ED6-BE16-CFF37723A33A}"/>
    <dgm:cxn modelId="{249F609D-8C0B-44D0-8FCA-E0BD5AE464B2}" type="presOf" srcId="{836BDC2D-AEF4-46FC-9354-1D700197F8D2}" destId="{B3F35497-4CAF-44B7-95CB-E377D4D9502E}" srcOrd="0" destOrd="0" presId="urn:microsoft.com/office/officeart/2005/8/layout/radial4"/>
    <dgm:cxn modelId="{5FF103CC-FD20-4998-B899-A79271F29A78}" type="presOf" srcId="{9CD2BB74-BB12-4BB0-953D-1855C74E1CFF}" destId="{23180914-E9DA-48FA-AB70-E05F3C838BCB}" srcOrd="0" destOrd="0" presId="urn:microsoft.com/office/officeart/2005/8/layout/radial4"/>
    <dgm:cxn modelId="{ABC15A92-6718-4EF2-A032-CC829380F098}" type="presOf" srcId="{94BF815D-3A26-4FB9-ABCE-3C5DC8F8B90E}" destId="{8FBF10AC-5588-4108-8255-F45D36321C66}" srcOrd="0" destOrd="0" presId="urn:microsoft.com/office/officeart/2005/8/layout/radial4"/>
    <dgm:cxn modelId="{80562C0A-74C3-4978-ACC2-D8CA06A69D03}" type="presOf" srcId="{E6B76930-E3B5-480A-8E9A-B8F2BCFE0FCD}" destId="{AA14C909-90B6-41B3-827D-3A2172859294}" srcOrd="0" destOrd="0" presId="urn:microsoft.com/office/officeart/2005/8/layout/radial4"/>
    <dgm:cxn modelId="{317380A2-BF53-477C-9DC7-E0B82E796AC2}" srcId="{9A6B2F06-2652-4B74-942E-D4CE7C20FDFA}" destId="{FF005F37-7F90-46BD-924F-4609CFF793DF}" srcOrd="0" destOrd="0" parTransId="{48FE0198-60A4-4575-98DA-C0A564A7EC23}" sibTransId="{1BD26983-753F-4D03-998A-5A822E788A20}"/>
    <dgm:cxn modelId="{8E1CD912-931B-4875-90B4-5FCC4AFD26B9}" srcId="{9A6B2F06-2652-4B74-942E-D4CE7C20FDFA}" destId="{41862FDA-A9E4-4715-A927-963F4F831383}" srcOrd="3" destOrd="0" parTransId="{FD86E4DC-9BDF-40AD-8B36-1A6E6FE4B7CA}" sibTransId="{1E60BD14-D120-49F0-830C-5ACD7CEB2C2E}"/>
    <dgm:cxn modelId="{01BBE501-B42F-46AB-BCE3-7585FDC1C3A8}" type="presOf" srcId="{48FE0198-60A4-4575-98DA-C0A564A7EC23}" destId="{BEFDC247-66E3-4232-A45B-A4EB51188AEA}" srcOrd="0" destOrd="0" presId="urn:microsoft.com/office/officeart/2005/8/layout/radial4"/>
    <dgm:cxn modelId="{F106AB7C-FBFD-4939-9C2C-C8EB1404615C}" type="presOf" srcId="{B4A453DB-B39C-40BA-B3C0-94B4C98DD07D}" destId="{FD7C659A-3C31-49F8-A057-8E408AE359B3}" srcOrd="0" destOrd="0" presId="urn:microsoft.com/office/officeart/2005/8/layout/radial4"/>
    <dgm:cxn modelId="{8031878E-77CB-409C-B7B4-32A471C8A7B3}" type="presOf" srcId="{9A6B2F06-2652-4B74-942E-D4CE7C20FDFA}" destId="{EBB6487E-33B8-4E7D-9968-8E41D79975E8}" srcOrd="0" destOrd="0" presId="urn:microsoft.com/office/officeart/2005/8/layout/radial4"/>
    <dgm:cxn modelId="{E96EA7F6-8C40-4B86-B67D-0087B935133B}" type="presOf" srcId="{D05CEB96-CE09-4658-A0BE-A3B822C3AFFB}" destId="{FCA00705-88C3-469E-8CE8-82E579A2472F}" srcOrd="0" destOrd="0" presId="urn:microsoft.com/office/officeart/2005/8/layout/radial4"/>
    <dgm:cxn modelId="{64B33D72-17A2-4499-B95C-75692FF07E62}" type="presOf" srcId="{FF005F37-7F90-46BD-924F-4609CFF793DF}" destId="{C2DC4CE7-72D3-45C2-BA1C-07409757A0C1}" srcOrd="0" destOrd="0" presId="urn:microsoft.com/office/officeart/2005/8/layout/radial4"/>
    <dgm:cxn modelId="{05748182-604E-41C1-A47A-369B00C4438B}" srcId="{6A0C5F9D-A3B9-47EC-AD97-B50C873B8F8C}" destId="{9A6B2F06-2652-4B74-942E-D4CE7C20FDFA}" srcOrd="0" destOrd="0" parTransId="{C56FD2A1-3E11-4192-AE30-18B1558ABAFD}" sibTransId="{2E5F47D4-8197-4245-8F3E-3D222C937496}"/>
    <dgm:cxn modelId="{F5270A64-05C7-4545-8F3F-9A33A3405551}" type="presOf" srcId="{77FC151C-F558-4FE4-A856-9A4CA73E24D8}" destId="{96EB4DEC-66FE-4D93-8F39-72D01178B6D7}" srcOrd="0" destOrd="0" presId="urn:microsoft.com/office/officeart/2005/8/layout/radial4"/>
    <dgm:cxn modelId="{33F21984-B7F9-44D6-9983-941691CD46D3}" srcId="{9A6B2F06-2652-4B74-942E-D4CE7C20FDFA}" destId="{37520330-7B9F-4231-801A-4FFF3B186779}" srcOrd="4" destOrd="0" parTransId="{77FC151C-F558-4FE4-A856-9A4CA73E24D8}" sibTransId="{C1813B21-F46F-4DD1-8566-21697D314314}"/>
    <dgm:cxn modelId="{3778175F-79B9-4274-A771-7DB4E2400ED3}" type="presParOf" srcId="{8040626C-9876-4095-B78E-DC7DAEEE2655}" destId="{EBB6487E-33B8-4E7D-9968-8E41D79975E8}" srcOrd="0" destOrd="0" presId="urn:microsoft.com/office/officeart/2005/8/layout/radial4"/>
    <dgm:cxn modelId="{53381D98-EAC4-40F8-8E02-A2D9A357DDF1}" type="presParOf" srcId="{8040626C-9876-4095-B78E-DC7DAEEE2655}" destId="{BEFDC247-66E3-4232-A45B-A4EB51188AEA}" srcOrd="1" destOrd="0" presId="urn:microsoft.com/office/officeart/2005/8/layout/radial4"/>
    <dgm:cxn modelId="{0DF0C31C-40A7-415F-A9C8-F5A36D4387AB}" type="presParOf" srcId="{8040626C-9876-4095-B78E-DC7DAEEE2655}" destId="{C2DC4CE7-72D3-45C2-BA1C-07409757A0C1}" srcOrd="2" destOrd="0" presId="urn:microsoft.com/office/officeart/2005/8/layout/radial4"/>
    <dgm:cxn modelId="{75D01560-3F26-4E2D-811E-02855C311DDF}" type="presParOf" srcId="{8040626C-9876-4095-B78E-DC7DAEEE2655}" destId="{FD7C659A-3C31-49F8-A057-8E408AE359B3}" srcOrd="3" destOrd="0" presId="urn:microsoft.com/office/officeart/2005/8/layout/radial4"/>
    <dgm:cxn modelId="{5821328C-9212-4BF6-99C0-9DF2F6EA3326}" type="presParOf" srcId="{8040626C-9876-4095-B78E-DC7DAEEE2655}" destId="{AA14C909-90B6-41B3-827D-3A2172859294}" srcOrd="4" destOrd="0" presId="urn:microsoft.com/office/officeart/2005/8/layout/radial4"/>
    <dgm:cxn modelId="{AD168440-F31A-4BB4-BFCA-8F4AF1CB42A1}" type="presParOf" srcId="{8040626C-9876-4095-B78E-DC7DAEEE2655}" destId="{B3F35497-4CAF-44B7-95CB-E377D4D9502E}" srcOrd="5" destOrd="0" presId="urn:microsoft.com/office/officeart/2005/8/layout/radial4"/>
    <dgm:cxn modelId="{9806949F-A70B-41D2-9558-36AA81E061CA}" type="presParOf" srcId="{8040626C-9876-4095-B78E-DC7DAEEE2655}" destId="{8FBF10AC-5588-4108-8255-F45D36321C66}" srcOrd="6" destOrd="0" presId="urn:microsoft.com/office/officeart/2005/8/layout/radial4"/>
    <dgm:cxn modelId="{B0AE0774-F7AD-408B-BC18-265C6271F2D2}" type="presParOf" srcId="{8040626C-9876-4095-B78E-DC7DAEEE2655}" destId="{65393066-B4CB-4452-AA60-7D73DFA00FFD}" srcOrd="7" destOrd="0" presId="urn:microsoft.com/office/officeart/2005/8/layout/radial4"/>
    <dgm:cxn modelId="{ED910A13-51B7-47E1-B01D-8C4E5FAEC4FF}" type="presParOf" srcId="{8040626C-9876-4095-B78E-DC7DAEEE2655}" destId="{9FC504C1-9A84-4DC8-96CF-C914394BAEA5}" srcOrd="8" destOrd="0" presId="urn:microsoft.com/office/officeart/2005/8/layout/radial4"/>
    <dgm:cxn modelId="{9D675F16-9C16-403A-8ADE-EC1760344D72}" type="presParOf" srcId="{8040626C-9876-4095-B78E-DC7DAEEE2655}" destId="{96EB4DEC-66FE-4D93-8F39-72D01178B6D7}" srcOrd="9" destOrd="0" presId="urn:microsoft.com/office/officeart/2005/8/layout/radial4"/>
    <dgm:cxn modelId="{F018FB16-0959-4FF1-A56D-F3AE507D6DF9}" type="presParOf" srcId="{8040626C-9876-4095-B78E-DC7DAEEE2655}" destId="{0422A4EF-4402-4539-924E-824376F96095}" srcOrd="10" destOrd="0" presId="urn:microsoft.com/office/officeart/2005/8/layout/radial4"/>
    <dgm:cxn modelId="{2E02283F-67C9-4653-B677-227E6C9D3E09}" type="presParOf" srcId="{8040626C-9876-4095-B78E-DC7DAEEE2655}" destId="{FCA00705-88C3-469E-8CE8-82E579A2472F}" srcOrd="11" destOrd="0" presId="urn:microsoft.com/office/officeart/2005/8/layout/radial4"/>
    <dgm:cxn modelId="{5FC0EBEB-E3EE-4729-B99F-2FC9E2A59AC2}" type="presParOf" srcId="{8040626C-9876-4095-B78E-DC7DAEEE2655}" destId="{23180914-E9DA-48FA-AB70-E05F3C838BCB}" srcOrd="12" destOrd="0" presId="urn:microsoft.com/office/officeart/2005/8/layout/radial4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B6487E-33B8-4E7D-9968-8E41D79975E8}">
      <dsp:nvSpPr>
        <dsp:cNvPr id="0" name=""/>
        <dsp:cNvSpPr/>
      </dsp:nvSpPr>
      <dsp:spPr>
        <a:xfrm>
          <a:off x="3202019" y="3169011"/>
          <a:ext cx="2367938" cy="2367938"/>
        </a:xfrm>
        <a:prstGeom prst="ellipse">
          <a:avLst/>
        </a:prstGeom>
        <a:solidFill>
          <a:srgbClr val="FFFF00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AY 14-15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INITIATIVES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Internal Orientation</a:t>
          </a:r>
        </a:p>
      </dsp:txBody>
      <dsp:txXfrm>
        <a:off x="3548795" y="3515787"/>
        <a:ext cx="1674386" cy="1674386"/>
      </dsp:txXfrm>
    </dsp:sp>
    <dsp:sp modelId="{BEFDC247-66E3-4232-A45B-A4EB51188AEA}">
      <dsp:nvSpPr>
        <dsp:cNvPr id="0" name=""/>
        <dsp:cNvSpPr/>
      </dsp:nvSpPr>
      <dsp:spPr>
        <a:xfrm rot="10773864">
          <a:off x="1047676" y="4068612"/>
          <a:ext cx="2105383" cy="674862"/>
        </a:xfrm>
        <a:prstGeom prst="leftArrow">
          <a:avLst>
            <a:gd name="adj1" fmla="val 60000"/>
            <a:gd name="adj2" fmla="val 50000"/>
          </a:avLst>
        </a:prstGeom>
        <a:solidFill>
          <a:srgbClr val="00B0F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DC4CE7-72D3-45C2-BA1C-07409757A0C1}">
      <dsp:nvSpPr>
        <dsp:cNvPr id="0" name=""/>
        <dsp:cNvSpPr/>
      </dsp:nvSpPr>
      <dsp:spPr>
        <a:xfrm>
          <a:off x="205132" y="3496045"/>
          <a:ext cx="2063294" cy="1761757"/>
        </a:xfrm>
        <a:prstGeom prst="roundRect">
          <a:avLst>
            <a:gd name="adj" fmla="val 10000"/>
          </a:avLst>
        </a:prstGeom>
        <a:solidFill>
          <a:srgbClr val="00B0F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ADMINISTRATION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Response to budget cuts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Implementation of email “triage” system 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Conversion of petitions and waivers to electronic process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New Graduate Student Orientation and Spouse/Partner Orientation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i="1" kern="1200" dirty="0" smtClean="0"/>
            <a:t> </a:t>
          </a:r>
        </a:p>
      </dsp:txBody>
      <dsp:txXfrm>
        <a:off x="256732" y="3547645"/>
        <a:ext cx="1960094" cy="1658557"/>
      </dsp:txXfrm>
    </dsp:sp>
    <dsp:sp modelId="{FD7C659A-3C31-49F8-A057-8E408AE359B3}">
      <dsp:nvSpPr>
        <dsp:cNvPr id="0" name=""/>
        <dsp:cNvSpPr/>
      </dsp:nvSpPr>
      <dsp:spPr>
        <a:xfrm rot="12657186">
          <a:off x="1251493" y="2784944"/>
          <a:ext cx="2165241" cy="674862"/>
        </a:xfrm>
        <a:prstGeom prst="lef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14C909-90B6-41B3-827D-3A2172859294}">
      <dsp:nvSpPr>
        <dsp:cNvPr id="0" name=""/>
        <dsp:cNvSpPr/>
      </dsp:nvSpPr>
      <dsp:spPr>
        <a:xfrm>
          <a:off x="152416" y="1752605"/>
          <a:ext cx="2506508" cy="1625877"/>
        </a:xfrm>
        <a:prstGeom prst="roundRect">
          <a:avLst>
            <a:gd name="adj" fmla="val 10000"/>
          </a:avLst>
        </a:prstGeom>
        <a:solidFill>
          <a:srgbClr val="00B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FELLOWSHIPS AND AWARDS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Over $11.5 million awarded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932 DF, 20 UF, $300,000 MF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216 students and 61 faculty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Outstanding GA Awards</a:t>
          </a:r>
        </a:p>
      </dsp:txBody>
      <dsp:txXfrm>
        <a:off x="200036" y="1800225"/>
        <a:ext cx="2411268" cy="1530637"/>
      </dsp:txXfrm>
    </dsp:sp>
    <dsp:sp modelId="{B3F35497-4CAF-44B7-95CB-E377D4D9502E}">
      <dsp:nvSpPr>
        <dsp:cNvPr id="0" name=""/>
        <dsp:cNvSpPr/>
      </dsp:nvSpPr>
      <dsp:spPr>
        <a:xfrm rot="14786280">
          <a:off x="2108735" y="1653870"/>
          <a:ext cx="2494651" cy="67486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BF10AC-5588-4108-8255-F45D36321C66}">
      <dsp:nvSpPr>
        <dsp:cNvPr id="0" name=""/>
        <dsp:cNvSpPr/>
      </dsp:nvSpPr>
      <dsp:spPr>
        <a:xfrm>
          <a:off x="1554820" y="12552"/>
          <a:ext cx="2605265" cy="1670830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GS WRITING CENTER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18 Fellows, 13 departments, 7 colleges</a:t>
          </a:r>
          <a:endParaRPr lang="en-US" sz="1100" b="1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462 consultations, 160 unique clients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Two boot camps – 150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Eight workshops  - 137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Weekly “Write-In” sessions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Five department-workshops</a:t>
          </a:r>
        </a:p>
      </dsp:txBody>
      <dsp:txXfrm>
        <a:off x="1603757" y="61489"/>
        <a:ext cx="2507391" cy="1572956"/>
      </dsp:txXfrm>
    </dsp:sp>
    <dsp:sp modelId="{65393066-B4CB-4452-AA60-7D73DFA00FFD}">
      <dsp:nvSpPr>
        <dsp:cNvPr id="0" name=""/>
        <dsp:cNvSpPr/>
      </dsp:nvSpPr>
      <dsp:spPr>
        <a:xfrm rot="17289423">
          <a:off x="3979602" y="1629251"/>
          <a:ext cx="2377959" cy="674862"/>
        </a:xfrm>
        <a:prstGeom prst="lef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C504C1-9A84-4DC8-96CF-C914394BAEA5}">
      <dsp:nvSpPr>
        <dsp:cNvPr id="0" name=""/>
        <dsp:cNvSpPr/>
      </dsp:nvSpPr>
      <dsp:spPr>
        <a:xfrm>
          <a:off x="4341767" y="0"/>
          <a:ext cx="2394656" cy="1673814"/>
        </a:xfrm>
        <a:prstGeom prst="roundRect">
          <a:avLst>
            <a:gd name="adj" fmla="val 10000"/>
          </a:avLst>
        </a:prstGeom>
        <a:solidFill>
          <a:srgbClr val="FF0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DIVERSITY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kern="1200" dirty="0" smtClean="0"/>
            <a:t>Four major PROMISE events</a:t>
          </a:r>
        </a:p>
        <a:p>
          <a:pPr lvl="0" algn="ctr" defTabSz="400050">
            <a:lnSpc>
              <a:spcPct val="12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Diversity Reception and other events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i="0" kern="1200" dirty="0" smtClean="0"/>
            <a:t>URM Students at USG video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i="0" kern="1200" dirty="0" smtClean="0"/>
            <a:t>Six PhD Completion Workshops  </a:t>
          </a:r>
          <a:endParaRPr lang="en-US" sz="1200" i="0" kern="1200" dirty="0"/>
        </a:p>
      </dsp:txBody>
      <dsp:txXfrm>
        <a:off x="4390791" y="49024"/>
        <a:ext cx="2296608" cy="1575766"/>
      </dsp:txXfrm>
    </dsp:sp>
    <dsp:sp modelId="{96EB4DEC-66FE-4D93-8F39-72D01178B6D7}">
      <dsp:nvSpPr>
        <dsp:cNvPr id="0" name=""/>
        <dsp:cNvSpPr/>
      </dsp:nvSpPr>
      <dsp:spPr>
        <a:xfrm rot="19792044">
          <a:off x="5370466" y="2778861"/>
          <a:ext cx="2292256" cy="674862"/>
        </a:xfrm>
        <a:prstGeom prst="lef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22A4EF-4402-4539-924E-824376F96095}">
      <dsp:nvSpPr>
        <dsp:cNvPr id="0" name=""/>
        <dsp:cNvSpPr/>
      </dsp:nvSpPr>
      <dsp:spPr>
        <a:xfrm>
          <a:off x="6431630" y="1841344"/>
          <a:ext cx="2152420" cy="1399177"/>
        </a:xfrm>
        <a:prstGeom prst="roundRect">
          <a:avLst>
            <a:gd name="adj" fmla="val 10000"/>
          </a:avLst>
        </a:prstGeom>
        <a:solidFill>
          <a:schemeClr val="tx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STRATEGIC PLANNING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i="1" kern="1200" dirty="0" smtClean="0"/>
            <a:t>Centennial Vision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i="0" kern="1200" dirty="0" smtClean="0"/>
            <a:t>UMD Strategic Plan Update 2015-2020 Committee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50" kern="1200" dirty="0" smtClean="0"/>
        </a:p>
      </dsp:txBody>
      <dsp:txXfrm>
        <a:off x="6472610" y="1882324"/>
        <a:ext cx="2070460" cy="1317217"/>
      </dsp:txXfrm>
    </dsp:sp>
    <dsp:sp modelId="{566B8BC7-6083-490E-B327-2E88EB7C3382}">
      <dsp:nvSpPr>
        <dsp:cNvPr id="0" name=""/>
        <dsp:cNvSpPr/>
      </dsp:nvSpPr>
      <dsp:spPr>
        <a:xfrm rot="21594726">
          <a:off x="5593399" y="4012023"/>
          <a:ext cx="2182273" cy="674862"/>
        </a:xfrm>
        <a:prstGeom prst="leftArrow">
          <a:avLst>
            <a:gd name="adj1" fmla="val 60000"/>
            <a:gd name="adj2" fmla="val 50000"/>
          </a:avLst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BE432C-F527-41DB-9AE8-4849B472CDAA}">
      <dsp:nvSpPr>
        <dsp:cNvPr id="0" name=""/>
        <dsp:cNvSpPr/>
      </dsp:nvSpPr>
      <dsp:spPr>
        <a:xfrm>
          <a:off x="6584034" y="3602957"/>
          <a:ext cx="2197738" cy="1489931"/>
        </a:xfrm>
        <a:prstGeom prst="roundRect">
          <a:avLst>
            <a:gd name="adj" fmla="val 10000"/>
          </a:avLst>
        </a:prstGeom>
        <a:solidFill>
          <a:srgbClr val="7030A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ADMISSIONS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New admission system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CRM Connect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</dsp:txBody>
      <dsp:txXfrm>
        <a:off x="6627673" y="3646596"/>
        <a:ext cx="2110460" cy="14026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B6487E-33B8-4E7D-9968-8E41D79975E8}">
      <dsp:nvSpPr>
        <dsp:cNvPr id="0" name=""/>
        <dsp:cNvSpPr/>
      </dsp:nvSpPr>
      <dsp:spPr>
        <a:xfrm>
          <a:off x="3133174" y="3083321"/>
          <a:ext cx="2367938" cy="2367938"/>
        </a:xfrm>
        <a:prstGeom prst="ellipse">
          <a:avLst/>
        </a:prstGeom>
        <a:solidFill>
          <a:srgbClr val="FFFF00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AY 15-16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INITIATIVES</a:t>
          </a:r>
        </a:p>
      </dsp:txBody>
      <dsp:txXfrm>
        <a:off x="3479950" y="3430097"/>
        <a:ext cx="1674386" cy="1674386"/>
      </dsp:txXfrm>
    </dsp:sp>
    <dsp:sp modelId="{BEFDC247-66E3-4232-A45B-A4EB51188AEA}">
      <dsp:nvSpPr>
        <dsp:cNvPr id="0" name=""/>
        <dsp:cNvSpPr/>
      </dsp:nvSpPr>
      <dsp:spPr>
        <a:xfrm rot="10783254">
          <a:off x="838634" y="3941523"/>
          <a:ext cx="2168367" cy="674862"/>
        </a:xfrm>
        <a:prstGeom prst="leftArrow">
          <a:avLst>
            <a:gd name="adj1" fmla="val 60000"/>
            <a:gd name="adj2" fmla="val 50000"/>
          </a:avLst>
        </a:prstGeom>
        <a:solidFill>
          <a:srgbClr val="00B0F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DC4CE7-72D3-45C2-BA1C-07409757A0C1}">
      <dsp:nvSpPr>
        <dsp:cNvPr id="0" name=""/>
        <dsp:cNvSpPr/>
      </dsp:nvSpPr>
      <dsp:spPr>
        <a:xfrm>
          <a:off x="-8082" y="3463068"/>
          <a:ext cx="1693459" cy="1642334"/>
        </a:xfrm>
        <a:prstGeom prst="roundRect">
          <a:avLst>
            <a:gd name="adj" fmla="val 10000"/>
          </a:avLst>
        </a:prstGeom>
        <a:solidFill>
          <a:srgbClr val="00B0F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1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ADMINISTRATION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Revise/Update Graduate Catalog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Implement U-Achieve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Petitions/Waivers to E-Forms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Office of Post-Doctoral Affairs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 smtClean="0"/>
        </a:p>
      </dsp:txBody>
      <dsp:txXfrm>
        <a:off x="40020" y="3511170"/>
        <a:ext cx="1597255" cy="1546130"/>
      </dsp:txXfrm>
    </dsp:sp>
    <dsp:sp modelId="{FD7C659A-3C31-49F8-A057-8E408AE359B3}">
      <dsp:nvSpPr>
        <dsp:cNvPr id="0" name=""/>
        <dsp:cNvSpPr/>
      </dsp:nvSpPr>
      <dsp:spPr>
        <a:xfrm rot="12834332">
          <a:off x="1018887" y="2520897"/>
          <a:ext cx="2403872" cy="674862"/>
        </a:xfrm>
        <a:prstGeom prst="lef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14C909-90B6-41B3-827D-3A2172859294}">
      <dsp:nvSpPr>
        <dsp:cNvPr id="0" name=""/>
        <dsp:cNvSpPr/>
      </dsp:nvSpPr>
      <dsp:spPr>
        <a:xfrm>
          <a:off x="313781" y="1447792"/>
          <a:ext cx="1818970" cy="1480132"/>
        </a:xfrm>
        <a:prstGeom prst="roundRect">
          <a:avLst>
            <a:gd name="adj" fmla="val 10000"/>
          </a:avLst>
        </a:prstGeom>
        <a:solidFill>
          <a:srgbClr val="00B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ACADEMIC SUPPORT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Graduate Student Writing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Teaching and Learning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Multiple Career Paths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ETS/CGS URM mentoring proposal</a:t>
          </a:r>
          <a:endParaRPr lang="en-US" sz="1100" kern="1200" dirty="0"/>
        </a:p>
      </dsp:txBody>
      <dsp:txXfrm>
        <a:off x="357133" y="1491144"/>
        <a:ext cx="1732266" cy="1393428"/>
      </dsp:txXfrm>
    </dsp:sp>
    <dsp:sp modelId="{B3F35497-4CAF-44B7-95CB-E377D4D9502E}">
      <dsp:nvSpPr>
        <dsp:cNvPr id="0" name=""/>
        <dsp:cNvSpPr/>
      </dsp:nvSpPr>
      <dsp:spPr>
        <a:xfrm rot="15217822">
          <a:off x="2519469" y="1601046"/>
          <a:ext cx="2227216" cy="674862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BF10AC-5588-4108-8255-F45D36321C66}">
      <dsp:nvSpPr>
        <dsp:cNvPr id="0" name=""/>
        <dsp:cNvSpPr/>
      </dsp:nvSpPr>
      <dsp:spPr>
        <a:xfrm>
          <a:off x="2447376" y="170594"/>
          <a:ext cx="1743700" cy="1398832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baseline="0" dirty="0" smtClean="0"/>
            <a:t>FELLOWSHIPS AND AWARDS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baseline="0" dirty="0" smtClean="0"/>
            <a:t>Fellowship allocation model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baseline="0" dirty="0" smtClean="0"/>
            <a:t>Fellowships and capital campaign</a:t>
          </a:r>
        </a:p>
      </dsp:txBody>
      <dsp:txXfrm>
        <a:off x="2488346" y="211564"/>
        <a:ext cx="1661760" cy="1316892"/>
      </dsp:txXfrm>
    </dsp:sp>
    <dsp:sp modelId="{65393066-B4CB-4452-AA60-7D73DFA00FFD}">
      <dsp:nvSpPr>
        <dsp:cNvPr id="0" name=""/>
        <dsp:cNvSpPr/>
      </dsp:nvSpPr>
      <dsp:spPr>
        <a:xfrm rot="17385925">
          <a:off x="4004005" y="1611327"/>
          <a:ext cx="2292562" cy="674862"/>
        </a:xfrm>
        <a:prstGeom prst="lef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C504C1-9A84-4DC8-96CF-C914394BAEA5}">
      <dsp:nvSpPr>
        <dsp:cNvPr id="0" name=""/>
        <dsp:cNvSpPr/>
      </dsp:nvSpPr>
      <dsp:spPr>
        <a:xfrm>
          <a:off x="4666074" y="206988"/>
          <a:ext cx="1743700" cy="1326045"/>
        </a:xfrm>
        <a:prstGeom prst="roundRect">
          <a:avLst>
            <a:gd name="adj" fmla="val 10000"/>
          </a:avLst>
        </a:prstGeom>
        <a:solidFill>
          <a:srgbClr val="FF0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i="0" kern="1200" dirty="0" smtClean="0"/>
            <a:t>COMMUNICATIONS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i="0" kern="1200" dirty="0" smtClean="0"/>
            <a:t>Communications Director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i="0" kern="1200" dirty="0" smtClean="0"/>
            <a:t>Website review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i="0" kern="1200" dirty="0" smtClean="0"/>
            <a:t>Student/faculty newsletter</a:t>
          </a:r>
          <a:endParaRPr lang="en-US" sz="1100" i="0" kern="1200" dirty="0"/>
        </a:p>
      </dsp:txBody>
      <dsp:txXfrm>
        <a:off x="4704913" y="245827"/>
        <a:ext cx="1666022" cy="1248367"/>
      </dsp:txXfrm>
    </dsp:sp>
    <dsp:sp modelId="{96EB4DEC-66FE-4D93-8F39-72D01178B6D7}">
      <dsp:nvSpPr>
        <dsp:cNvPr id="0" name=""/>
        <dsp:cNvSpPr/>
      </dsp:nvSpPr>
      <dsp:spPr>
        <a:xfrm rot="19702729">
          <a:off x="5260427" y="2539215"/>
          <a:ext cx="2630610" cy="674862"/>
        </a:xfrm>
        <a:prstGeom prst="lef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22A4EF-4402-4539-924E-824376F96095}">
      <dsp:nvSpPr>
        <dsp:cNvPr id="0" name=""/>
        <dsp:cNvSpPr/>
      </dsp:nvSpPr>
      <dsp:spPr>
        <a:xfrm>
          <a:off x="6771944" y="1447800"/>
          <a:ext cx="1847629" cy="1478461"/>
        </a:xfrm>
        <a:prstGeom prst="roundRect">
          <a:avLst>
            <a:gd name="adj" fmla="val 10000"/>
          </a:avLst>
        </a:prstGeom>
        <a:solidFill>
          <a:schemeClr val="tx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latin typeface="+mn-lt"/>
            </a:rPr>
            <a:t>INTERNATIONAL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+mn-lt"/>
            </a:rPr>
            <a:t>Groningen, Leiden, Copenhagen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+mn-lt"/>
            </a:rPr>
            <a:t>U21 DDoGS workshop and annual meeting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+mn-lt"/>
            </a:rPr>
            <a:t>Joint seminar/research project--Chile and Argentina</a:t>
          </a:r>
          <a:endParaRPr lang="en-US" sz="1100" kern="1200" dirty="0">
            <a:latin typeface="+mn-lt"/>
          </a:endParaRPr>
        </a:p>
      </dsp:txBody>
      <dsp:txXfrm>
        <a:off x="6815247" y="1491103"/>
        <a:ext cx="1761023" cy="1391855"/>
      </dsp:txXfrm>
    </dsp:sp>
    <dsp:sp modelId="{FCA00705-88C3-469E-8CE8-82E579A2472F}">
      <dsp:nvSpPr>
        <dsp:cNvPr id="0" name=""/>
        <dsp:cNvSpPr/>
      </dsp:nvSpPr>
      <dsp:spPr>
        <a:xfrm rot="15738">
          <a:off x="5639545" y="3941359"/>
          <a:ext cx="2378970" cy="67486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180914-E9DA-48FA-AB70-E05F3C838BCB}">
      <dsp:nvSpPr>
        <dsp:cNvPr id="0" name=""/>
        <dsp:cNvSpPr/>
      </dsp:nvSpPr>
      <dsp:spPr>
        <a:xfrm>
          <a:off x="7189725" y="3621212"/>
          <a:ext cx="1657557" cy="1326045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latin typeface="+mn-lt"/>
            </a:rPr>
            <a:t>STRATEGIC PLANNING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+mn-lt"/>
            </a:rPr>
            <a:t>Centennial Vision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+mn-lt"/>
            </a:rPr>
            <a:t>Flagship 2020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+mn-lt"/>
            </a:rPr>
            <a:t>MSCHE self-study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+mn-lt"/>
            </a:rPr>
            <a:t> </a:t>
          </a:r>
          <a:endParaRPr lang="en-US" sz="1100" kern="1200" dirty="0">
            <a:latin typeface="+mn-lt"/>
          </a:endParaRPr>
        </a:p>
      </dsp:txBody>
      <dsp:txXfrm>
        <a:off x="7228564" y="3660051"/>
        <a:ext cx="1579879" cy="12483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367" cy="465294"/>
          </a:xfrm>
          <a:prstGeom prst="rect">
            <a:avLst/>
          </a:prstGeom>
        </p:spPr>
        <p:txBody>
          <a:bodyPr vert="horz" lIns="90864" tIns="45432" rIns="90864" bIns="4543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456" y="0"/>
            <a:ext cx="3037366" cy="465294"/>
          </a:xfrm>
          <a:prstGeom prst="rect">
            <a:avLst/>
          </a:prstGeom>
        </p:spPr>
        <p:txBody>
          <a:bodyPr vert="horz" lIns="90864" tIns="45432" rIns="90864" bIns="45432" rtlCol="0"/>
          <a:lstStyle>
            <a:lvl1pPr algn="r">
              <a:defRPr sz="1200"/>
            </a:lvl1pPr>
          </a:lstStyle>
          <a:p>
            <a:fld id="{A6BECF3D-5A1F-4423-B535-B93999D753D1}" type="datetimeFigureOut">
              <a:rPr lang="en-US" smtClean="0"/>
              <a:t>9/30/2015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530"/>
            <a:ext cx="3037367" cy="465294"/>
          </a:xfrm>
          <a:prstGeom prst="rect">
            <a:avLst/>
          </a:prstGeom>
        </p:spPr>
        <p:txBody>
          <a:bodyPr vert="horz" lIns="90864" tIns="45432" rIns="90864" bIns="4543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456" y="8829530"/>
            <a:ext cx="3037366" cy="465294"/>
          </a:xfrm>
          <a:prstGeom prst="rect">
            <a:avLst/>
          </a:prstGeom>
        </p:spPr>
        <p:txBody>
          <a:bodyPr vert="horz" lIns="90864" tIns="45432" rIns="90864" bIns="45432" rtlCol="0" anchor="b"/>
          <a:lstStyle>
            <a:lvl1pPr algn="r">
              <a:defRPr sz="1200"/>
            </a:lvl1pPr>
          </a:lstStyle>
          <a:p>
            <a:fld id="{9E6F301B-FABC-4E60-BBFA-7E365EDDF1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994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200"/>
            </a:lvl1pPr>
          </a:lstStyle>
          <a:p>
            <a:fld id="{C3CA5E48-4037-464B-B0CD-A57309264C70}" type="datetimeFigureOut">
              <a:rPr lang="en-US" smtClean="0"/>
              <a:t>9/30/2015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200"/>
            </a:lvl1pPr>
          </a:lstStyle>
          <a:p>
            <a:fld id="{F6AD4A70-2F51-4146-B9C4-8BA4F7541B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804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Let’s leave the globe background on only the title, agenda, and subtitle slides (the ones with roman numerals, e.g.,</a:t>
            </a:r>
            <a:r>
              <a:rPr lang="en-US" baseline="0" dirty="0" smtClean="0"/>
              <a:t> I. Staffing.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D4A70-2F51-4146-B9C4-8BA4F7541B2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73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Shama provide updated chart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D4A70-2F51-4146-B9C4-8BA4F7541B2E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9442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Brief</a:t>
            </a:r>
            <a:r>
              <a:rPr lang="en-US" baseline="0" dirty="0" smtClean="0"/>
              <a:t> introduction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D4A70-2F51-4146-B9C4-8BA4F7541B2E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72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D4A70-2F51-4146-B9C4-8BA4F7541B2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624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D4A70-2F51-4146-B9C4-8BA4F7541B2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325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D4A70-2F51-4146-B9C4-8BA4F7541B2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079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D4A70-2F51-4146-B9C4-8BA4F7541B2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80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D4A70-2F51-4146-B9C4-8BA4F7541B2E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6494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D4A70-2F51-4146-B9C4-8BA4F7541B2E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0704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Shama provide updated chart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D4A70-2F51-4146-B9C4-8BA4F7541B2E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7313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Shama provide updated chart</a:t>
            </a:r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04DC8-524C-4814-805A-8B3481A96C1C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909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33400"/>
            <a:ext cx="5746337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ubtitle 2"/>
          <p:cNvSpPr txBox="1">
            <a:spLocks/>
          </p:cNvSpPr>
          <p:nvPr userDrawn="1"/>
        </p:nvSpPr>
        <p:spPr>
          <a:xfrm>
            <a:off x="1600200" y="3584575"/>
            <a:ext cx="6858000" cy="1216025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0" i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Advancing</a:t>
            </a:r>
            <a:r>
              <a:rPr lang="en-US" sz="2800" b="0" i="0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graduate education.</a:t>
            </a:r>
          </a:p>
          <a:p>
            <a:r>
              <a:rPr lang="en-US" sz="2800" b="0" i="0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Enhancing the graduate student experience.</a:t>
            </a:r>
            <a:endParaRPr lang="en-US" sz="2800" b="0" i="0" dirty="0">
              <a:solidFill>
                <a:schemeClr val="tx1">
                  <a:lumMod val="85000"/>
                  <a:lumOff val="15000"/>
                </a:schemeClr>
              </a:solidFill>
              <a:latin typeface="Adobe Garamond Pro" pitchFamily="18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90600" cy="6858000"/>
          </a:xfrm>
          <a:prstGeom prst="rect">
            <a:avLst/>
          </a:prstGeom>
          <a:solidFill>
            <a:srgbClr val="D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152399" y="6202681"/>
            <a:ext cx="8991601" cy="45719"/>
          </a:xfrm>
          <a:prstGeom prst="rect">
            <a:avLst/>
          </a:prstGeom>
          <a:solidFill>
            <a:srgbClr val="D20000"/>
          </a:solidFill>
          <a:ln>
            <a:solidFill>
              <a:srgbClr val="D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nwilder\Desktop\UMD-logo-no-background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56" b="72747"/>
          <a:stretch/>
        </p:blipFill>
        <p:spPr bwMode="auto">
          <a:xfrm>
            <a:off x="1219200" y="1983890"/>
            <a:ext cx="7543800" cy="159751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823248" y="0"/>
            <a:ext cx="8320752" cy="190500"/>
          </a:xfrm>
          <a:prstGeom prst="rect">
            <a:avLst/>
          </a:prstGeom>
          <a:solidFill>
            <a:srgbClr val="D20000"/>
          </a:solidFill>
          <a:ln>
            <a:solidFill>
              <a:srgbClr val="D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442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33400"/>
            <a:ext cx="5746337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0" y="0"/>
            <a:ext cx="990600" cy="6858000"/>
          </a:xfrm>
          <a:prstGeom prst="rect">
            <a:avLst/>
          </a:prstGeom>
          <a:solidFill>
            <a:srgbClr val="D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152399" y="6202681"/>
            <a:ext cx="8991601" cy="45719"/>
          </a:xfrm>
          <a:prstGeom prst="rect">
            <a:avLst/>
          </a:prstGeom>
          <a:solidFill>
            <a:srgbClr val="D20000"/>
          </a:solidFill>
          <a:ln>
            <a:solidFill>
              <a:srgbClr val="D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823248" y="0"/>
            <a:ext cx="8320752" cy="190500"/>
          </a:xfrm>
          <a:prstGeom prst="rect">
            <a:avLst/>
          </a:prstGeom>
          <a:solidFill>
            <a:srgbClr val="D20000"/>
          </a:solidFill>
          <a:ln>
            <a:solidFill>
              <a:srgbClr val="D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1295400" y="2334918"/>
            <a:ext cx="739140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752600" y="3739896"/>
            <a:ext cx="6553200" cy="603504"/>
          </a:xfrm>
        </p:spPr>
        <p:txBody>
          <a:bodyPr>
            <a:normAutofit/>
          </a:bodyPr>
          <a:lstStyle>
            <a:lvl1pPr marL="45720" indent="0" algn="ctr">
              <a:buClr>
                <a:srgbClr val="D20000"/>
              </a:buClr>
              <a:buNone/>
              <a:defRPr sz="2800" i="1" baseline="0">
                <a:solidFill>
                  <a:schemeClr val="tx1"/>
                </a:solidFill>
              </a:defRPr>
            </a:lvl1pPr>
            <a:lvl2pPr>
              <a:buClr>
                <a:srgbClr val="D20000"/>
              </a:buClr>
              <a:defRPr>
                <a:solidFill>
                  <a:schemeClr val="tx1"/>
                </a:solidFill>
              </a:defRPr>
            </a:lvl2pPr>
            <a:lvl3pPr>
              <a:buClr>
                <a:srgbClr val="D20000"/>
              </a:buClr>
              <a:defRPr>
                <a:solidFill>
                  <a:schemeClr val="tx1"/>
                </a:solidFill>
              </a:defRPr>
            </a:lvl3pPr>
            <a:lvl4pPr>
              <a:buClr>
                <a:srgbClr val="D20000"/>
              </a:buClr>
              <a:defRPr>
                <a:solidFill>
                  <a:schemeClr val="tx1"/>
                </a:solidFill>
              </a:defRPr>
            </a:lvl4pPr>
            <a:lvl5pPr>
              <a:buClr>
                <a:srgbClr val="D20000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Subtitle Style</a:t>
            </a: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4191000" y="6477000"/>
            <a:ext cx="4876800" cy="311313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200" b="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Advancing</a:t>
            </a:r>
            <a:r>
              <a:rPr lang="en-US" sz="1200" b="0" i="1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graduate education. Enhancing the graduate student experience.</a:t>
            </a:r>
            <a:endParaRPr lang="en-US" sz="1200" b="0" i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Picture 4" descr="Z:\Logos Grad School\grad school logo-1horiz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66" r="1123" b="9362"/>
          <a:stretch/>
        </p:blipFill>
        <p:spPr bwMode="auto">
          <a:xfrm>
            <a:off x="990600" y="6267777"/>
            <a:ext cx="2590800" cy="5902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1503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D20000"/>
              </a:buClr>
              <a:defRPr>
                <a:solidFill>
                  <a:schemeClr val="tx1"/>
                </a:solidFill>
              </a:defRPr>
            </a:lvl1pPr>
            <a:lvl2pPr>
              <a:buClr>
                <a:srgbClr val="D20000"/>
              </a:buClr>
              <a:defRPr>
                <a:solidFill>
                  <a:schemeClr val="tx1"/>
                </a:solidFill>
              </a:defRPr>
            </a:lvl2pPr>
            <a:lvl3pPr>
              <a:buClr>
                <a:srgbClr val="D20000"/>
              </a:buClr>
              <a:defRPr>
                <a:solidFill>
                  <a:schemeClr val="tx1"/>
                </a:solidFill>
              </a:defRPr>
            </a:lvl3pPr>
            <a:lvl4pPr>
              <a:buClr>
                <a:srgbClr val="D20000"/>
              </a:buClr>
              <a:defRPr>
                <a:solidFill>
                  <a:schemeClr val="tx1"/>
                </a:solidFill>
              </a:defRPr>
            </a:lvl4pPr>
            <a:lvl5pPr>
              <a:buClr>
                <a:srgbClr val="D20000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963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0999" y="1676400"/>
            <a:ext cx="4191001" cy="4450079"/>
          </a:xfrm>
        </p:spPr>
        <p:txBody>
          <a:bodyPr/>
          <a:lstStyle>
            <a:lvl1pPr>
              <a:buClr>
                <a:srgbClr val="D20000"/>
              </a:buClr>
              <a:defRPr>
                <a:solidFill>
                  <a:schemeClr val="tx1"/>
                </a:solidFill>
              </a:defRPr>
            </a:lvl1pPr>
            <a:lvl2pPr>
              <a:buClr>
                <a:srgbClr val="D20000"/>
              </a:buClr>
              <a:defRPr>
                <a:solidFill>
                  <a:schemeClr val="tx1"/>
                </a:solidFill>
              </a:defRPr>
            </a:lvl2pPr>
            <a:lvl3pPr>
              <a:buClr>
                <a:srgbClr val="D20000"/>
              </a:buClr>
              <a:defRPr>
                <a:solidFill>
                  <a:schemeClr val="tx1"/>
                </a:solidFill>
              </a:defRPr>
            </a:lvl3pPr>
            <a:lvl4pPr>
              <a:buClr>
                <a:srgbClr val="D20000"/>
              </a:buClr>
              <a:defRPr>
                <a:solidFill>
                  <a:schemeClr val="tx1"/>
                </a:solidFill>
              </a:defRPr>
            </a:lvl4pPr>
            <a:lvl5pPr>
              <a:buClr>
                <a:srgbClr val="D20000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0"/>
          </p:nvPr>
        </p:nvSpPr>
        <p:spPr>
          <a:xfrm>
            <a:off x="4724401" y="1676400"/>
            <a:ext cx="4191000" cy="4495800"/>
          </a:xfrm>
        </p:spPr>
        <p:txBody>
          <a:bodyPr/>
          <a:lstStyle>
            <a:lvl1pPr>
              <a:buClr>
                <a:srgbClr val="D20000"/>
              </a:buClr>
              <a:defRPr>
                <a:solidFill>
                  <a:schemeClr val="tx1"/>
                </a:solidFill>
              </a:defRPr>
            </a:lvl1pPr>
            <a:lvl2pPr>
              <a:buClr>
                <a:srgbClr val="D20000"/>
              </a:buClr>
              <a:defRPr>
                <a:solidFill>
                  <a:schemeClr val="tx1"/>
                </a:solidFill>
              </a:defRPr>
            </a:lvl2pPr>
            <a:lvl3pPr>
              <a:buClr>
                <a:srgbClr val="D20000"/>
              </a:buClr>
              <a:defRPr>
                <a:solidFill>
                  <a:schemeClr val="tx1"/>
                </a:solidFill>
              </a:defRPr>
            </a:lvl3pPr>
            <a:lvl4pPr>
              <a:buClr>
                <a:srgbClr val="D20000"/>
              </a:buClr>
              <a:defRPr>
                <a:solidFill>
                  <a:schemeClr val="tx1"/>
                </a:solidFill>
              </a:defRPr>
            </a:lvl4pPr>
            <a:lvl5pPr>
              <a:buClr>
                <a:srgbClr val="D20000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66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762000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00200"/>
            <a:ext cx="4041775" cy="762000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775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5665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211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066800"/>
            <a:ext cx="4724400" cy="4448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2399" y="6153913"/>
            <a:ext cx="8814047" cy="45719"/>
          </a:xfrm>
          <a:prstGeom prst="rect">
            <a:avLst/>
          </a:prstGeom>
          <a:solidFill>
            <a:srgbClr val="D20000"/>
          </a:solidFill>
          <a:ln>
            <a:solidFill>
              <a:srgbClr val="D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191000" y="6477000"/>
            <a:ext cx="4876800" cy="311313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200" b="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Advancing</a:t>
            </a:r>
            <a:r>
              <a:rPr lang="en-US" sz="1200" b="0" i="1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graduate education. Enhancing the graduate student experience.</a:t>
            </a:r>
            <a:endParaRPr lang="en-US" sz="1200" b="0" i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13" name="Picture 4" descr="Z:\Logos Grad School\grad school logo-1horiz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66" r="1123" b="9362"/>
          <a:stretch/>
        </p:blipFill>
        <p:spPr bwMode="auto">
          <a:xfrm>
            <a:off x="0" y="6267777"/>
            <a:ext cx="2590800" cy="5902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52399" y="0"/>
            <a:ext cx="8814048" cy="152400"/>
          </a:xfrm>
          <a:prstGeom prst="rect">
            <a:avLst/>
          </a:prstGeom>
          <a:solidFill>
            <a:srgbClr val="D20000"/>
          </a:solidFill>
          <a:ln>
            <a:solidFill>
              <a:srgbClr val="D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200" baseline="0">
          <a:ln>
            <a:noFill/>
          </a:ln>
          <a:solidFill>
            <a:schemeClr val="tx1"/>
          </a:solidFill>
          <a:effectLst/>
          <a:latin typeface="Calibri" panose="020F0502020204030204" pitchFamily="34" charset="0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rgbClr val="D20000"/>
        </a:buClr>
        <a:buFont typeface="Wingdings 2" pitchFamily="18" charset="2"/>
        <a:buChar char=""/>
        <a:defRPr sz="3600" kern="1200" spc="15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rgbClr val="D20000"/>
        </a:buClr>
        <a:buFont typeface="Wingdings" pitchFamily="2" charset="2"/>
        <a:buChar char="§"/>
        <a:defRPr sz="3200" kern="1200" spc="1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rgbClr val="D20000"/>
        </a:buClr>
        <a:buFont typeface="Wingdings" pitchFamily="2" charset="2"/>
        <a:buChar char="§"/>
        <a:defRPr sz="2600" kern="1200" spc="1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rgbClr val="D20000"/>
        </a:buClr>
        <a:buFont typeface="Wingdings" pitchFamily="2" charset="2"/>
        <a:buChar char="§"/>
        <a:defRPr sz="2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rgbClr val="D20000"/>
        </a:buClr>
        <a:buFont typeface="Wingdings" pitchFamily="2" charset="2"/>
        <a:buChar char="§"/>
        <a:defRPr sz="2000" kern="1200" spc="1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tm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Graduate Council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September 30,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34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1260" cy="1054394"/>
          </a:xfrm>
        </p:spPr>
        <p:txBody>
          <a:bodyPr/>
          <a:lstStyle/>
          <a:p>
            <a:r>
              <a:rPr lang="en-US" sz="3600" dirty="0" smtClean="0"/>
              <a:t>Standing Committees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6858000" cy="4419600"/>
          </a:xfrm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pPr marL="45720" lvl="0" indent="0" rtl="0">
              <a:buNone/>
            </a:pPr>
            <a:r>
              <a:rPr lang="en-US" sz="2600" baseline="0" dirty="0" smtClean="0">
                <a:solidFill>
                  <a:srgbClr val="FF0000"/>
                </a:solidFill>
              </a:rPr>
              <a:t>Programs, Courses and Curricula (PCC)</a:t>
            </a:r>
          </a:p>
          <a:p>
            <a:pPr marL="45720" lvl="0" indent="0" rtl="0">
              <a:buNone/>
            </a:pPr>
            <a:endParaRPr lang="en-US" sz="2600" baseline="0" dirty="0" smtClean="0">
              <a:solidFill>
                <a:srgbClr val="FF0000"/>
              </a:solidFill>
            </a:endParaRPr>
          </a:p>
          <a:p>
            <a:pPr lvl="1">
              <a:buFont typeface="Wingdings" charset="2"/>
              <a:buChar char="§"/>
            </a:pPr>
            <a:r>
              <a:rPr lang="en-US" sz="2100" dirty="0"/>
              <a:t>Ron </a:t>
            </a:r>
            <a:r>
              <a:rPr lang="en-US" sz="2100" dirty="0" err="1"/>
              <a:t>Yaros</a:t>
            </a:r>
            <a:r>
              <a:rPr lang="en-US" sz="2100" dirty="0"/>
              <a:t> (JOUR), Chair</a:t>
            </a:r>
          </a:p>
          <a:p>
            <a:pPr lvl="1"/>
            <a:r>
              <a:rPr lang="en-US" sz="2100" dirty="0" smtClean="0"/>
              <a:t>David </a:t>
            </a:r>
            <a:r>
              <a:rPr lang="en-US" sz="2100" dirty="0"/>
              <a:t>Andrews (SPHL)</a:t>
            </a:r>
          </a:p>
          <a:p>
            <a:pPr lvl="1"/>
            <a:r>
              <a:rPr lang="en-US" sz="2100" dirty="0"/>
              <a:t>Tom </a:t>
            </a:r>
            <a:r>
              <a:rPr lang="en-US" sz="2100" dirty="0" err="1"/>
              <a:t>Castonguay</a:t>
            </a:r>
            <a:r>
              <a:rPr lang="en-US" sz="2100" dirty="0"/>
              <a:t> (AGNR)</a:t>
            </a:r>
          </a:p>
          <a:p>
            <a:pPr lvl="1"/>
            <a:r>
              <a:rPr lang="en-US" sz="2100" dirty="0"/>
              <a:t>Sarah </a:t>
            </a:r>
            <a:r>
              <a:rPr lang="en-US" sz="2100" dirty="0" err="1"/>
              <a:t>Eno</a:t>
            </a:r>
            <a:r>
              <a:rPr lang="en-US" sz="2100" dirty="0"/>
              <a:t> (CMNS)</a:t>
            </a:r>
          </a:p>
          <a:p>
            <a:pPr lvl="1"/>
            <a:r>
              <a:rPr lang="en-US" sz="2100" dirty="0"/>
              <a:t>Ryan Long, ARHU</a:t>
            </a:r>
          </a:p>
          <a:p>
            <a:pPr lvl="1"/>
            <a:r>
              <a:rPr lang="en-US" sz="2100" dirty="0"/>
              <a:t>Kathryn </a:t>
            </a:r>
            <a:r>
              <a:rPr lang="en-US" sz="2100" dirty="0" err="1"/>
              <a:t>Wentzel</a:t>
            </a:r>
            <a:r>
              <a:rPr lang="en-US" sz="2100" dirty="0"/>
              <a:t>, EDUC</a:t>
            </a:r>
          </a:p>
          <a:p>
            <a:pPr lvl="1"/>
            <a:r>
              <a:rPr lang="en-US" sz="2100" dirty="0"/>
              <a:t>Ashlee Wilkins (CMNS-GSG)</a:t>
            </a:r>
          </a:p>
          <a:p>
            <a:pPr lvl="1">
              <a:buFont typeface="Wingdings" charset="2"/>
              <a:buChar char="§"/>
            </a:pPr>
            <a:r>
              <a:rPr lang="en-US" sz="2100" dirty="0"/>
              <a:t>Alex Chen, AD for Academic Standards and Policies</a:t>
            </a:r>
          </a:p>
          <a:p>
            <a:pPr marL="365760" lvl="1" indent="0" rtl="0">
              <a:buNone/>
            </a:pPr>
            <a:endParaRPr lang="en-US" sz="2100" dirty="0"/>
          </a:p>
          <a:p>
            <a:pPr marL="45720" indent="0"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Fellowships and Awards</a:t>
            </a:r>
          </a:p>
          <a:p>
            <a:pPr marL="45720" indent="0">
              <a:buNone/>
            </a:pPr>
            <a:endParaRPr lang="en-US" sz="2100" dirty="0" smtClean="0">
              <a:solidFill>
                <a:srgbClr val="FF0000"/>
              </a:solidFill>
            </a:endParaRPr>
          </a:p>
          <a:p>
            <a:pPr lvl="1"/>
            <a:r>
              <a:rPr lang="en-US" sz="2100" dirty="0" smtClean="0"/>
              <a:t>Ralph </a:t>
            </a:r>
            <a:r>
              <a:rPr lang="en-US" sz="2100" dirty="0"/>
              <a:t>Bauer, </a:t>
            </a:r>
            <a:r>
              <a:rPr lang="en-US" sz="2100" dirty="0" smtClean="0"/>
              <a:t>(ARHU)</a:t>
            </a:r>
          </a:p>
          <a:p>
            <a:pPr lvl="1"/>
            <a:r>
              <a:rPr lang="en-US" sz="2100" dirty="0" smtClean="0"/>
              <a:t>Phil DeShong (CMNS)</a:t>
            </a:r>
          </a:p>
          <a:p>
            <a:pPr lvl="1"/>
            <a:r>
              <a:rPr lang="en-US" sz="2100" dirty="0"/>
              <a:t>Mark Leone, AD for Fellowships and Awards</a:t>
            </a:r>
          </a:p>
          <a:p>
            <a:pPr lvl="1"/>
            <a:endParaRPr lang="en-US" sz="21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4953000" y="1524000"/>
            <a:ext cx="3124200" cy="2819400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205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334918"/>
            <a:ext cx="7696200" cy="1054394"/>
          </a:xfrm>
        </p:spPr>
        <p:txBody>
          <a:bodyPr/>
          <a:lstStyle/>
          <a:p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V. GS Accomplishments AY 14-15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7727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/>
          </p:nvPr>
        </p:nvGraphicFramePr>
        <p:xfrm>
          <a:off x="228600" y="381000"/>
          <a:ext cx="88392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9412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/>
          </p:nvPr>
        </p:nvGraphicFramePr>
        <p:xfrm>
          <a:off x="228600" y="381000"/>
          <a:ext cx="88392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906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334918"/>
            <a:ext cx="7696200" cy="1054394"/>
          </a:xfrm>
        </p:spPr>
        <p:txBody>
          <a:bodyPr/>
          <a:lstStyle/>
          <a:p>
            <a:r>
              <a:rPr lang="en-US" sz="3600" dirty="0" smtClean="0"/>
              <a:t>VI. GS Initiatives 15-16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8628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/>
          </p:nvPr>
        </p:nvGraphicFramePr>
        <p:xfrm>
          <a:off x="228600" y="381000"/>
          <a:ext cx="88392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7777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VII. Reports and Discussion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4957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a. Enrollment and </a:t>
            </a:r>
            <a:br>
              <a:rPr lang="en-US" sz="3600" dirty="0" smtClean="0"/>
            </a:br>
            <a:r>
              <a:rPr lang="en-US" sz="3600" dirty="0" smtClean="0"/>
              <a:t>Graduation </a:t>
            </a:r>
            <a:r>
              <a:rPr lang="en-US" sz="3600" dirty="0"/>
              <a:t>D</a:t>
            </a:r>
            <a:r>
              <a:rPr lang="en-US" sz="3600" dirty="0" smtClean="0"/>
              <a:t>ata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0590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5462463"/>
              </p:ext>
            </p:extLst>
          </p:nvPr>
        </p:nvGraphicFramePr>
        <p:xfrm>
          <a:off x="1032455" y="1143000"/>
          <a:ext cx="7053521" cy="45942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05370"/>
                <a:gridCol w="1489049"/>
                <a:gridCol w="1330853"/>
                <a:gridCol w="1330853"/>
                <a:gridCol w="1397396"/>
              </a:tblGrid>
              <a:tr h="6774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Applicants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Fall 2014</a:t>
                      </a:r>
                    </a:p>
                  </a:txBody>
                  <a:tcPr marL="9525" marR="9525" marT="71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Fall 2015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Fa14 </a:t>
                      </a:r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- 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Fa15 </a:t>
                      </a:r>
                    </a:p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% </a:t>
                      </a:r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Change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491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Applied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 marL="9525" marR="9525" marT="71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 marL="9525" marR="9525" marT="71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78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Domestic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10,122</a:t>
                      </a:r>
                      <a:endParaRPr lang="en-US" sz="16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9,300</a:t>
                      </a:r>
                      <a:endParaRPr lang="en-US" sz="16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-8%</a:t>
                      </a:r>
                      <a:endParaRPr lang="en-US" sz="16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71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78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International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12,335</a:t>
                      </a:r>
                      <a:endParaRPr lang="en-US" sz="16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12,100</a:t>
                      </a:r>
                      <a:endParaRPr lang="en-US" sz="16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49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 marL="171450" marR="9525" marT="71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latin typeface="+mn-lt"/>
                      </a:endParaRPr>
                    </a:p>
                  </a:txBody>
                  <a:tcPr marL="9525" marR="9525" marT="71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491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Admitted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 marL="9525" marR="9525" marT="71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latin typeface="+mn-lt"/>
                      </a:endParaRPr>
                    </a:p>
                  </a:txBody>
                  <a:tcPr marL="9525" marR="9525" marT="71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78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Domestic</a:t>
                      </a:r>
                    </a:p>
                  </a:txBody>
                  <a:tcPr marL="9525" marR="9525" marT="71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3,130</a:t>
                      </a:r>
                      <a:endParaRPr lang="en-US" sz="16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3,011</a:t>
                      </a:r>
                      <a:endParaRPr lang="en-US" sz="16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-4%</a:t>
                      </a:r>
                      <a:endParaRPr lang="en-US" sz="16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71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78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International</a:t>
                      </a:r>
                    </a:p>
                  </a:txBody>
                  <a:tcPr marL="9525" marR="9525" marT="71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1,847</a:t>
                      </a:r>
                      <a:endParaRPr lang="en-US" sz="16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2,722</a:t>
                      </a:r>
                      <a:endParaRPr lang="en-US" sz="16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47%</a:t>
                      </a:r>
                      <a:endParaRPr lang="en-US" sz="16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71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49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 marL="171450" marR="9525" marT="71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latin typeface="+mn-lt"/>
                      </a:endParaRPr>
                    </a:p>
                  </a:txBody>
                  <a:tcPr marL="9525" marR="9525" marT="71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491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 smtClean="0">
                          <a:effectLst/>
                        </a:rPr>
                        <a:t>Enrolled</a:t>
                      </a:r>
                      <a:r>
                        <a:rPr lang="en-US" sz="2000" b="0" u="none" strike="noStrike" baseline="0" dirty="0" smtClean="0">
                          <a:effectLst/>
                        </a:rPr>
                        <a:t> </a:t>
                      </a:r>
                    </a:p>
                    <a:p>
                      <a:pPr algn="ctr" fontAlgn="ctr"/>
                      <a:r>
                        <a:rPr lang="en-US" sz="2000" b="0" u="none" strike="noStrike" baseline="0" dirty="0" smtClean="0">
                          <a:effectLst/>
                        </a:rPr>
                        <a:t>(new)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 marL="9525" marR="9525" marT="71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latin typeface="+mn-lt"/>
                      </a:endParaRPr>
                    </a:p>
                  </a:txBody>
                  <a:tcPr marL="9525" marR="9525" marT="71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78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Domestic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2,161</a:t>
                      </a:r>
                      <a:endParaRPr lang="en-US" sz="16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2,148</a:t>
                      </a:r>
                      <a:endParaRPr lang="en-US" sz="16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71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78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International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71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1,148</a:t>
                      </a:r>
                      <a:endParaRPr lang="en-US" sz="16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1,223</a:t>
                      </a:r>
                      <a:endParaRPr lang="en-US" sz="16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9525" marR="9525" marT="71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49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71450" marR="9525" marT="71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latin typeface="+mn-lt"/>
                      </a:endParaRPr>
                    </a:p>
                  </a:txBody>
                  <a:tcPr marL="9525" marR="9525" marT="71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itle 8"/>
          <p:cNvSpPr>
            <a:spLocks noGrp="1"/>
          </p:cNvSpPr>
          <p:nvPr>
            <p:ph type="title"/>
          </p:nvPr>
        </p:nvSpPr>
        <p:spPr>
          <a:xfrm>
            <a:off x="76200" y="304800"/>
            <a:ext cx="8991600" cy="571649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Calibri"/>
                <a:cs typeface="Calibri"/>
              </a:rPr>
              <a:t>Admissions—Fall 2015</a:t>
            </a:r>
            <a:endParaRPr lang="en-US" sz="3600" dirty="0">
              <a:latin typeface="Calibri"/>
              <a:cs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136524" y="5867400"/>
            <a:ext cx="1905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Unofficial data as of 9/5/2015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478689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1292147"/>
              </p:ext>
            </p:extLst>
          </p:nvPr>
        </p:nvGraphicFramePr>
        <p:xfrm>
          <a:off x="457200" y="914400"/>
          <a:ext cx="8229600" cy="5059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2286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alibri"/>
                <a:cs typeface="Calibri"/>
              </a:rPr>
              <a:t>Graduation—FY 2015</a:t>
            </a:r>
            <a:endParaRPr lang="en-US" sz="3600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0541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143000" y="152400"/>
            <a:ext cx="6859787" cy="990600"/>
          </a:xfrm>
        </p:spPr>
        <p:txBody>
          <a:bodyPr/>
          <a:lstStyle/>
          <a:p>
            <a:r>
              <a:rPr lang="en-US" sz="3600" dirty="0" smtClean="0"/>
              <a:t>AGENDA</a:t>
            </a:r>
            <a:endParaRPr lang="en-US" sz="36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5029200"/>
          </a:xfrm>
        </p:spPr>
        <p:txBody>
          <a:bodyPr>
            <a:noAutofit/>
          </a:bodyPr>
          <a:lstStyle/>
          <a:p>
            <a:pPr marL="902970" lvl="0" indent="-857250">
              <a:lnSpc>
                <a:spcPct val="150000"/>
              </a:lnSpc>
              <a:buFont typeface="+mj-lt"/>
              <a:buAutoNum type="romanUcPeriod"/>
            </a:pPr>
            <a:r>
              <a:rPr lang="en-US" sz="1400" b="1" dirty="0"/>
              <a:t>Welcome </a:t>
            </a:r>
            <a:endParaRPr lang="en-US" sz="1400" b="1" dirty="0" smtClean="0"/>
          </a:p>
          <a:p>
            <a:pPr marL="902970" indent="-857250">
              <a:lnSpc>
                <a:spcPct val="150000"/>
              </a:lnSpc>
              <a:buFont typeface="+mj-lt"/>
              <a:buAutoNum type="romanUcPeriod"/>
            </a:pPr>
            <a:r>
              <a:rPr lang="en-US" sz="1400" b="1" dirty="0"/>
              <a:t>Approval of Minutes of Graduate Council Meeting of May </a:t>
            </a:r>
            <a:r>
              <a:rPr lang="en-US" sz="1400" b="1" dirty="0" smtClean="0"/>
              <a:t>6</a:t>
            </a:r>
            <a:r>
              <a:rPr lang="en-US" sz="1400" b="1" dirty="0"/>
              <a:t>, 2015</a:t>
            </a:r>
            <a:endParaRPr lang="en-US" sz="1400" dirty="0"/>
          </a:p>
          <a:p>
            <a:pPr marL="902970" lvl="0" indent="-857250">
              <a:lnSpc>
                <a:spcPct val="150000"/>
              </a:lnSpc>
              <a:buFont typeface="+mj-lt"/>
              <a:buAutoNum type="romanUcPeriod"/>
            </a:pPr>
            <a:r>
              <a:rPr lang="en-US" sz="1400" b="1" dirty="0" smtClean="0"/>
              <a:t>Graduate School Staffing and Organizational Chart</a:t>
            </a:r>
          </a:p>
          <a:p>
            <a:pPr marL="902970" indent="-857250">
              <a:lnSpc>
                <a:spcPct val="150000"/>
              </a:lnSpc>
              <a:buFont typeface="+mj-lt"/>
              <a:buAutoNum type="romanUcPeriod"/>
            </a:pPr>
            <a:r>
              <a:rPr lang="en-US" sz="1400" b="1" dirty="0"/>
              <a:t>Introduction of New Councilors and Standing Committees</a:t>
            </a:r>
            <a:endParaRPr lang="en-US" sz="1400" dirty="0"/>
          </a:p>
          <a:p>
            <a:pPr marL="902970" lvl="0" indent="-857250">
              <a:lnSpc>
                <a:spcPct val="150000"/>
              </a:lnSpc>
              <a:buFont typeface="+mj-lt"/>
              <a:buAutoNum type="romanUcPeriod"/>
            </a:pPr>
            <a:r>
              <a:rPr lang="en-US" sz="1400" b="1" dirty="0" smtClean="0"/>
              <a:t>Graduate School Accomplishments AY 14-15</a:t>
            </a:r>
          </a:p>
          <a:p>
            <a:pPr marL="902970" lvl="0" indent="-857250">
              <a:lnSpc>
                <a:spcPct val="150000"/>
              </a:lnSpc>
              <a:buFont typeface="+mj-lt"/>
              <a:buAutoNum type="romanUcPeriod"/>
            </a:pPr>
            <a:r>
              <a:rPr lang="en-US" sz="1400" b="1" dirty="0" smtClean="0"/>
              <a:t>Graduate School Priorities AY 15-16</a:t>
            </a:r>
          </a:p>
          <a:p>
            <a:pPr marL="902970" lvl="0" indent="-857250">
              <a:lnSpc>
                <a:spcPct val="150000"/>
              </a:lnSpc>
              <a:buFont typeface="+mj-lt"/>
              <a:buAutoNum type="romanUcPeriod"/>
            </a:pPr>
            <a:r>
              <a:rPr lang="en-US" sz="1400" b="1" dirty="0" smtClean="0"/>
              <a:t>Reports </a:t>
            </a:r>
            <a:r>
              <a:rPr lang="en-US" sz="1400" b="1" dirty="0"/>
              <a:t>and Discussion</a:t>
            </a:r>
            <a:endParaRPr lang="en-US" sz="1400" dirty="0"/>
          </a:p>
          <a:p>
            <a:pPr marL="937260" lvl="1" indent="-571500">
              <a:lnSpc>
                <a:spcPct val="150000"/>
              </a:lnSpc>
              <a:buFont typeface="+mj-lt"/>
              <a:buAutoNum type="alphaLcPeriod"/>
            </a:pPr>
            <a:r>
              <a:rPr lang="en-US" sz="1400" dirty="0" smtClean="0"/>
              <a:t>Enrollment and Graduation Data</a:t>
            </a:r>
          </a:p>
          <a:p>
            <a:pPr marL="937260" lvl="1" indent="-571500">
              <a:lnSpc>
                <a:spcPct val="150000"/>
              </a:lnSpc>
              <a:buFont typeface="+mj-lt"/>
              <a:buAutoNum type="alphaLcPeriod"/>
            </a:pPr>
            <a:r>
              <a:rPr lang="en-US" sz="1400" dirty="0" smtClean="0"/>
              <a:t>Graduate Certificates Report</a:t>
            </a:r>
          </a:p>
          <a:p>
            <a:pPr marL="937260" lvl="1" indent="-571500">
              <a:lnSpc>
                <a:spcPct val="150000"/>
              </a:lnSpc>
              <a:buFont typeface="+mj-lt"/>
              <a:buAutoNum type="alphaLcPeriod"/>
            </a:pPr>
            <a:r>
              <a:rPr lang="en-US" sz="1400" dirty="0" smtClean="0"/>
              <a:t>PI/RA Agreements</a:t>
            </a:r>
          </a:p>
          <a:p>
            <a:pPr marL="662940" indent="-571500">
              <a:lnSpc>
                <a:spcPct val="150000"/>
              </a:lnSpc>
              <a:buFont typeface="+mj-lt"/>
              <a:buAutoNum type="romanUcPeriod"/>
            </a:pPr>
            <a:r>
              <a:rPr lang="en-US" sz="1400" b="1" dirty="0" smtClean="0"/>
              <a:t>   New Business</a:t>
            </a:r>
          </a:p>
        </p:txBody>
      </p:sp>
    </p:spTree>
    <p:extLst>
      <p:ext uri="{BB962C8B-B14F-4D97-AF65-F5344CB8AC3E}">
        <p14:creationId xmlns:p14="http://schemas.microsoft.com/office/powerpoint/2010/main" val="2081110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143000"/>
            <a:ext cx="8407893" cy="4983479"/>
          </a:xfrm>
          <a:solidFill>
            <a:schemeClr val="bg1"/>
          </a:solidFill>
        </p:spPr>
        <p:txBody>
          <a:bodyPr>
            <a:normAutofit/>
          </a:bodyPr>
          <a:lstStyle/>
          <a:p>
            <a:pPr lvl="1"/>
            <a:endParaRPr lang="en-US" sz="2000" dirty="0" smtClean="0"/>
          </a:p>
          <a:p>
            <a:pPr marL="365760" lvl="1" indent="0">
              <a:buNone/>
            </a:pPr>
            <a:endParaRPr lang="en-US" sz="2000" dirty="0" smtClean="0"/>
          </a:p>
          <a:p>
            <a:pPr lvl="1"/>
            <a:r>
              <a:rPr lang="en-US" sz="2000" dirty="0" smtClean="0"/>
              <a:t>Average </a:t>
            </a:r>
            <a:r>
              <a:rPr lang="en-US" sz="2000" dirty="0"/>
              <a:t>10-year completion rate for doctoral students increased from </a:t>
            </a:r>
            <a:r>
              <a:rPr lang="en-US" sz="2000" dirty="0" smtClean="0"/>
              <a:t>62.9% </a:t>
            </a:r>
            <a:r>
              <a:rPr lang="en-US" sz="2000" dirty="0"/>
              <a:t>in </a:t>
            </a:r>
            <a:r>
              <a:rPr lang="en-US" sz="2000" dirty="0" smtClean="0"/>
              <a:t>2014 </a:t>
            </a:r>
            <a:r>
              <a:rPr lang="en-US" sz="2000" dirty="0"/>
              <a:t>to </a:t>
            </a:r>
            <a:r>
              <a:rPr lang="en-US" sz="2000" dirty="0" smtClean="0"/>
              <a:t>65.7% </a:t>
            </a:r>
            <a:r>
              <a:rPr lang="en-US" sz="2000" dirty="0"/>
              <a:t>in </a:t>
            </a:r>
            <a:r>
              <a:rPr lang="en-US" sz="2000" dirty="0" smtClean="0"/>
              <a:t>2014. </a:t>
            </a:r>
            <a:r>
              <a:rPr lang="en-US" sz="2000" dirty="0"/>
              <a:t>National average is 56.6%. </a:t>
            </a:r>
          </a:p>
          <a:p>
            <a:pPr lvl="1"/>
            <a:endParaRPr lang="en-US" sz="2000" dirty="0" smtClean="0"/>
          </a:p>
          <a:p>
            <a:pPr marL="365760" lvl="1" indent="0">
              <a:buNone/>
            </a:pPr>
            <a:endParaRPr lang="en-US" sz="2000" dirty="0" smtClean="0"/>
          </a:p>
          <a:p>
            <a:pPr lvl="1"/>
            <a:r>
              <a:rPr lang="en-US" sz="2000" dirty="0" smtClean="0"/>
              <a:t>Median </a:t>
            </a:r>
            <a:r>
              <a:rPr lang="en-US" sz="2000" dirty="0"/>
              <a:t>doctoral TTD </a:t>
            </a:r>
            <a:r>
              <a:rPr lang="en-US" sz="2000" dirty="0" smtClean="0"/>
              <a:t>remained constant at 5.3 </a:t>
            </a:r>
            <a:r>
              <a:rPr lang="en-US" sz="2000" dirty="0"/>
              <a:t>years in </a:t>
            </a:r>
            <a:r>
              <a:rPr lang="en-US" sz="2000" dirty="0" smtClean="0"/>
              <a:t>2013 and 2014.</a:t>
            </a:r>
          </a:p>
          <a:p>
            <a:pPr lvl="0"/>
            <a:endParaRPr lang="en-US" sz="2000" b="1" dirty="0" smtClean="0"/>
          </a:p>
          <a:p>
            <a:pPr marL="640080" lvl="2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1260" cy="1054394"/>
          </a:xfrm>
        </p:spPr>
        <p:txBody>
          <a:bodyPr/>
          <a:lstStyle/>
          <a:p>
            <a:r>
              <a:rPr lang="en-US" sz="3600" dirty="0" smtClean="0"/>
              <a:t>Completion and TTD Metrics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941246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b. Graduate Certificates Report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8630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PI/RA Agreements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64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VIII. New Business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20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II. Approval of Minutes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Graduate Council Meeting of May </a:t>
            </a:r>
            <a:r>
              <a:rPr lang="en-US" sz="2000" dirty="0"/>
              <a:t>6</a:t>
            </a:r>
            <a:r>
              <a:rPr lang="en-US" sz="2000" dirty="0" smtClean="0"/>
              <a:t>, 2015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8137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334918"/>
            <a:ext cx="7696200" cy="1054394"/>
          </a:xfrm>
        </p:spPr>
        <p:txBody>
          <a:bodyPr/>
          <a:lstStyle/>
          <a:p>
            <a:r>
              <a:rPr lang="en-US" sz="3600" dirty="0" smtClean="0"/>
              <a:t>III. GS Staffing and </a:t>
            </a:r>
            <a:br>
              <a:rPr lang="en-US" sz="3600" dirty="0" smtClean="0"/>
            </a:br>
            <a:r>
              <a:rPr lang="en-US" sz="3600" dirty="0" smtClean="0"/>
              <a:t>Organizational Chart</a:t>
            </a:r>
            <a:br>
              <a:rPr lang="en-US" sz="3600" dirty="0" smtClean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2046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066801"/>
            <a:ext cx="8407893" cy="5040864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801687" lvl="2" indent="-342900">
              <a:buFont typeface="Arial"/>
              <a:buChar char="•"/>
            </a:pPr>
            <a:endParaRPr lang="en-US" sz="2000" b="1" dirty="0" smtClean="0"/>
          </a:p>
          <a:p>
            <a:pPr marL="801687" lvl="2" indent="-342900">
              <a:buFont typeface="Arial"/>
              <a:buChar char="•"/>
            </a:pPr>
            <a:r>
              <a:rPr lang="en-US" sz="2000" b="1" dirty="0" smtClean="0"/>
              <a:t>Dr</a:t>
            </a:r>
            <a:r>
              <a:rPr lang="en-US" sz="2000" b="1" dirty="0"/>
              <a:t>. Zita Nunes</a:t>
            </a:r>
            <a:r>
              <a:rPr lang="en-US" sz="2000" dirty="0"/>
              <a:t>, Director and Senior Faculty Advisor, Office for Graduate Diversity and Inclusion (OGDI</a:t>
            </a:r>
            <a:r>
              <a:rPr lang="en-US" sz="2000" dirty="0" smtClean="0"/>
              <a:t>)</a:t>
            </a:r>
          </a:p>
          <a:p>
            <a:pPr marL="458787" lvl="2" indent="0">
              <a:buNone/>
            </a:pPr>
            <a:endParaRPr lang="en-US" sz="2000" dirty="0"/>
          </a:p>
          <a:p>
            <a:pPr marL="801687" lvl="2" indent="-342900">
              <a:buFont typeface="Arial"/>
              <a:buChar char="•"/>
            </a:pPr>
            <a:r>
              <a:rPr lang="en-US" sz="2000" b="1" dirty="0" smtClean="0"/>
              <a:t>Angela Ambrosi, </a:t>
            </a:r>
            <a:r>
              <a:rPr lang="en-US" sz="2000" dirty="0" smtClean="0"/>
              <a:t>Coordinator (PCC, U-Achieve, Graduate Catalogue)</a:t>
            </a:r>
            <a:r>
              <a:rPr lang="en-US" sz="2000" b="1" dirty="0" smtClean="0"/>
              <a:t> </a:t>
            </a:r>
          </a:p>
          <a:p>
            <a:pPr marL="801687" lvl="2" indent="-342900">
              <a:buFont typeface="Arial"/>
              <a:buChar char="•"/>
            </a:pPr>
            <a:endParaRPr lang="en-US" sz="2000" b="1" dirty="0" smtClean="0"/>
          </a:p>
          <a:p>
            <a:pPr marL="801687" lvl="2" indent="-342900">
              <a:buFont typeface="Arial"/>
              <a:buChar char="•"/>
            </a:pPr>
            <a:r>
              <a:rPr lang="en-US" sz="2000" b="1" dirty="0" smtClean="0"/>
              <a:t>Joseph Lindsey, </a:t>
            </a:r>
            <a:r>
              <a:rPr lang="en-US" sz="2000" dirty="0" smtClean="0"/>
              <a:t>Admission Technology Specialist</a:t>
            </a:r>
          </a:p>
          <a:p>
            <a:pPr marL="801687" lvl="2" indent="-342900">
              <a:buFont typeface="Arial"/>
              <a:buChar char="•"/>
            </a:pPr>
            <a:endParaRPr lang="en-US" sz="2000" b="1" dirty="0" smtClean="0"/>
          </a:p>
          <a:p>
            <a:pPr marL="801687" lvl="2" indent="-342900">
              <a:buFont typeface="Arial"/>
              <a:buChar char="•"/>
            </a:pPr>
            <a:r>
              <a:rPr lang="en-US" sz="2000" b="1" dirty="0" smtClean="0"/>
              <a:t>Mary Carroll-Mason, </a:t>
            </a:r>
            <a:r>
              <a:rPr lang="en-US" sz="2000" dirty="0" smtClean="0"/>
              <a:t>Communications Officer</a:t>
            </a:r>
          </a:p>
          <a:p>
            <a:pPr marL="801687" lvl="2" indent="-342900">
              <a:buFont typeface="Arial"/>
              <a:buChar char="•"/>
            </a:pPr>
            <a:endParaRPr lang="en-US" sz="2000" b="1" dirty="0" smtClean="0"/>
          </a:p>
          <a:p>
            <a:pPr marL="801687" lvl="2" indent="-342900">
              <a:buFont typeface="Arial"/>
              <a:buChar char="•"/>
            </a:pPr>
            <a:r>
              <a:rPr lang="en-US" sz="2000" b="1" dirty="0" smtClean="0"/>
              <a:t>Christopher Perez, </a:t>
            </a:r>
            <a:r>
              <a:rPr lang="en-US" sz="2000" dirty="0" smtClean="0"/>
              <a:t>Associate Director, OGDI</a:t>
            </a:r>
            <a:endParaRPr lang="en-US" sz="2000" dirty="0"/>
          </a:p>
          <a:p>
            <a:pPr marL="45720" indent="0">
              <a:buNone/>
            </a:pP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1260" cy="1054394"/>
          </a:xfrm>
        </p:spPr>
        <p:txBody>
          <a:bodyPr/>
          <a:lstStyle/>
          <a:p>
            <a:r>
              <a:rPr lang="en-US" sz="3600" dirty="0" smtClean="0"/>
              <a:t>New Staff Members and Positions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5324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143000"/>
            <a:ext cx="8407893" cy="4940808"/>
          </a:xfrm>
          <a:solidFill>
            <a:schemeClr val="bg1"/>
          </a:solidFill>
        </p:spPr>
        <p:txBody>
          <a:bodyPr/>
          <a:lstStyle/>
          <a:p>
            <a:pPr marL="891540" lvl="2" indent="-342900">
              <a:buFont typeface="Arial"/>
              <a:buChar char="•"/>
            </a:pPr>
            <a:endParaRPr lang="en-US" sz="2000" dirty="0" smtClean="0"/>
          </a:p>
          <a:p>
            <a:pPr marL="891540" lvl="2" indent="-342900">
              <a:buFont typeface="Arial"/>
              <a:buChar char="•"/>
            </a:pPr>
            <a:r>
              <a:rPr lang="en-US" sz="2000" dirty="0" smtClean="0"/>
              <a:t>Graduate Student Life </a:t>
            </a:r>
          </a:p>
          <a:p>
            <a:pPr marL="891540" lvl="2" indent="-342900">
              <a:buFont typeface="Arial"/>
              <a:buChar char="•"/>
            </a:pPr>
            <a:endParaRPr lang="en-US" sz="2000" dirty="0"/>
          </a:p>
          <a:p>
            <a:pPr marL="891540" lvl="2" indent="-342900">
              <a:buFont typeface="Arial"/>
              <a:buChar char="•"/>
            </a:pPr>
            <a:r>
              <a:rPr lang="en-US" sz="2000" dirty="0" smtClean="0"/>
              <a:t>Career </a:t>
            </a:r>
            <a:r>
              <a:rPr lang="en-US" sz="2000" dirty="0"/>
              <a:t>Services</a:t>
            </a:r>
            <a:r>
              <a:rPr lang="en-US" sz="2000" dirty="0" smtClean="0"/>
              <a:t>/Multiple Career Paths – on hold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1260" cy="1054394"/>
          </a:xfrm>
        </p:spPr>
        <p:txBody>
          <a:bodyPr/>
          <a:lstStyle/>
          <a:p>
            <a:r>
              <a:rPr lang="en-US" sz="3600" dirty="0" smtClean="0"/>
              <a:t>Pending Searches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0010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81400" y="2590800"/>
            <a:ext cx="381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381000"/>
            <a:ext cx="9144000" cy="53674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GS: ORGANIZATION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152399" y="6153913"/>
            <a:ext cx="8814047" cy="45719"/>
          </a:xfrm>
          <a:prstGeom prst="rect">
            <a:avLst/>
          </a:prstGeom>
          <a:solidFill>
            <a:srgbClr val="D20000"/>
          </a:solidFill>
          <a:ln>
            <a:solidFill>
              <a:srgbClr val="D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4191000" y="6477000"/>
            <a:ext cx="4876800" cy="311313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200" b="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Advancing</a:t>
            </a:r>
            <a:r>
              <a:rPr lang="en-US" sz="1200" b="0" i="1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graduate education. Enhancing the graduate student experience.</a:t>
            </a:r>
            <a:endParaRPr lang="en-US" sz="1200" b="0" i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Picture 4" descr="Z:\Logos Grad School\grad school logo-1horiz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66" r="1123" b="9362"/>
          <a:stretch/>
        </p:blipFill>
        <p:spPr bwMode="auto">
          <a:xfrm>
            <a:off x="0" y="6267777"/>
            <a:ext cx="2590800" cy="5902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52399" y="0"/>
            <a:ext cx="8814048" cy="152400"/>
          </a:xfrm>
          <a:prstGeom prst="rect">
            <a:avLst/>
          </a:prstGeom>
          <a:solidFill>
            <a:srgbClr val="D20000"/>
          </a:solidFill>
          <a:ln>
            <a:solidFill>
              <a:srgbClr val="D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533400" y="2514600"/>
            <a:ext cx="0" cy="304800"/>
          </a:xfrm>
          <a:prstGeom prst="line">
            <a:avLst/>
          </a:prstGeom>
          <a:ln w="31750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076821"/>
            <a:ext cx="7924800" cy="496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173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334918"/>
            <a:ext cx="7696200" cy="1054394"/>
          </a:xfrm>
        </p:spPr>
        <p:txBody>
          <a:bodyPr/>
          <a:lstStyle/>
          <a:p>
            <a:r>
              <a:rPr lang="en-US" sz="3600" dirty="0" smtClean="0"/>
              <a:t>IV. Introductions of New Councilors and Standing Committees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415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143001"/>
            <a:ext cx="8407893" cy="4572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801687" lvl="2" indent="-342900"/>
            <a:r>
              <a:rPr lang="en-US" sz="1800" dirty="0" smtClean="0"/>
              <a:t>Thomas (Tom) Castonguay, AGNR</a:t>
            </a:r>
          </a:p>
          <a:p>
            <a:pPr marL="801687" lvl="2" indent="-342900"/>
            <a:r>
              <a:rPr lang="en-US" sz="1800" dirty="0" smtClean="0"/>
              <a:t>Lucy Dalglish, JOUR, Council of Deans Appointee</a:t>
            </a:r>
          </a:p>
          <a:p>
            <a:pPr marL="801687" lvl="2" indent="-342900"/>
            <a:r>
              <a:rPr lang="en-US" sz="1800" dirty="0" smtClean="0"/>
              <a:t>Jeffrey Lucas, BSOS</a:t>
            </a:r>
          </a:p>
          <a:p>
            <a:pPr marL="801687" lvl="2" indent="-342900"/>
            <a:r>
              <a:rPr lang="en-US" sz="1800" dirty="0" smtClean="0"/>
              <a:t>Kristy Maddox, ARHU</a:t>
            </a:r>
          </a:p>
          <a:p>
            <a:pPr marL="801687" lvl="2" indent="-342900"/>
            <a:r>
              <a:rPr lang="en-US" sz="1800" dirty="0" smtClean="0"/>
              <a:t>Oded Rabin, ENGR</a:t>
            </a:r>
          </a:p>
          <a:p>
            <a:pPr marL="458787" lvl="2" indent="0">
              <a:buNone/>
            </a:pPr>
            <a:endParaRPr lang="en-US" sz="1800" dirty="0" smtClean="0"/>
          </a:p>
          <a:p>
            <a:pPr marL="458787" lvl="2" indent="0">
              <a:buNone/>
            </a:pPr>
            <a:r>
              <a:rPr lang="en-US" sz="1800" dirty="0" smtClean="0"/>
              <a:t>Students</a:t>
            </a:r>
          </a:p>
          <a:p>
            <a:pPr marL="801687" lvl="2" indent="-342900"/>
            <a:r>
              <a:rPr lang="en-US" sz="1800" dirty="0" smtClean="0"/>
              <a:t>Ashlee Wilkins, CMNS, GSG VP for Academic Affairs</a:t>
            </a:r>
          </a:p>
          <a:p>
            <a:pPr marL="801687" lvl="2" indent="-342900"/>
            <a:r>
              <a:rPr lang="en-US" sz="1800" dirty="0" smtClean="0"/>
              <a:t>Kelly Cowdery, EDUC, Graduate Student</a:t>
            </a:r>
          </a:p>
          <a:p>
            <a:pPr marL="801687" lvl="2" indent="-342900"/>
            <a:r>
              <a:rPr lang="en-US" sz="1800" dirty="0" smtClean="0"/>
              <a:t>Stephanie Cork, SPHL, GAAC</a:t>
            </a:r>
          </a:p>
          <a:p>
            <a:pPr marL="801687" lvl="2" indent="-342900"/>
            <a:r>
              <a:rPr lang="en-US" sz="1800" dirty="0" smtClean="0"/>
              <a:t>Moriah Willow, BSOS, Graduate Student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1260" cy="1054394"/>
          </a:xfrm>
        </p:spPr>
        <p:txBody>
          <a:bodyPr/>
          <a:lstStyle/>
          <a:p>
            <a:r>
              <a:rPr lang="en-US" sz="3600" dirty="0" smtClean="0"/>
              <a:t>New Councilors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898283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40DE799-400D-457A-A0F1-CBEB124E44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1_Textured template_Wine Segoe</Template>
  <TotalTime>2123</TotalTime>
  <Words>797</Words>
  <Application>Microsoft Office PowerPoint</Application>
  <PresentationFormat>On-screen Show (4:3)</PresentationFormat>
  <Paragraphs>218</Paragraphs>
  <Slides>23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Adobe Garamond Pro</vt:lpstr>
      <vt:lpstr>Arial</vt:lpstr>
      <vt:lpstr>Calibri</vt:lpstr>
      <vt:lpstr>Franklin Gothic Medium</vt:lpstr>
      <vt:lpstr>Wingdings</vt:lpstr>
      <vt:lpstr>Wingdings 2</vt:lpstr>
      <vt:lpstr>Grid</vt:lpstr>
      <vt:lpstr>Graduate Council </vt:lpstr>
      <vt:lpstr>AGENDA</vt:lpstr>
      <vt:lpstr>II. Approval of Minutes</vt:lpstr>
      <vt:lpstr>III. GS Staffing and  Organizational Chart </vt:lpstr>
      <vt:lpstr>New Staff Members and Positions</vt:lpstr>
      <vt:lpstr>Pending Searches</vt:lpstr>
      <vt:lpstr>PowerPoint Presentation</vt:lpstr>
      <vt:lpstr>IV. Introductions of New Councilors and Standing Committees</vt:lpstr>
      <vt:lpstr>New Councilors</vt:lpstr>
      <vt:lpstr>Standing Committees</vt:lpstr>
      <vt:lpstr> V. GS Accomplishments AY 14-15</vt:lpstr>
      <vt:lpstr>PowerPoint Presentation</vt:lpstr>
      <vt:lpstr>PowerPoint Presentation</vt:lpstr>
      <vt:lpstr>VI. GS Initiatives 15-16</vt:lpstr>
      <vt:lpstr>PowerPoint Presentation</vt:lpstr>
      <vt:lpstr>VII. Reports and Discussion</vt:lpstr>
      <vt:lpstr>a. Enrollment and  Graduation Data</vt:lpstr>
      <vt:lpstr>Admissions—Fall 2015</vt:lpstr>
      <vt:lpstr>PowerPoint Presentation</vt:lpstr>
      <vt:lpstr>Completion and TTD Metrics</vt:lpstr>
      <vt:lpstr>b. Graduate Certificates Report</vt:lpstr>
      <vt:lpstr>c. PI/RA Agreements</vt:lpstr>
      <vt:lpstr>VIII. New Business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GRADUATE EDUCATION THE UNIVERSITY OF MARYLAND</dc:title>
  <dc:creator>Kathleen R. Worthington</dc:creator>
  <cp:lastModifiedBy>Mary E. Carroll-Mason</cp:lastModifiedBy>
  <cp:revision>311</cp:revision>
  <cp:lastPrinted>2015-09-15T16:08:41Z</cp:lastPrinted>
  <dcterms:created xsi:type="dcterms:W3CDTF">2013-10-02T23:25:01Z</dcterms:created>
  <dcterms:modified xsi:type="dcterms:W3CDTF">2015-09-30T20:30:17Z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TC102867849990</vt:lpwstr>
  </property>
</Properties>
</file>