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2"/>
  </p:sldMasterIdLst>
  <p:notesMasterIdLst>
    <p:notesMasterId r:id="rId9"/>
  </p:notesMasterIdLst>
  <p:handoutMasterIdLst>
    <p:handoutMasterId r:id="rId10"/>
  </p:handoutMasterIdLst>
  <p:sldIdLst>
    <p:sldId id="267" r:id="rId3"/>
    <p:sldId id="317" r:id="rId4"/>
    <p:sldId id="319" r:id="rId5"/>
    <p:sldId id="320" r:id="rId6"/>
    <p:sldId id="321" r:id="rId7"/>
    <p:sldId id="31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1429" autoAdjust="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367" cy="465294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456" y="0"/>
            <a:ext cx="3037366" cy="465294"/>
          </a:xfrm>
          <a:prstGeom prst="rect">
            <a:avLst/>
          </a:prstGeom>
        </p:spPr>
        <p:txBody>
          <a:bodyPr vert="horz" lIns="90864" tIns="45432" rIns="90864" bIns="45432" rtlCol="0"/>
          <a:lstStyle>
            <a:lvl1pPr algn="r">
              <a:defRPr sz="1200"/>
            </a:lvl1pPr>
          </a:lstStyle>
          <a:p>
            <a:fld id="{A6BECF3D-5A1F-4423-B535-B93999D753D1}" type="datetimeFigureOut">
              <a:rPr lang="en-US" smtClean="0"/>
              <a:pPr/>
              <a:t>8/24/2022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30"/>
            <a:ext cx="3037367" cy="465294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456" y="8829530"/>
            <a:ext cx="3037366" cy="465294"/>
          </a:xfrm>
          <a:prstGeom prst="rect">
            <a:avLst/>
          </a:prstGeom>
        </p:spPr>
        <p:txBody>
          <a:bodyPr vert="horz" lIns="90864" tIns="45432" rIns="90864" bIns="45432" rtlCol="0" anchor="b"/>
          <a:lstStyle>
            <a:lvl1pPr algn="r">
              <a:defRPr sz="1200"/>
            </a:lvl1pPr>
          </a:lstStyle>
          <a:p>
            <a:fld id="{9E6F301B-FABC-4E60-BBFA-7E365EDDF1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94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C3CA5E48-4037-464B-B0CD-A57309264C70}" type="datetimeFigureOut">
              <a:rPr lang="en-US" smtClean="0"/>
              <a:pPr/>
              <a:t>8/24/2022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F6AD4A70-2F51-4146-B9C4-8BA4F7541B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0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D4A70-2F51-4146-B9C4-8BA4F7541B2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57463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600200" y="3584575"/>
            <a:ext cx="6858000" cy="121602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i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Advancing</a:t>
            </a:r>
            <a:r>
              <a:rPr lang="en-US" sz="2800" b="0" i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graduate education.</a:t>
            </a:r>
          </a:p>
          <a:p>
            <a:r>
              <a:rPr lang="en-US" sz="2800" b="0" i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Enhancing the graduate student experience.</a:t>
            </a:r>
            <a:endParaRPr lang="en-US" sz="2800" b="0" i="0" dirty="0">
              <a:solidFill>
                <a:schemeClr val="tx1">
                  <a:lumMod val="85000"/>
                  <a:lumOff val="15000"/>
                </a:schemeClr>
              </a:solidFill>
              <a:latin typeface="Adobe Garamond Pro" pitchFamily="18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2399" y="6202681"/>
            <a:ext cx="8991601" cy="45719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nwilder\Desktop\UMD-logo-no-background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6" b="72747"/>
          <a:stretch/>
        </p:blipFill>
        <p:spPr bwMode="auto">
          <a:xfrm>
            <a:off x="1219200" y="1983890"/>
            <a:ext cx="7543800" cy="15975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823248" y="0"/>
            <a:ext cx="8320752" cy="190500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42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57463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2399" y="6202681"/>
            <a:ext cx="8991601" cy="45719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23248" y="0"/>
            <a:ext cx="8320752" cy="190500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95400" y="2334918"/>
            <a:ext cx="739140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600" y="3739896"/>
            <a:ext cx="6553200" cy="603504"/>
          </a:xfrm>
        </p:spPr>
        <p:txBody>
          <a:bodyPr>
            <a:normAutofit/>
          </a:bodyPr>
          <a:lstStyle>
            <a:lvl1pPr marL="45720" indent="0" algn="ctr">
              <a:buClr>
                <a:srgbClr val="D20000"/>
              </a:buClr>
              <a:buNone/>
              <a:defRPr sz="2800" i="1" baseline="0"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4191000" y="6477000"/>
            <a:ext cx="4876800" cy="31131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2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Advancing</a:t>
            </a:r>
            <a:r>
              <a:rPr lang="en-US" sz="1200" b="0" i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graduate education. Enhancing the graduate student experience.</a:t>
            </a:r>
            <a:endParaRPr lang="en-US" sz="1200" b="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4" descr="Z:\Logos Grad School\grad school logo-1horiz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6" r="1123" b="9362"/>
          <a:stretch/>
        </p:blipFill>
        <p:spPr bwMode="auto">
          <a:xfrm>
            <a:off x="990600" y="6267777"/>
            <a:ext cx="2590800" cy="590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503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200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63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0999" y="1676400"/>
            <a:ext cx="4191001" cy="4450079"/>
          </a:xfrm>
        </p:spPr>
        <p:txBody>
          <a:bodyPr/>
          <a:lstStyle>
            <a:lvl1pPr>
              <a:buClr>
                <a:srgbClr val="D200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4724401" y="1676400"/>
            <a:ext cx="4191000" cy="4495800"/>
          </a:xfrm>
        </p:spPr>
        <p:txBody>
          <a:bodyPr/>
          <a:lstStyle>
            <a:lvl1pPr>
              <a:buClr>
                <a:srgbClr val="D200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6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762000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762000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7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66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11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57463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2399" y="6202681"/>
            <a:ext cx="8991601" cy="45719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23248" y="0"/>
            <a:ext cx="8320752" cy="190500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95400" y="2334918"/>
            <a:ext cx="739140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600" y="3739896"/>
            <a:ext cx="6553200" cy="603504"/>
          </a:xfrm>
        </p:spPr>
        <p:txBody>
          <a:bodyPr>
            <a:normAutofit/>
          </a:bodyPr>
          <a:lstStyle>
            <a:lvl1pPr marL="45720" indent="0" algn="ctr">
              <a:buClr>
                <a:srgbClr val="D20000"/>
              </a:buClr>
              <a:buNone/>
              <a:defRPr sz="2800" i="1" baseline="0"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4191000" y="6477000"/>
            <a:ext cx="4876800" cy="31131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2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Advancing</a:t>
            </a:r>
            <a:r>
              <a:rPr lang="en-US" sz="1200" b="0" i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graduate education. Enhancing the graduate student experience.</a:t>
            </a:r>
            <a:endParaRPr lang="en-US" sz="1200" b="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4" descr="Z:\Logos Grad School\grad school logo-1horiz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6" r="1123" b="9362"/>
          <a:stretch/>
        </p:blipFill>
        <p:spPr bwMode="auto">
          <a:xfrm>
            <a:off x="990600" y="6267777"/>
            <a:ext cx="2590800" cy="590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369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57463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2399" y="6202681"/>
            <a:ext cx="8991601" cy="45719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23248" y="0"/>
            <a:ext cx="8320752" cy="190500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95400" y="2334918"/>
            <a:ext cx="739140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600" y="3739896"/>
            <a:ext cx="6553200" cy="603504"/>
          </a:xfrm>
        </p:spPr>
        <p:txBody>
          <a:bodyPr>
            <a:normAutofit/>
          </a:bodyPr>
          <a:lstStyle>
            <a:lvl1pPr marL="45720" indent="0" algn="ctr">
              <a:buClr>
                <a:srgbClr val="D20000"/>
              </a:buClr>
              <a:buNone/>
              <a:defRPr sz="2800" i="1" baseline="0">
                <a:solidFill>
                  <a:schemeClr val="tx1"/>
                </a:solidFill>
              </a:defRPr>
            </a:lvl1pPr>
            <a:lvl2pPr>
              <a:buClr>
                <a:srgbClr val="D200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D200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D200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D200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4191000" y="6477000"/>
            <a:ext cx="4876800" cy="31131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2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Advancing</a:t>
            </a:r>
            <a:r>
              <a:rPr lang="en-US" sz="1200" b="0" i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graduate education. Enhancing the graduate student experience.</a:t>
            </a:r>
            <a:endParaRPr lang="en-US" sz="1200" b="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4" descr="Z:\Logos Grad School\grad school logo-1horiz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6" r="1123" b="9362"/>
          <a:stretch/>
        </p:blipFill>
        <p:spPr bwMode="auto">
          <a:xfrm>
            <a:off x="990600" y="6267777"/>
            <a:ext cx="2590800" cy="590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466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066800"/>
            <a:ext cx="4724400" cy="4448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399" y="6153913"/>
            <a:ext cx="8814047" cy="45719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191000" y="6477000"/>
            <a:ext cx="4876800" cy="31131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200" b="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Advancing</a:t>
            </a:r>
            <a:r>
              <a:rPr lang="en-US" sz="1200" b="0" i="1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graduate education. Enhancing the graduate student experience.</a:t>
            </a:r>
            <a:endParaRPr lang="en-US" sz="1200" b="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4" descr="Z:\Logos Grad School\grad school logo-1horiz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6" r="1123" b="9362"/>
          <a:stretch/>
        </p:blipFill>
        <p:spPr bwMode="auto">
          <a:xfrm>
            <a:off x="0" y="6267777"/>
            <a:ext cx="2590800" cy="590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2399" y="0"/>
            <a:ext cx="8814048" cy="152400"/>
          </a:xfrm>
          <a:prstGeom prst="rect">
            <a:avLst/>
          </a:prstGeom>
          <a:solidFill>
            <a:srgbClr val="D20000"/>
          </a:solidFill>
          <a:ln>
            <a:solidFill>
              <a:srgbClr val="D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821" r:id="rId8"/>
    <p:sldLayoutId id="2147483834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200" baseline="0">
          <a:ln>
            <a:noFill/>
          </a:ln>
          <a:solidFill>
            <a:schemeClr val="tx1"/>
          </a:solidFill>
          <a:effectLst/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rgbClr val="D20000"/>
        </a:buClr>
        <a:buFont typeface="Wingdings 2" pitchFamily="18" charset="2"/>
        <a:buChar char=""/>
        <a:defRPr sz="3600" kern="1200" spc="15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rgbClr val="D20000"/>
        </a:buClr>
        <a:buFont typeface="Wingdings" pitchFamily="2" charset="2"/>
        <a:buChar char="§"/>
        <a:defRPr sz="3200" kern="1200" spc="1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rgbClr val="D20000"/>
        </a:buClr>
        <a:buFont typeface="Wingdings" pitchFamily="2" charset="2"/>
        <a:buChar char="§"/>
        <a:defRPr sz="2600" kern="1200" spc="1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rgbClr val="D20000"/>
        </a:buClr>
        <a:buFont typeface="Wingdings" pitchFamily="2" charset="2"/>
        <a:buChar char="§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rgbClr val="D20000"/>
        </a:buClr>
        <a:buFont typeface="Wingdings" pitchFamily="2" charset="2"/>
        <a:buChar char="§"/>
        <a:defRPr sz="2000" kern="1200" spc="1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radschool.umd.edu/funding/student-fellowships-award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grad.illinois.edu/fellowship-finder/" TargetMode="External"/><Relationship Id="rId2" Type="http://schemas.openxmlformats.org/officeDocument/2006/relationships/hyperlink" Target="http://www.gradschool.umd.edu/funding/fellowships-awards/external-fellowship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rad.ucla.edu/funding/#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radschool.umd.edu/funding/workshops" TargetMode="External"/><Relationship Id="rId2" Type="http://schemas.openxmlformats.org/officeDocument/2006/relationships/hyperlink" Target="https://gradschool.umd.edu/graduate-school-writing-center/workshops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cholarships.umd.edu/alum-grad-international-students" TargetMode="External"/><Relationship Id="rId4" Type="http://schemas.openxmlformats.org/officeDocument/2006/relationships/hyperlink" Target="https://research.umd.edu/proposal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tamp.umd.edu/engagement/graduate_student_life" TargetMode="External"/><Relationship Id="rId3" Type="http://schemas.openxmlformats.org/officeDocument/2006/relationships/hyperlink" Target="https://gradschool.umd.edu/health-insurance" TargetMode="External"/><Relationship Id="rId7" Type="http://schemas.openxmlformats.org/officeDocument/2006/relationships/hyperlink" Target="https://gradschool.umd.edu/forms" TargetMode="External"/><Relationship Id="rId2" Type="http://schemas.openxmlformats.org/officeDocument/2006/relationships/hyperlink" Target="https://gradschool.umd.edu/about-us/ombuds-offic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radschool.umd.edu/terptax" TargetMode="External"/><Relationship Id="rId5" Type="http://schemas.openxmlformats.org/officeDocument/2006/relationships/hyperlink" Target="https://gradschool.umd.edu/calendar/deadlines" TargetMode="External"/><Relationship Id="rId4" Type="http://schemas.openxmlformats.org/officeDocument/2006/relationships/hyperlink" Target="gradschool.umd.edu/about-us/ombuds-offi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kotzker@umd.ed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19200"/>
            <a:ext cx="7924800" cy="914400"/>
          </a:xfrm>
        </p:spPr>
        <p:txBody>
          <a:bodyPr/>
          <a:lstStyle/>
          <a:p>
            <a:r>
              <a:rPr lang="en-US" dirty="0" smtClean="0"/>
              <a:t>The Graduate School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743200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Funding Opportunities </a:t>
            </a:r>
          </a:p>
          <a:p>
            <a:pPr algn="ctr"/>
            <a:r>
              <a:rPr lang="en-US" sz="2800" dirty="0" smtClean="0"/>
              <a:t>&amp; </a:t>
            </a:r>
          </a:p>
          <a:p>
            <a:pPr algn="ctr"/>
            <a:r>
              <a:rPr lang="en-US" sz="2800" dirty="0" smtClean="0"/>
              <a:t>Resources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49056" y="47502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August 24, 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9367" y="304801"/>
            <a:ext cx="8381260" cy="1185530"/>
          </a:xfrm>
        </p:spPr>
        <p:txBody>
          <a:bodyPr/>
          <a:lstStyle/>
          <a:p>
            <a:pPr marL="45720"/>
            <a:r>
              <a:rPr lang="en-US" sz="3200" dirty="0" smtClean="0"/>
              <a:t>Graduate School Funding Opportunities</a:t>
            </a:r>
            <a:br>
              <a:rPr lang="en-US" sz="3200" dirty="0" smtClean="0"/>
            </a:br>
            <a:r>
              <a:rPr lang="en-US" sz="1600" b="0" dirty="0">
                <a:cs typeface="Calibri" panose="020F0502020204030204" pitchFamily="34" charset="0"/>
              </a:rPr>
              <a:t>More than 25 Competitive Awards </a:t>
            </a:r>
            <a:br>
              <a:rPr lang="en-US" sz="1600" b="0" dirty="0">
                <a:cs typeface="Calibri" panose="020F0502020204030204" pitchFamily="34" charset="0"/>
              </a:rPr>
            </a:br>
            <a:r>
              <a:rPr lang="en-US" sz="1600" b="0" dirty="0">
                <a:cs typeface="Calibri" panose="020F0502020204030204" pitchFamily="34" charset="0"/>
              </a:rPr>
              <a:t>Students must be nominated by their program</a:t>
            </a:r>
            <a:br>
              <a:rPr lang="en-US" sz="1600" b="0" dirty="0">
                <a:cs typeface="Calibri" panose="020F0502020204030204" pitchFamily="34" charset="0"/>
              </a:rPr>
            </a:br>
            <a:endParaRPr lang="en-US" sz="1600" b="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89367" y="1490331"/>
            <a:ext cx="8707549" cy="445326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400" b="1" dirty="0">
                <a:cs typeface="Calibri" panose="020F0502020204030204" pitchFamily="34" charset="0"/>
              </a:rPr>
              <a:t>Graduate School Funding Website </a:t>
            </a:r>
          </a:p>
          <a:p>
            <a:pPr marL="45720" indent="0">
              <a:buNone/>
            </a:pPr>
            <a:r>
              <a:rPr lang="en-US" sz="2000" dirty="0">
                <a:cs typeface="Calibri" panose="020F0502020204030204" pitchFamily="34" charset="0"/>
                <a:hlinkClick r:id="rId2"/>
              </a:rPr>
              <a:t>gradschool.umd.edu/funding/student-fellowships-awards </a:t>
            </a:r>
            <a:endParaRPr lang="en-US" sz="2000" dirty="0" smtClean="0">
              <a:cs typeface="Calibri" panose="020F0502020204030204" pitchFamily="34" charset="0"/>
            </a:endParaRPr>
          </a:p>
          <a:p>
            <a:pPr marL="45720" indent="0">
              <a:buNone/>
            </a:pPr>
            <a:endParaRPr lang="en-US" sz="2000" dirty="0"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2000" b="1" dirty="0" smtClean="0">
                <a:cs typeface="Calibri" panose="020F0502020204030204" pitchFamily="34" charset="0"/>
              </a:rPr>
              <a:t>Types </a:t>
            </a:r>
            <a:r>
              <a:rPr lang="en-US" sz="2000" b="1" dirty="0">
                <a:cs typeface="Calibri" panose="020F0502020204030204" pitchFamily="34" charset="0"/>
              </a:rPr>
              <a:t>of </a:t>
            </a:r>
            <a:r>
              <a:rPr lang="en-US" sz="2000" b="1" dirty="0" smtClean="0">
                <a:cs typeface="Calibri" panose="020F0502020204030204" pitchFamily="34" charset="0"/>
              </a:rPr>
              <a:t>Awards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Research, Dissertation, Academic Achievement/Excellence, Travel Awards</a:t>
            </a:r>
          </a:p>
          <a:p>
            <a:pPr marL="45720" indent="0">
              <a:buNone/>
            </a:pPr>
            <a:endParaRPr lang="en-US" sz="2000" dirty="0"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2000" b="1" dirty="0" smtClean="0">
                <a:cs typeface="Calibri" panose="020F0502020204030204" pitchFamily="34" charset="0"/>
              </a:rPr>
              <a:t>Most Popular Awards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Summer Research Fellowship 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Semester Dissertation Fellowship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Outstanding Graduate Assistant Award  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Three-Minute Thesis Award </a:t>
            </a:r>
          </a:p>
          <a:p>
            <a:pPr marL="45720" indent="0">
              <a:buNone/>
            </a:pPr>
            <a:r>
              <a:rPr lang="en-US" sz="2000" dirty="0" smtClean="0">
                <a:cs typeface="Calibri" panose="020F0502020204030204" pitchFamily="34" charset="0"/>
              </a:rPr>
              <a:t>Travel Awards</a:t>
            </a:r>
            <a:endParaRPr lang="en-US" sz="2000" dirty="0"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US" sz="2000" dirty="0" smtClean="0"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US" sz="1400" dirty="0"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US" sz="2600" dirty="0"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US" sz="2600" dirty="0"/>
          </a:p>
          <a:p>
            <a:pPr marL="45720" indent="0" algn="ctr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9088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4316" y="381000"/>
            <a:ext cx="8381260" cy="1054394"/>
          </a:xfrm>
        </p:spPr>
        <p:txBody>
          <a:bodyPr/>
          <a:lstStyle/>
          <a:p>
            <a:r>
              <a:rPr lang="en-US" sz="3200" dirty="0" smtClean="0"/>
              <a:t>External Funding Opportunities</a:t>
            </a:r>
            <a:endParaRPr lang="en-US" sz="32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00200"/>
            <a:ext cx="8407893" cy="4179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 2" pitchFamily="18" charset="2"/>
              <a:buChar char=""/>
              <a:defRPr sz="3600" kern="1200" spc="15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32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6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0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 2" pitchFamily="18" charset="2"/>
              <a:buNone/>
            </a:pPr>
            <a:r>
              <a:rPr lang="en-US" sz="2400" dirty="0" smtClean="0">
                <a:cs typeface="Calibri" panose="020F0502020204030204" pitchFamily="34" charset="0"/>
              </a:rPr>
              <a:t>Graduate School’s External Fellowship Database</a:t>
            </a:r>
          </a:p>
          <a:p>
            <a:pPr marL="45720" indent="0" algn="ctr">
              <a:buFont typeface="Wingdings 2" pitchFamily="18" charset="2"/>
              <a:buNone/>
            </a:pPr>
            <a:r>
              <a:rPr lang="en-US" sz="1800" u="sng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  <a:hlinkClick r:id="rId2"/>
              </a:rPr>
              <a:t>gradschool.umd.edu/funding/fellowships-awards/external-fellowships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r>
              <a:rPr 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University of Illinois Fellowships Finder Database</a:t>
            </a:r>
          </a:p>
          <a:p>
            <a:pPr marL="45720" indent="0" algn="ctr">
              <a:buNone/>
            </a:pPr>
            <a:r>
              <a:rPr lang="en-US" sz="1800" dirty="0">
                <a:solidFill>
                  <a:srgbClr val="000000"/>
                </a:solidFill>
                <a:cs typeface="Calibri" panose="020F0502020204030204" pitchFamily="34" charset="0"/>
                <a:hlinkClick r:id="rId3"/>
              </a:rPr>
              <a:t>https://apps.grad.illinois.edu/fellowship-finder</a:t>
            </a:r>
            <a:r>
              <a:rPr lang="en-US" sz="1800" dirty="0" smtClean="0">
                <a:solidFill>
                  <a:srgbClr val="000000"/>
                </a:solidFill>
                <a:cs typeface="Calibri" panose="020F0502020204030204" pitchFamily="34" charset="0"/>
                <a:hlinkClick r:id="rId3"/>
              </a:rPr>
              <a:t>/</a:t>
            </a:r>
            <a:endParaRPr lang="en-US" sz="1800" dirty="0" smtClean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endParaRPr lang="en-US" sz="2400" dirty="0" smtClean="0">
              <a:cs typeface="Calibri" panose="020F0502020204030204" pitchFamily="34" charset="0"/>
            </a:endParaRPr>
          </a:p>
          <a:p>
            <a:pPr marL="45720" indent="0" algn="ctr">
              <a:buNone/>
            </a:pPr>
            <a:r>
              <a:rPr lang="en-US" sz="2400" dirty="0" smtClean="0">
                <a:cs typeface="Calibri" panose="020F0502020204030204" pitchFamily="34" charset="0"/>
              </a:rPr>
              <a:t>UCLA </a:t>
            </a:r>
            <a:r>
              <a:rPr lang="en-US" sz="2400" dirty="0">
                <a:cs typeface="Calibri" panose="020F0502020204030204" pitchFamily="34" charset="0"/>
              </a:rPr>
              <a:t>Graduate &amp; Postdoctoral Extramural Support Database (GRAPES) </a:t>
            </a:r>
          </a:p>
          <a:p>
            <a:pPr marL="45720" indent="0" algn="ctr">
              <a:buNone/>
            </a:pPr>
            <a:r>
              <a:rPr lang="en-US" sz="19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  <a:hlinkClick r:id="rId4"/>
              </a:rPr>
              <a:t>https://grad.ucla.edu/funding</a:t>
            </a: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  <a:hlinkClick r:id="rId4"/>
              </a:rPr>
              <a:t>/#/</a:t>
            </a:r>
            <a:r>
              <a:rPr lang="en-US" sz="1900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874" y="348413"/>
            <a:ext cx="8381260" cy="718387"/>
          </a:xfrm>
        </p:spPr>
        <p:txBody>
          <a:bodyPr/>
          <a:lstStyle/>
          <a:p>
            <a:r>
              <a:rPr lang="en-US" sz="3200" dirty="0" smtClean="0"/>
              <a:t>Resources for </a:t>
            </a:r>
            <a:r>
              <a:rPr lang="en-US" sz="3200" dirty="0"/>
              <a:t>P</a:t>
            </a:r>
            <a:r>
              <a:rPr lang="en-US" sz="3200" dirty="0" smtClean="0"/>
              <a:t>roposal Writing</a:t>
            </a:r>
            <a:endParaRPr lang="en-US" sz="32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16241" y="1219200"/>
            <a:ext cx="8407893" cy="50667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 2" pitchFamily="18" charset="2"/>
              <a:buChar char=""/>
              <a:defRPr sz="3600" kern="1200" spc="15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32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6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rgbClr val="D20000"/>
              </a:buClr>
              <a:buFont typeface="Wingdings" pitchFamily="2" charset="2"/>
              <a:buChar char="§"/>
              <a:defRPr sz="2000" kern="1200" spc="1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US" sz="2400" dirty="0" smtClean="0"/>
              <a:t>Graduate </a:t>
            </a:r>
            <a:r>
              <a:rPr lang="en-US" sz="2400" dirty="0"/>
              <a:t>School Writing Center </a:t>
            </a:r>
          </a:p>
          <a:p>
            <a:pPr marL="45720" indent="0" algn="ctr">
              <a:buNone/>
            </a:pPr>
            <a:r>
              <a:rPr lang="en-US" sz="2400" dirty="0"/>
              <a:t>Workshops / Retreats / Write-ins</a:t>
            </a:r>
          </a:p>
          <a:p>
            <a:pPr marL="45720" indent="0" algn="ctr">
              <a:buNone/>
            </a:pPr>
            <a:r>
              <a:rPr lang="en-US" sz="1800" dirty="0" smtClean="0">
                <a:hlinkClick r:id="rId2"/>
              </a:rPr>
              <a:t>gradschool.umd.edu/graduate-school-writing-center/workshops</a:t>
            </a:r>
            <a:endParaRPr lang="en-US" sz="1800" dirty="0" smtClean="0"/>
          </a:p>
          <a:p>
            <a:pPr marL="45720" indent="0" algn="ctr">
              <a:buNone/>
            </a:pPr>
            <a:endParaRPr lang="en-US" sz="1800" dirty="0" smtClean="0"/>
          </a:p>
          <a:p>
            <a:pPr marL="45720" indent="0" algn="ctr">
              <a:buNone/>
            </a:pPr>
            <a:r>
              <a:rPr lang="en-US" sz="2800" dirty="0" smtClean="0"/>
              <a:t>Graduate School Funding </a:t>
            </a:r>
            <a:r>
              <a:rPr lang="en-US" sz="2800" dirty="0"/>
              <a:t>Workshops</a:t>
            </a:r>
          </a:p>
          <a:p>
            <a:pPr marL="45720" indent="0" algn="ctr">
              <a:buNone/>
            </a:pPr>
            <a:r>
              <a:rPr lang="en-US" sz="1800" dirty="0">
                <a:hlinkClick r:id="rId3"/>
              </a:rPr>
              <a:t>gradschool.umd.edu/funding/workshops</a:t>
            </a:r>
            <a:endParaRPr lang="en-US" sz="1800" dirty="0"/>
          </a:p>
          <a:p>
            <a:pPr marL="45720" indent="0" algn="ctr">
              <a:buNone/>
            </a:pPr>
            <a:endParaRPr lang="en-US" sz="1800" dirty="0"/>
          </a:p>
          <a:p>
            <a:pPr marL="45720" indent="0" algn="ctr">
              <a:buNone/>
            </a:pPr>
            <a:endParaRPr lang="en-US" sz="1800" dirty="0"/>
          </a:p>
          <a:p>
            <a:pPr marL="45720" indent="0" algn="ctr">
              <a:buFont typeface="Wingdings 2" pitchFamily="18" charset="2"/>
              <a:buNone/>
            </a:pPr>
            <a:r>
              <a:rPr lang="en-US" sz="2400" dirty="0" smtClean="0">
                <a:cs typeface="Calibri" panose="020F0502020204030204" pitchFamily="34" charset="0"/>
              </a:rPr>
              <a:t>Division of Research Proposal Development and Management Services (PDM)</a:t>
            </a:r>
          </a:p>
          <a:p>
            <a:pPr marL="45720" indent="0" algn="ctr">
              <a:buNone/>
            </a:pPr>
            <a:r>
              <a:rPr lang="en-US" sz="1800" dirty="0" smtClean="0">
                <a:cs typeface="Calibri" panose="020F0502020204030204" pitchFamily="34" charset="0"/>
                <a:hlinkClick r:id="rId4"/>
              </a:rPr>
              <a:t>research.umd.edu/proposals</a:t>
            </a:r>
            <a:endParaRPr lang="en-US" sz="1800" dirty="0" smtClean="0">
              <a:cs typeface="Calibri" panose="020F0502020204030204" pitchFamily="34" charset="0"/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45720" indent="0" algn="ctr">
              <a:buNone/>
            </a:pPr>
            <a:r>
              <a:rPr lang="en-US" sz="2400" dirty="0">
                <a:cs typeface="Calibri" panose="020F0502020204030204" pitchFamily="34" charset="0"/>
              </a:rPr>
              <a:t>National Scholarships Office at UMD</a:t>
            </a:r>
          </a:p>
          <a:p>
            <a:pPr marL="45720" indent="0" algn="ctr">
              <a:buNone/>
            </a:pPr>
            <a:r>
              <a:rPr lang="en-US" sz="1800" dirty="0" smtClean="0">
                <a:cs typeface="Calibri" panose="020F0502020204030204" pitchFamily="34" charset="0"/>
              </a:rPr>
              <a:t>(Fulbright </a:t>
            </a:r>
            <a:r>
              <a:rPr lang="en-US" sz="1800" dirty="0">
                <a:cs typeface="Calibri" panose="020F0502020204030204" pitchFamily="34" charset="0"/>
              </a:rPr>
              <a:t>and NSFGRFP)</a:t>
            </a:r>
          </a:p>
          <a:p>
            <a:pPr marL="45720" indent="0" algn="ctr">
              <a:buNone/>
            </a:pPr>
            <a:r>
              <a:rPr lang="en-US" sz="1800" dirty="0" smtClean="0">
                <a:solidFill>
                  <a:srgbClr val="0070C0"/>
                </a:solidFill>
                <a:cs typeface="Calibri" panose="020F0502020204030204" pitchFamily="34" charset="0"/>
                <a:hlinkClick r:id="rId5"/>
              </a:rPr>
              <a:t>scholarships.umd.edu/alum-grad-international-students </a:t>
            </a:r>
            <a:endParaRPr lang="en-US" sz="18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45720" indent="0" algn="ctr">
              <a:buFont typeface="Wingdings 2" pitchFamily="18" charset="2"/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3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407893" cy="4407408"/>
          </a:xfrm>
        </p:spPr>
        <p:txBody>
          <a:bodyPr/>
          <a:lstStyle/>
          <a:p>
            <a:pPr marL="45720" indent="0">
              <a:buNone/>
            </a:pPr>
            <a:endParaRPr lang="en-US" dirty="0" smtClean="0">
              <a:hlinkClick r:id="rId2"/>
            </a:endParaRPr>
          </a:p>
          <a:p>
            <a:pPr marL="45720" indent="0">
              <a:buNone/>
            </a:pPr>
            <a:endParaRPr lang="en-US" dirty="0">
              <a:hlinkClick r:id="rId2"/>
            </a:endParaRPr>
          </a:p>
          <a:p>
            <a:pPr marL="45720" indent="0">
              <a:buNone/>
            </a:pPr>
            <a:endParaRPr lang="en-US" dirty="0" smtClean="0">
              <a:hlinkClick r:id="rId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Grad School Resources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" y="1674953"/>
            <a:ext cx="3962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New Student Orientation:</a:t>
            </a:r>
          </a:p>
          <a:p>
            <a:pPr algn="r"/>
            <a:endParaRPr lang="en-US" dirty="0"/>
          </a:p>
          <a:p>
            <a:pPr algn="r"/>
            <a:r>
              <a:rPr lang="en-US" dirty="0" smtClean="0"/>
              <a:t>Health Insurance </a:t>
            </a:r>
            <a:r>
              <a:rPr lang="en-US" dirty="0"/>
              <a:t>Policy Information: </a:t>
            </a:r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Graduate School </a:t>
            </a:r>
            <a:r>
              <a:rPr lang="en-US" dirty="0" err="1" smtClean="0"/>
              <a:t>Ombuds</a:t>
            </a:r>
            <a:r>
              <a:rPr lang="en-US" dirty="0" smtClean="0"/>
              <a:t> Office: </a:t>
            </a:r>
          </a:p>
          <a:p>
            <a:pPr algn="r"/>
            <a:endParaRPr lang="en-US" dirty="0" smtClean="0"/>
          </a:p>
          <a:p>
            <a:pPr algn="r"/>
            <a:r>
              <a:rPr lang="en-US" dirty="0"/>
              <a:t>Graduate School Deadlines: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Forms</a:t>
            </a:r>
            <a:r>
              <a:rPr lang="en-US" dirty="0"/>
              <a:t>:</a:t>
            </a:r>
          </a:p>
          <a:p>
            <a:pPr algn="r"/>
            <a:endParaRPr lang="en-US" dirty="0" smtClean="0"/>
          </a:p>
          <a:p>
            <a:pPr algn="r"/>
            <a:r>
              <a:rPr lang="en-US" dirty="0" err="1" smtClean="0"/>
              <a:t>TerpTax</a:t>
            </a:r>
            <a:r>
              <a:rPr lang="en-US" dirty="0" smtClean="0"/>
              <a:t>:</a:t>
            </a:r>
          </a:p>
          <a:p>
            <a:pPr algn="r"/>
            <a:endParaRPr lang="en-US" dirty="0"/>
          </a:p>
          <a:p>
            <a:pPr algn="r"/>
            <a:r>
              <a:rPr lang="en-US" dirty="0" smtClean="0"/>
              <a:t>Graduate Student Life: 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63568" y="1674953"/>
            <a:ext cx="48280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gradschool.umd.edu/orientation</a:t>
            </a:r>
          </a:p>
          <a:p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gradschool.umd.edu/health-insurance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file"/>
              </a:rPr>
              <a:t>gradschool.umd.edu/about-us/</a:t>
            </a:r>
            <a:r>
              <a:rPr lang="en-US" dirty="0" err="1" smtClean="0">
                <a:hlinkClick r:id="rId4" action="ppaction://hlinkfile"/>
              </a:rPr>
              <a:t>ombuds</a:t>
            </a:r>
            <a:r>
              <a:rPr lang="en-US" dirty="0" smtClean="0">
                <a:hlinkClick r:id="rId4" action="ppaction://hlinkfile"/>
              </a:rPr>
              <a:t>-office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5"/>
              </a:rPr>
              <a:t>gradschool.umd.edu/calendar/deadlines</a:t>
            </a:r>
            <a:endParaRPr lang="en-US" dirty="0"/>
          </a:p>
          <a:p>
            <a:endParaRPr lang="en-US" dirty="0" smtClean="0">
              <a:hlinkClick r:id="rId6"/>
            </a:endParaRPr>
          </a:p>
          <a:p>
            <a:r>
              <a:rPr lang="en-US" dirty="0">
                <a:hlinkClick r:id="rId7"/>
              </a:rPr>
              <a:t>gradschool.umd.edu/forms</a:t>
            </a:r>
            <a:endParaRPr lang="en-US" dirty="0">
              <a:hlinkClick r:id="rId6"/>
            </a:endParaRPr>
          </a:p>
          <a:p>
            <a:endParaRPr lang="en-US" dirty="0"/>
          </a:p>
          <a:p>
            <a:r>
              <a:rPr lang="en-US" dirty="0">
                <a:hlinkClick r:id="rId6"/>
              </a:rPr>
              <a:t>gradschool.umd.edu/</a:t>
            </a:r>
            <a:r>
              <a:rPr lang="en-US" dirty="0" err="1">
                <a:hlinkClick r:id="rId6"/>
              </a:rPr>
              <a:t>terptax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hlinkClick r:id="rId8"/>
              </a:rPr>
              <a:t>stamp.umd.edu/engagement/</a:t>
            </a:r>
            <a:r>
              <a:rPr lang="en-US" dirty="0" err="1" smtClean="0">
                <a:hlinkClick r:id="rId8"/>
              </a:rPr>
              <a:t>graduate_student_life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198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828801"/>
            <a:ext cx="8407893" cy="365759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en-US" sz="2800" dirty="0" smtClean="0">
              <a:latin typeface="Baskerville Old Face" panose="02020602080505020303" pitchFamily="18" charset="0"/>
              <a:ea typeface="Batang" panose="02030600000101010101" pitchFamily="18" charset="-127"/>
            </a:endParaRPr>
          </a:p>
          <a:p>
            <a:pPr marL="45720" indent="0" algn="ctr">
              <a:buNone/>
            </a:pPr>
            <a:r>
              <a:rPr lang="en-US" sz="3800" dirty="0" smtClean="0">
                <a:latin typeface="Baskerville Old Face" panose="02020602080505020303" pitchFamily="18" charset="0"/>
                <a:ea typeface="Batang" panose="02030600000101010101" pitchFamily="18" charset="-127"/>
              </a:rPr>
              <a:t>Robyn Kotzker</a:t>
            </a:r>
          </a:p>
          <a:p>
            <a:pPr marL="45720" indent="0" algn="ctr">
              <a:buNone/>
            </a:pPr>
            <a:r>
              <a:rPr lang="en-US" sz="2400" dirty="0" smtClean="0">
                <a:latin typeface="Baskerville Old Face" panose="02020602080505020303" pitchFamily="18" charset="0"/>
                <a:ea typeface="Batang" panose="02030600000101010101" pitchFamily="18" charset="-127"/>
              </a:rPr>
              <a:t>Program Director, Office of Funding Opportunities</a:t>
            </a:r>
          </a:p>
          <a:p>
            <a:pPr marL="45720" indent="0" algn="ctr">
              <a:buNone/>
            </a:pPr>
            <a:r>
              <a:rPr lang="en-US" sz="2400" dirty="0" smtClean="0">
                <a:latin typeface="Baskerville Old Face" panose="02020602080505020303" pitchFamily="18" charset="0"/>
                <a:ea typeface="Batang" panose="02030600000101010101" pitchFamily="18" charset="-127"/>
                <a:hlinkClick r:id="rId2"/>
              </a:rPr>
              <a:t>rkotzker@umd.edu</a:t>
            </a:r>
            <a:r>
              <a:rPr lang="en-US" sz="2400" dirty="0" smtClean="0">
                <a:latin typeface="Baskerville Old Face" panose="02020602080505020303" pitchFamily="18" charset="0"/>
                <a:ea typeface="Batang" panose="02030600000101010101" pitchFamily="18" charset="-127"/>
              </a:rPr>
              <a:t> / 301-405-0281</a:t>
            </a:r>
            <a:endParaRPr lang="en-US" sz="2400" dirty="0">
              <a:latin typeface="Baskerville Old Face" panose="02020602080505020303" pitchFamily="18" charset="0"/>
              <a:ea typeface="Batang" panose="02030600000101010101" pitchFamily="18" charset="-127"/>
            </a:endParaRPr>
          </a:p>
          <a:p>
            <a:pPr marL="45720" indent="0" algn="ctr">
              <a:buNone/>
            </a:pPr>
            <a:endParaRPr lang="en-US" sz="2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en-US" sz="3600" dirty="0" smtClean="0">
                <a:latin typeface="Baskerville Old Face" panose="02020602080505020303" pitchFamily="18" charset="0"/>
                <a:ea typeface="Batang" panose="02030600000101010101" pitchFamily="18" charset="-127"/>
              </a:rPr>
              <a:t>Thank you</a:t>
            </a:r>
            <a:endParaRPr lang="en-US" sz="3600" dirty="0">
              <a:latin typeface="Baskerville Old Face" panose="020206020805050203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704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DE799-400D-457A-A0F1-CBEB124E44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3465</TotalTime>
  <Words>177</Words>
  <Application>Microsoft Office PowerPoint</Application>
  <PresentationFormat>On-screen Show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Adobe Garamond Pro</vt:lpstr>
      <vt:lpstr>Arial</vt:lpstr>
      <vt:lpstr>Baskerville Old Face</vt:lpstr>
      <vt:lpstr>Batang</vt:lpstr>
      <vt:lpstr>Calibri</vt:lpstr>
      <vt:lpstr>Franklin Gothic Medium</vt:lpstr>
      <vt:lpstr>Wingdings</vt:lpstr>
      <vt:lpstr>Wingdings 2</vt:lpstr>
      <vt:lpstr>Grid</vt:lpstr>
      <vt:lpstr>The Graduate School </vt:lpstr>
      <vt:lpstr>Graduate School Funding Opportunities More than 25 Competitive Awards  Students must be nominated by their program </vt:lpstr>
      <vt:lpstr>External Funding Opportunities</vt:lpstr>
      <vt:lpstr>Resources for Proposal Writing</vt:lpstr>
      <vt:lpstr>Other Grad School Resources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EDUCATION THE UNIVERSITY OF MARYLAND</dc:title>
  <dc:creator>Kathleen R. Worthington</dc:creator>
  <cp:lastModifiedBy>Robyn B Kotzker</cp:lastModifiedBy>
  <cp:revision>387</cp:revision>
  <cp:lastPrinted>2016-10-24T14:45:09Z</cp:lastPrinted>
  <dcterms:created xsi:type="dcterms:W3CDTF">2013-10-02T23:25:01Z</dcterms:created>
  <dcterms:modified xsi:type="dcterms:W3CDTF">2022-08-24T17:40:09Z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TC102867849990</vt:lpwstr>
  </property>
</Properties>
</file>