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2"/>
  </p:sldMasterIdLst>
  <p:notesMasterIdLst>
    <p:notesMasterId r:id="rId54"/>
  </p:notesMasterIdLst>
  <p:sldIdLst>
    <p:sldId id="362" r:id="rId3"/>
    <p:sldId id="387" r:id="rId4"/>
    <p:sldId id="363" r:id="rId5"/>
    <p:sldId id="372" r:id="rId6"/>
    <p:sldId id="383" r:id="rId7"/>
    <p:sldId id="364" r:id="rId8"/>
    <p:sldId id="365" r:id="rId9"/>
    <p:sldId id="370" r:id="rId10"/>
    <p:sldId id="369" r:id="rId11"/>
    <p:sldId id="279" r:id="rId12"/>
    <p:sldId id="345" r:id="rId13"/>
    <p:sldId id="317" r:id="rId14"/>
    <p:sldId id="388" r:id="rId15"/>
    <p:sldId id="288" r:id="rId16"/>
    <p:sldId id="303" r:id="rId17"/>
    <p:sldId id="304" r:id="rId18"/>
    <p:sldId id="292" r:id="rId19"/>
    <p:sldId id="324" r:id="rId20"/>
    <p:sldId id="325" r:id="rId21"/>
    <p:sldId id="326" r:id="rId22"/>
    <p:sldId id="331" r:id="rId23"/>
    <p:sldId id="320" r:id="rId24"/>
    <p:sldId id="330" r:id="rId25"/>
    <p:sldId id="298" r:id="rId26"/>
    <p:sldId id="301" r:id="rId27"/>
    <p:sldId id="315" r:id="rId28"/>
    <p:sldId id="316" r:id="rId29"/>
    <p:sldId id="312" r:id="rId30"/>
    <p:sldId id="319" r:id="rId31"/>
    <p:sldId id="374" r:id="rId32"/>
    <p:sldId id="378" r:id="rId33"/>
    <p:sldId id="377" r:id="rId34"/>
    <p:sldId id="375" r:id="rId35"/>
    <p:sldId id="376" r:id="rId36"/>
    <p:sldId id="311" r:id="rId37"/>
    <p:sldId id="357" r:id="rId38"/>
    <p:sldId id="344" r:id="rId39"/>
    <p:sldId id="295" r:id="rId40"/>
    <p:sldId id="296" r:id="rId41"/>
    <p:sldId id="297" r:id="rId42"/>
    <p:sldId id="381" r:id="rId43"/>
    <p:sldId id="380" r:id="rId44"/>
    <p:sldId id="313" r:id="rId45"/>
    <p:sldId id="293" r:id="rId46"/>
    <p:sldId id="328" r:id="rId47"/>
    <p:sldId id="310" r:id="rId48"/>
    <p:sldId id="322" r:id="rId49"/>
    <p:sldId id="360" r:id="rId50"/>
    <p:sldId id="358" r:id="rId51"/>
    <p:sldId id="359" r:id="rId52"/>
    <p:sldId id="27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 Macri" initials="LCM" lastIdx="2" clrIdx="0">
    <p:extLst>
      <p:ext uri="{19B8F6BF-5375-455C-9EA6-DF929625EA0E}">
        <p15:presenceInfo xmlns:p15="http://schemas.microsoft.com/office/powerpoint/2012/main" userId="S-1-5-21-201570533-2938451369-1176671008-331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AC5004"/>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0182" autoAdjust="0"/>
  </p:normalViewPr>
  <p:slideViewPr>
    <p:cSldViewPr>
      <p:cViewPr varScale="1">
        <p:scale>
          <a:sx n="95" d="100"/>
          <a:sy n="95" d="100"/>
        </p:scale>
        <p:origin x="1812" y="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t>2/12/2024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t>‹#›</a:t>
            </a:fld>
            <a:endParaRPr lang="en-US" dirty="0"/>
          </a:p>
        </p:txBody>
      </p:sp>
    </p:spTree>
    <p:extLst>
      <p:ext uri="{BB962C8B-B14F-4D97-AF65-F5344CB8AC3E}">
        <p14:creationId xmlns:p14="http://schemas.microsoft.com/office/powerpoint/2010/main" val="122980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8FE82-3FCF-4BF0-A7B9-EE79C07788C3}" type="slidenum">
              <a:rPr lang="en-US" smtClean="0"/>
              <a:t>1</a:t>
            </a:fld>
            <a:endParaRPr lang="en-US"/>
          </a:p>
        </p:txBody>
      </p:sp>
    </p:spTree>
    <p:extLst>
      <p:ext uri="{BB962C8B-B14F-4D97-AF65-F5344CB8AC3E}">
        <p14:creationId xmlns:p14="http://schemas.microsoft.com/office/powerpoint/2010/main" val="45180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this – within your discipline, this “caring” is covered because you share interests, etc.  Here, in an audience beyond your discipline, you need to create that sense of interest, concern, caring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20</a:t>
            </a:fld>
            <a:endParaRPr lang="en-US" dirty="0"/>
          </a:p>
        </p:txBody>
      </p:sp>
    </p:spTree>
    <p:extLst>
      <p:ext uri="{BB962C8B-B14F-4D97-AF65-F5344CB8AC3E}">
        <p14:creationId xmlns:p14="http://schemas.microsoft.com/office/powerpoint/2010/main" val="422406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22</a:t>
            </a:fld>
            <a:endParaRPr lang="en-US" dirty="0"/>
          </a:p>
        </p:txBody>
      </p:sp>
    </p:spTree>
    <p:extLst>
      <p:ext uri="{BB962C8B-B14F-4D97-AF65-F5344CB8AC3E}">
        <p14:creationId xmlns:p14="http://schemas.microsoft.com/office/powerpoint/2010/main" val="106580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all of this seems like it means</a:t>
            </a:r>
            <a:r>
              <a:rPr lang="en-US" baseline="0" dirty="0"/>
              <a:t> that there are ideas out there that are better suited – climate change, medical breakthroughs, etc. – yes, but no --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23</a:t>
            </a:fld>
            <a:endParaRPr lang="en-US" dirty="0"/>
          </a:p>
        </p:txBody>
      </p:sp>
    </p:spTree>
    <p:extLst>
      <p:ext uri="{BB962C8B-B14F-4D97-AF65-F5344CB8AC3E}">
        <p14:creationId xmlns:p14="http://schemas.microsoft.com/office/powerpoint/2010/main" val="371007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24</a:t>
            </a:fld>
            <a:endParaRPr lang="en-US" dirty="0"/>
          </a:p>
        </p:txBody>
      </p:sp>
    </p:spTree>
    <p:extLst>
      <p:ext uri="{BB962C8B-B14F-4D97-AF65-F5344CB8AC3E}">
        <p14:creationId xmlns:p14="http://schemas.microsoft.com/office/powerpoint/2010/main" val="85751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25</a:t>
            </a:fld>
            <a:endParaRPr lang="en-US" dirty="0"/>
          </a:p>
        </p:txBody>
      </p:sp>
    </p:spTree>
    <p:extLst>
      <p:ext uri="{BB962C8B-B14F-4D97-AF65-F5344CB8AC3E}">
        <p14:creationId xmlns:p14="http://schemas.microsoft.com/office/powerpoint/2010/main" val="290503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26</a:t>
            </a:fld>
            <a:endParaRPr lang="en-US" dirty="0"/>
          </a:p>
        </p:txBody>
      </p:sp>
    </p:spTree>
    <p:extLst>
      <p:ext uri="{BB962C8B-B14F-4D97-AF65-F5344CB8AC3E}">
        <p14:creationId xmlns:p14="http://schemas.microsoft.com/office/powerpoint/2010/main" val="11542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27</a:t>
            </a:fld>
            <a:endParaRPr lang="en-US" dirty="0"/>
          </a:p>
        </p:txBody>
      </p:sp>
    </p:spTree>
    <p:extLst>
      <p:ext uri="{BB962C8B-B14F-4D97-AF65-F5344CB8AC3E}">
        <p14:creationId xmlns:p14="http://schemas.microsoft.com/office/powerpoint/2010/main" val="239206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 but not simplistic or dumbed</a:t>
            </a:r>
            <a:r>
              <a:rPr lang="en-US" baseline="0" dirty="0"/>
              <a:t> down</a:t>
            </a:r>
          </a:p>
          <a:p>
            <a:r>
              <a:rPr lang="en-US" baseline="0" dirty="0"/>
              <a:t>Unexpected </a:t>
            </a:r>
          </a:p>
          <a:p>
            <a:r>
              <a:rPr lang="en-US" baseline="0" dirty="0"/>
              <a:t>Concrete</a:t>
            </a:r>
          </a:p>
          <a:p>
            <a:r>
              <a:rPr lang="en-US" baseline="0" dirty="0"/>
              <a:t>Credible</a:t>
            </a:r>
          </a:p>
          <a:p>
            <a:r>
              <a:rPr lang="en-US" baseline="0" dirty="0"/>
              <a:t>Emotional – not the same as manipulative </a:t>
            </a:r>
          </a:p>
          <a:p>
            <a:r>
              <a:rPr lang="en-US" baseline="0" dirty="0"/>
              <a:t>Stories – we follow narratives for a reason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28</a:t>
            </a:fld>
            <a:endParaRPr lang="en-US" dirty="0"/>
          </a:p>
        </p:txBody>
      </p:sp>
    </p:spTree>
    <p:extLst>
      <p:ext uri="{BB962C8B-B14F-4D97-AF65-F5344CB8AC3E}">
        <p14:creationId xmlns:p14="http://schemas.microsoft.com/office/powerpoint/2010/main" val="190596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 found that the ceramic ALD films lasted</a:t>
            </a:r>
          </a:p>
          <a:p>
            <a:r>
              <a:rPr lang="en-US" sz="1200" b="0" i="0" kern="1200" dirty="0">
                <a:solidFill>
                  <a:schemeClr val="tx1"/>
                </a:solidFill>
                <a:effectLst/>
                <a:latin typeface="+mn-lt"/>
                <a:ea typeface="+mn-ea"/>
                <a:cs typeface="+mn-cs"/>
              </a:rPr>
              <a:t>02:07</a:t>
            </a:r>
          </a:p>
          <a:p>
            <a:r>
              <a:rPr lang="en-US" sz="1200" b="0" i="0" kern="1200" dirty="0">
                <a:solidFill>
                  <a:schemeClr val="tx1"/>
                </a:solidFill>
                <a:effectLst/>
                <a:latin typeface="+mn-lt"/>
                <a:ea typeface="+mn-ea"/>
                <a:cs typeface="+mn-cs"/>
              </a:rPr>
              <a:t>about 15 times longer than the plastic coatings.</a:t>
            </a:r>
          </a:p>
          <a:p>
            <a:r>
              <a:rPr lang="en-US" sz="1200" b="0" i="0" kern="1200" dirty="0">
                <a:solidFill>
                  <a:schemeClr val="tx1"/>
                </a:solidFill>
                <a:effectLst/>
                <a:latin typeface="+mn-lt"/>
                <a:ea typeface="+mn-ea"/>
                <a:cs typeface="+mn-cs"/>
              </a:rPr>
              <a:t>02:11</a:t>
            </a:r>
          </a:p>
          <a:p>
            <a:r>
              <a:rPr lang="en-US" sz="1200" b="0" i="0" kern="1200" dirty="0">
                <a:solidFill>
                  <a:schemeClr val="tx1"/>
                </a:solidFill>
                <a:effectLst/>
                <a:latin typeface="+mn-lt"/>
                <a:ea typeface="+mn-ea"/>
                <a:cs typeface="+mn-cs"/>
              </a:rPr>
              <a:t>That's a huge improvement.</a:t>
            </a:r>
          </a:p>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30</a:t>
            </a:fld>
            <a:endParaRPr lang="en-US" dirty="0"/>
          </a:p>
        </p:txBody>
      </p:sp>
    </p:spTree>
    <p:extLst>
      <p:ext uri="{BB962C8B-B14F-4D97-AF65-F5344CB8AC3E}">
        <p14:creationId xmlns:p14="http://schemas.microsoft.com/office/powerpoint/2010/main" val="4073285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38</a:t>
            </a:fld>
            <a:endParaRPr lang="en-US" dirty="0"/>
          </a:p>
        </p:txBody>
      </p:sp>
    </p:spTree>
    <p:extLst>
      <p:ext uri="{BB962C8B-B14F-4D97-AF65-F5344CB8AC3E}">
        <p14:creationId xmlns:p14="http://schemas.microsoft.com/office/powerpoint/2010/main" val="33908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7</a:t>
            </a:fld>
            <a:endParaRPr lang="en-US" dirty="0"/>
          </a:p>
        </p:txBody>
      </p:sp>
    </p:spTree>
    <p:extLst>
      <p:ext uri="{BB962C8B-B14F-4D97-AF65-F5344CB8AC3E}">
        <p14:creationId xmlns:p14="http://schemas.microsoft.com/office/powerpoint/2010/main" val="37006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http://sixminutes.dlugan.com/ladder-abstraction/</a:t>
            </a:r>
          </a:p>
        </p:txBody>
      </p:sp>
      <p:sp>
        <p:nvSpPr>
          <p:cNvPr id="4" name="Slide Number Placeholder 3"/>
          <p:cNvSpPr>
            <a:spLocks noGrp="1"/>
          </p:cNvSpPr>
          <p:nvPr>
            <p:ph type="sldNum" sz="quarter" idx="10"/>
          </p:nvPr>
        </p:nvSpPr>
        <p:spPr/>
        <p:txBody>
          <a:bodyPr/>
          <a:lstStyle/>
          <a:p>
            <a:fld id="{F6AD4A70-2F51-4146-B9C4-8BA4F7541B2E}" type="slidenum">
              <a:rPr lang="en-US" smtClean="0"/>
              <a:t>43</a:t>
            </a:fld>
            <a:endParaRPr lang="en-US" dirty="0"/>
          </a:p>
        </p:txBody>
      </p:sp>
    </p:spTree>
    <p:extLst>
      <p:ext uri="{BB962C8B-B14F-4D97-AF65-F5344CB8AC3E}">
        <p14:creationId xmlns:p14="http://schemas.microsoft.com/office/powerpoint/2010/main" val="96272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storytelling animals;</a:t>
            </a:r>
            <a:r>
              <a:rPr lang="en-US" baseline="0" dirty="0"/>
              <a:t> we like things with a narrative, we don’t just like them, we remember stories better.  But how do you tell a story about . . . .your research?  What elements do stories have  -- all these tell us WHAT’s THE POINT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44</a:t>
            </a:fld>
            <a:endParaRPr lang="en-US" dirty="0"/>
          </a:p>
        </p:txBody>
      </p:sp>
    </p:spTree>
    <p:extLst>
      <p:ext uri="{BB962C8B-B14F-4D97-AF65-F5344CB8AC3E}">
        <p14:creationId xmlns:p14="http://schemas.microsoft.com/office/powerpoint/2010/main" val="615227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write</a:t>
            </a:r>
            <a:r>
              <a:rPr lang="en-US" baseline="0" dirty="0"/>
              <a:t> these – one answer is don’t write them – speak them.  Because there are differences between how we write and how we speak, and these are definitely spoken, not read, then it makes sense to speak them in your invention stage – not write them – so use the memo recorder on your phone, talk them out to people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46</a:t>
            </a:fld>
            <a:endParaRPr lang="en-US" dirty="0"/>
          </a:p>
        </p:txBody>
      </p:sp>
    </p:spTree>
    <p:extLst>
      <p:ext uri="{BB962C8B-B14F-4D97-AF65-F5344CB8AC3E}">
        <p14:creationId xmlns:p14="http://schemas.microsoft.com/office/powerpoint/2010/main" val="376163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8</a:t>
            </a:fld>
            <a:endParaRPr lang="en-US" dirty="0"/>
          </a:p>
        </p:txBody>
      </p:sp>
    </p:spTree>
    <p:extLst>
      <p:ext uri="{BB962C8B-B14F-4D97-AF65-F5344CB8AC3E}">
        <p14:creationId xmlns:p14="http://schemas.microsoft.com/office/powerpoint/2010/main" val="361800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9</a:t>
            </a:fld>
            <a:endParaRPr lang="en-US" dirty="0"/>
          </a:p>
        </p:txBody>
      </p:sp>
    </p:spTree>
    <p:extLst>
      <p:ext uri="{BB962C8B-B14F-4D97-AF65-F5344CB8AC3E}">
        <p14:creationId xmlns:p14="http://schemas.microsoft.com/office/powerpoint/2010/main" val="84109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Introduction</a:t>
            </a:r>
            <a:r>
              <a:rPr lang="en-US" baseline="0" dirty="0"/>
              <a:t> to the competition but also to the idea of delivering your research in a succinct, accessible way – </a:t>
            </a:r>
          </a:p>
          <a:p>
            <a:endParaRPr lang="en-US" baseline="0" dirty="0"/>
          </a:p>
          <a:p>
            <a:r>
              <a:rPr lang="en-US" sz="1200" b="0" i="0" kern="1200" dirty="0">
                <a:solidFill>
                  <a:schemeClr val="tx1"/>
                </a:solidFill>
                <a:effectLst/>
                <a:latin typeface="+mn-lt"/>
                <a:ea typeface="+mn-ea"/>
                <a:cs typeface="+mn-cs"/>
              </a:rPr>
              <a:t>The contest got its start in Australia in 2008, and three years later the University of British Columbia became the first North American university to adopt the concept. The competition has caught on across Canada: dozens of universities held 3MT contests this spring. Ontario and Quebec have come up with the idea of provincials, and in the next year or so there could well be nationals.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AAS: This scientific version of the elevator pitch is intended to celebrate doctoral research, hone participants’ communication skills, and disseminate research to the public.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idea is NOT to simplify</a:t>
            </a:r>
            <a:r>
              <a:rPr lang="en-US" sz="1200" b="0" i="0" kern="1200" baseline="0" dirty="0">
                <a:solidFill>
                  <a:schemeClr val="tx1"/>
                </a:solidFill>
                <a:effectLst/>
                <a:latin typeface="+mn-lt"/>
                <a:ea typeface="+mn-ea"/>
                <a:cs typeface="+mn-cs"/>
              </a:rPr>
              <a:t> your ideas, but to flex your communication muscles – you should be able to talk about your research in a sentence, in three minutes, in an introduction, in an article, in 300 pages – so, this afternoon, we’ll talk a bit about ways to do that – I’ll talk specifically about the 3MT competition at Maryland, but, more broadly, about ways to make your research engaging and accessible to an interndisciplinary audience – like you have to at Thanksgiving, and like you’ll have to at a job interview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Today we are going to focus on introducing the idea and getting some general understading of this GENRE – we won’t focus on the visuals and we won’t focus very much on the presentation – but those are two really important elements of ANY presentation – so if you think you would be interested in those as well, let me know – there will be an evaluation for you to let us know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are joined today by two people who have done very different version of these videos – and I am very grateful that they are here to help us start to dive into understanding this way of communicating your research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 let me introduce Sammy Ramsey,, a doctoral candidate in Entomology and last year’s Maryland 3MT winner – he  also went on to win the U21 competition – and that’s all I’ll say about him  because You are going to hear about his research from him,  – and let me also introduce Prof. Jason Farman, </a:t>
            </a:r>
            <a:r>
              <a:rPr lang="en-US" sz="1200" b="0" i="0" kern="1200" dirty="0">
                <a:solidFill>
                  <a:schemeClr val="tx1"/>
                </a:solidFill>
                <a:effectLst/>
                <a:latin typeface="+mn-lt"/>
                <a:ea typeface="+mn-ea"/>
                <a:cs typeface="+mn-cs"/>
              </a:rPr>
              <a:t>Director of the Design Cultures &amp; Creativity Program, an Associate Professor in the Department of American Studies, and a faculty member with the Human-Computer Interaction Lab at the University of Maryland, College Park</a:t>
            </a:r>
            <a:r>
              <a:rPr lang="en-US" sz="1200" b="0" i="0" kern="1200" baseline="0" dirty="0">
                <a:solidFill>
                  <a:schemeClr val="tx1"/>
                </a:solidFill>
                <a:effectLst/>
                <a:latin typeface="+mn-lt"/>
                <a:ea typeface="+mn-ea"/>
                <a:cs typeface="+mn-cs"/>
              </a:rPr>
              <a:t> – and again, that’s all I’ll say abou this research because you’ll hear more about it from him in a minute –We are going to watch Carly’s winning 3MT video and a video focusing on Jason’s research and recent book, part of a series from ARHU promoting the work of humanities faculty – as you watch, I’m going to ask that you pay attention to what each aims to do </a:t>
            </a:r>
            <a:r>
              <a:rPr lang="en-US" baseline="0" dirty="0"/>
              <a:t>how they do it, what they might have in common, what’s effective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10</a:t>
            </a:fld>
            <a:endParaRPr lang="en-US" dirty="0"/>
          </a:p>
        </p:txBody>
      </p:sp>
    </p:spTree>
    <p:extLst>
      <p:ext uri="{BB962C8B-B14F-4D97-AF65-F5344CB8AC3E}">
        <p14:creationId xmlns:p14="http://schemas.microsoft.com/office/powerpoint/2010/main" val="184704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11</a:t>
            </a:fld>
            <a:endParaRPr lang="en-US" dirty="0"/>
          </a:p>
        </p:txBody>
      </p:sp>
    </p:spTree>
    <p:extLst>
      <p:ext uri="{BB962C8B-B14F-4D97-AF65-F5344CB8AC3E}">
        <p14:creationId xmlns:p14="http://schemas.microsoft.com/office/powerpoint/2010/main" val="358583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12</a:t>
            </a:fld>
            <a:endParaRPr lang="en-US" dirty="0"/>
          </a:p>
        </p:txBody>
      </p:sp>
    </p:spTree>
    <p:extLst>
      <p:ext uri="{BB962C8B-B14F-4D97-AF65-F5344CB8AC3E}">
        <p14:creationId xmlns:p14="http://schemas.microsoft.com/office/powerpoint/2010/main" val="53337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a:t>
            </a:r>
            <a:r>
              <a:rPr lang="en-US" baseline="0" dirty="0"/>
              <a:t> constraint is TIME --  in the details, it also has to be one take, not read, etc.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15</a:t>
            </a:fld>
            <a:endParaRPr lang="en-US" dirty="0"/>
          </a:p>
        </p:txBody>
      </p:sp>
    </p:spTree>
    <p:extLst>
      <p:ext uri="{BB962C8B-B14F-4D97-AF65-F5344CB8AC3E}">
        <p14:creationId xmlns:p14="http://schemas.microsoft.com/office/powerpoint/2010/main" val="12089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t>17</a:t>
            </a:fld>
            <a:endParaRPr lang="en-US" dirty="0"/>
          </a:p>
        </p:txBody>
      </p:sp>
    </p:spTree>
    <p:extLst>
      <p:ext uri="{BB962C8B-B14F-4D97-AF65-F5344CB8AC3E}">
        <p14:creationId xmlns:p14="http://schemas.microsoft.com/office/powerpoint/2010/main" val="342701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Subtitle 2"/>
          <p:cNvSpPr txBox="1">
            <a:spLocks/>
          </p:cNvSpPr>
          <p:nvPr userDrawn="1"/>
        </p:nvSpPr>
        <p:spPr>
          <a:xfrm>
            <a:off x="1600200" y="3584575"/>
            <a:ext cx="6858000" cy="121602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0" i="0" dirty="0">
                <a:solidFill>
                  <a:schemeClr val="tx1">
                    <a:lumMod val="85000"/>
                    <a:lumOff val="15000"/>
                  </a:schemeClr>
                </a:solidFill>
                <a:latin typeface="Adobe Garamond Pro" pitchFamily="18" charset="0"/>
              </a:rPr>
              <a:t>Advancing</a:t>
            </a:r>
            <a:r>
              <a:rPr lang="en-US" sz="2800" b="0" i="0" baseline="0" dirty="0">
                <a:solidFill>
                  <a:schemeClr val="tx1">
                    <a:lumMod val="85000"/>
                    <a:lumOff val="15000"/>
                  </a:schemeClr>
                </a:solidFill>
                <a:latin typeface="Adobe Garamond Pro" pitchFamily="18" charset="0"/>
              </a:rPr>
              <a:t> graduate education.</a:t>
            </a:r>
          </a:p>
          <a:p>
            <a:r>
              <a:rPr lang="en-US" sz="2800" b="0" i="0" baseline="0" dirty="0">
                <a:solidFill>
                  <a:schemeClr val="tx1">
                    <a:lumMod val="85000"/>
                    <a:lumOff val="15000"/>
                  </a:schemeClr>
                </a:solidFill>
                <a:latin typeface="Adobe Garamond Pro" pitchFamily="18" charset="0"/>
              </a:rPr>
              <a:t>Enhancing the graduate student experience.</a:t>
            </a:r>
            <a:endParaRPr lang="en-US" sz="2800" b="0" i="0" dirty="0">
              <a:solidFill>
                <a:schemeClr val="tx1">
                  <a:lumMod val="85000"/>
                  <a:lumOff val="15000"/>
                </a:schemeClr>
              </a:solidFill>
              <a:latin typeface="Adobe Garamond Pro" pitchFamily="18" charset="0"/>
            </a:endParaRPr>
          </a:p>
        </p:txBody>
      </p:sp>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nwilder\Desktop\UMD-logo-no-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56" b="72747"/>
          <a:stretch/>
        </p:blipFill>
        <p:spPr bwMode="auto">
          <a:xfrm>
            <a:off x="1219200" y="1983890"/>
            <a:ext cx="7543800" cy="15975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644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0" y="0"/>
            <a:ext cx="990600" cy="6858000"/>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52399" y="6202681"/>
            <a:ext cx="8991601"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23248" y="0"/>
            <a:ext cx="8320752" cy="1905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p:nvPr>
        </p:nvSpPr>
        <p:spPr>
          <a:xfrm>
            <a:off x="1295400" y="2334918"/>
            <a:ext cx="739140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3" name="Content Placeholder 2"/>
          <p:cNvSpPr>
            <a:spLocks noGrp="1"/>
          </p:cNvSpPr>
          <p:nvPr>
            <p:ph idx="1" hasCustomPrompt="1"/>
          </p:nvPr>
        </p:nvSpPr>
        <p:spPr>
          <a:xfrm>
            <a:off x="1752600" y="3739896"/>
            <a:ext cx="6553200" cy="603504"/>
          </a:xfrm>
        </p:spPr>
        <p:txBody>
          <a:bodyPr>
            <a:normAutofit/>
          </a:bodyPr>
          <a:lstStyle>
            <a:lvl1pPr marL="45720" indent="0" algn="ctr">
              <a:buClr>
                <a:srgbClr val="D20000"/>
              </a:buClr>
              <a:buNone/>
              <a:defRPr sz="2800" i="1" baseline="0">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dirty="0"/>
              <a:t>Click to edit Master Subtitle Style</a:t>
            </a:r>
          </a:p>
        </p:txBody>
      </p:sp>
      <p:sp>
        <p:nvSpPr>
          <p:cNvPr id="9" name="Subtitle 2"/>
          <p:cNvSpPr txBox="1">
            <a:spLocks/>
          </p:cNvSpPr>
          <p:nvPr userDrawn="1"/>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0" name="Picture 4" descr="Z:\Logos Grad School\grad school logo-1horiz.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9966" r="1123" b="9362"/>
          <a:stretch/>
        </p:blipFill>
        <p:spPr bwMode="auto">
          <a:xfrm>
            <a:off x="99060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0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796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1" name="Content Placeholder 2"/>
          <p:cNvSpPr>
            <a:spLocks noGrp="1"/>
          </p:cNvSpPr>
          <p:nvPr>
            <p:ph idx="1"/>
          </p:nvPr>
        </p:nvSpPr>
        <p:spPr>
          <a:xfrm>
            <a:off x="380999" y="1676400"/>
            <a:ext cx="4191001" cy="4450079"/>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0"/>
          </p:nvPr>
        </p:nvSpPr>
        <p:spPr>
          <a:xfrm>
            <a:off x="4724401" y="1676400"/>
            <a:ext cx="4191000" cy="4495800"/>
          </a:xfrm>
        </p:spPr>
        <p:txBody>
          <a:bodyPr/>
          <a:lstStyle>
            <a:lvl1pPr>
              <a:buClr>
                <a:srgbClr val="D20000"/>
              </a:buClr>
              <a:defRPr>
                <a:solidFill>
                  <a:schemeClr val="tx1"/>
                </a:solidFill>
              </a:defRPr>
            </a:lvl1pPr>
            <a:lvl2pPr>
              <a:buClr>
                <a:srgbClr val="D20000"/>
              </a:buClr>
              <a:defRPr>
                <a:solidFill>
                  <a:schemeClr val="tx1"/>
                </a:solidFill>
              </a:defRPr>
            </a:lvl2pPr>
            <a:lvl3pPr>
              <a:buClr>
                <a:srgbClr val="D20000"/>
              </a:buClr>
              <a:defRPr>
                <a:solidFill>
                  <a:schemeClr val="tx1"/>
                </a:solidFill>
              </a:defRPr>
            </a:lvl3pPr>
            <a:lvl4pPr>
              <a:buClr>
                <a:srgbClr val="D20000"/>
              </a:buClr>
              <a:defRPr>
                <a:solidFill>
                  <a:schemeClr val="tx1"/>
                </a:solidFill>
              </a:defRPr>
            </a:lvl4pPr>
            <a:lvl5pPr>
              <a:buClr>
                <a:srgbClr val="D2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86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00200"/>
            <a:ext cx="4041775" cy="7620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7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6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1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5524938-0FAC-4089-BA34-4BC49D8D103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242B-FABD-4220-8BC3-A347F938EF04}" type="slidenum">
              <a:rPr lang="en-US" smtClean="0"/>
              <a:t>‹#›</a:t>
            </a:fld>
            <a:endParaRPr lang="en-US"/>
          </a:p>
        </p:txBody>
      </p:sp>
    </p:spTree>
    <p:extLst>
      <p:ext uri="{BB962C8B-B14F-4D97-AF65-F5344CB8AC3E}">
        <p14:creationId xmlns:p14="http://schemas.microsoft.com/office/powerpoint/2010/main" val="90535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5525C59-B8DA-4C65-A042-392A5E88BE0E}"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01C7B-0570-4B19-91FB-13F1FD2BB0D9}" type="slidenum">
              <a:rPr lang="en-US" smtClean="0"/>
              <a:t>‹#›</a:t>
            </a:fld>
            <a:endParaRPr lang="en-US"/>
          </a:p>
        </p:txBody>
      </p:sp>
    </p:spTree>
    <p:extLst>
      <p:ext uri="{BB962C8B-B14F-4D97-AF65-F5344CB8AC3E}">
        <p14:creationId xmlns:p14="http://schemas.microsoft.com/office/powerpoint/2010/main" val="204908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p:nvSpPr>
        <p:spPr>
          <a:xfrm>
            <a:off x="152399" y="6153913"/>
            <a:ext cx="8814047" cy="45719"/>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txBox="1">
            <a:spLocks/>
          </p:cNvSpPr>
          <p:nvPr/>
        </p:nvSpPr>
        <p:spPr>
          <a:xfrm>
            <a:off x="4191000" y="6477000"/>
            <a:ext cx="4876800" cy="31131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1200" b="0" i="1" dirty="0">
                <a:solidFill>
                  <a:schemeClr val="tx1">
                    <a:lumMod val="85000"/>
                    <a:lumOff val="15000"/>
                  </a:schemeClr>
                </a:solidFill>
                <a:latin typeface="Calibri" panose="020F0502020204030204" pitchFamily="34" charset="0"/>
              </a:rPr>
              <a:t>Advancing</a:t>
            </a:r>
            <a:r>
              <a:rPr lang="en-US" sz="1200" b="0" i="1" baseline="0" dirty="0">
                <a:solidFill>
                  <a:schemeClr val="tx1">
                    <a:lumMod val="85000"/>
                    <a:lumOff val="15000"/>
                  </a:schemeClr>
                </a:solidFill>
                <a:latin typeface="Calibri" panose="020F0502020204030204" pitchFamily="34" charset="0"/>
              </a:rPr>
              <a:t> graduate education. Enhancing the graduate student experience.</a:t>
            </a:r>
            <a:endParaRPr lang="en-US" sz="1200" b="0" i="1" dirty="0">
              <a:solidFill>
                <a:schemeClr val="tx1">
                  <a:lumMod val="85000"/>
                  <a:lumOff val="15000"/>
                </a:schemeClr>
              </a:solidFill>
              <a:latin typeface="Calibri" panose="020F0502020204030204" pitchFamily="34" charset="0"/>
            </a:endParaRPr>
          </a:p>
        </p:txBody>
      </p:sp>
      <p:pic>
        <p:nvPicPr>
          <p:cNvPr id="13" name="Picture 4" descr="Z:\Logos Grad School\grad school logo-1horiz.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966" r="1123" b="9362"/>
          <a:stretch/>
        </p:blipFill>
        <p:spPr bwMode="auto">
          <a:xfrm>
            <a:off x="0" y="6267777"/>
            <a:ext cx="2590800" cy="5902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399" y="0"/>
            <a:ext cx="8814048" cy="152400"/>
          </a:xfrm>
          <a:prstGeom prst="rect">
            <a:avLst/>
          </a:prstGeom>
          <a:solidFill>
            <a:srgbClr val="D20000"/>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Lst>
  <p:hf hdr="0"/>
  <p:txStyles>
    <p:titleStyle>
      <a:lvl1pPr algn="ctr" defTabSz="914400" rtl="0" eaLnBrk="1" latinLnBrk="0" hangingPunct="1">
        <a:spcBef>
          <a:spcPct val="0"/>
        </a:spcBef>
        <a:buNone/>
        <a:defRPr sz="4000" b="1" kern="1200" cap="none" spc="200" baseline="0">
          <a:ln>
            <a:noFill/>
          </a:ln>
          <a:solidFill>
            <a:schemeClr val="tx1"/>
          </a:solidFill>
          <a:effectLst/>
          <a:latin typeface="Calibri" panose="020F0502020204030204" pitchFamily="34" charset="0"/>
          <a:ea typeface="+mj-ea"/>
          <a:cs typeface="+mj-cs"/>
        </a:defRPr>
      </a:lvl1pPr>
    </p:titleStyle>
    <p:body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umdsurvey.umd.edu/jfe/form/SV_9n7WZO2GOt318AS"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Fyfyj-2O47Q"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uq.edu.au/"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video" Target="https://www.youtube.com/embed/qVTmNcUOjl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player.vimeo.com/video/876376462?app_id=122963" TargetMode="External"/><Relationship Id="rId5" Type="http://schemas.openxmlformats.org/officeDocument/2006/relationships/image" Target="../media/image12.jpeg"/><Relationship Id="rId4" Type="http://schemas.openxmlformats.org/officeDocument/2006/relationships/hyperlink" Target="https://vimeo.com/87637646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amazon.com/gp/product/0316014990/ref=as_li_ss_tl?ie=UTF8&amp;camp=1789&amp;creative=390957&amp;creativeASIN=0316014990&amp;linkCode=as2&amp;tag=6mcite-2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niversitas21.com/get-involved/three-minute-thesis-competition"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radschool.umd.edu/funding/student-fellowships-awards/umd-three-minute-thesis-competition" TargetMode="External"/><Relationship Id="rId1" Type="http://schemas.openxmlformats.org/officeDocument/2006/relationships/slideLayout" Target="../slideLayouts/slideLayout7.xml"/><Relationship Id="rId4" Type="http://schemas.openxmlformats.org/officeDocument/2006/relationships/hyperlink" Target="https://umdsurvey.umd.edu/jfe/form/SV_9n7WZO2GOt318A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reeminutethesis.uq.edu.au/virtual-competition-rul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hreeminutethesis.uq.edu.au/resources/judging-criteri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gradschool.umd.edu/funding/workshops"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radschool.umd.edu/3mt/3mt-contacts" TargetMode="External"/><Relationship Id="rId5" Type="http://schemas.openxmlformats.org/officeDocument/2006/relationships/hyperlink" Target="https://faculty.umd.edu/1button-studios" TargetMode="External"/><Relationship Id="rId4" Type="http://schemas.openxmlformats.org/officeDocument/2006/relationships/hyperlink" Target="https://gradschool.umd.edu/graduate-school-writing-cent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mdsurvey.umd.edu/jfe/form/SV_9n7WZO2GOt318A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782" y="449211"/>
            <a:ext cx="8848818" cy="1846659"/>
          </a:xfrm>
          <a:prstGeom prst="rect">
            <a:avLst/>
          </a:prstGeom>
          <a:solidFill>
            <a:srgbClr val="333399"/>
          </a:solidFill>
        </p:spPr>
        <p:txBody>
          <a:bodyPr wrap="square" rtlCol="0">
            <a:spAutoFit/>
          </a:bodyPr>
          <a:lstStyle/>
          <a:p>
            <a:pPr marL="202406"/>
            <a:endParaRPr lang="en-AU" sz="600" dirty="0">
              <a:solidFill>
                <a:schemeClr val="bg1"/>
              </a:solidFill>
              <a:latin typeface="Cambria" pitchFamily="18" charset="0"/>
            </a:endParaRPr>
          </a:p>
          <a:p>
            <a:pPr marL="202406"/>
            <a:r>
              <a:rPr lang="en-AU" sz="2700" b="1" dirty="0">
                <a:solidFill>
                  <a:schemeClr val="bg1"/>
                </a:solidFill>
                <a:latin typeface="Cambria" pitchFamily="18" charset="0"/>
              </a:rPr>
              <a:t>AN 80,000 WORD THESIS </a:t>
            </a:r>
          </a:p>
          <a:p>
            <a:pPr marL="202406"/>
            <a:r>
              <a:rPr lang="en-AU" sz="2700" b="1" dirty="0">
                <a:solidFill>
                  <a:schemeClr val="bg1"/>
                </a:solidFill>
                <a:latin typeface="Cambria" pitchFamily="18" charset="0"/>
              </a:rPr>
              <a:t>WOULD TAKE 9 HOURS TO PRESENT.</a:t>
            </a:r>
          </a:p>
          <a:p>
            <a:pPr marL="202406"/>
            <a:endParaRPr lang="en-AU" sz="1200" b="1" dirty="0">
              <a:solidFill>
                <a:schemeClr val="bg1"/>
              </a:solidFill>
              <a:latin typeface="Cambria" pitchFamily="18" charset="0"/>
            </a:endParaRPr>
          </a:p>
          <a:p>
            <a:pPr marL="202406"/>
            <a:endParaRPr lang="en-AU" sz="600" b="1" dirty="0">
              <a:solidFill>
                <a:schemeClr val="bg1"/>
              </a:solidFill>
              <a:latin typeface="Cambria" pitchFamily="18" charset="0"/>
            </a:endParaRPr>
          </a:p>
          <a:p>
            <a:pPr marL="202406"/>
            <a:r>
              <a:rPr lang="en-AU" sz="3600" b="1" dirty="0">
                <a:solidFill>
                  <a:schemeClr val="bg1"/>
                </a:solidFill>
                <a:latin typeface="Cambria" pitchFamily="18" charset="0"/>
              </a:rPr>
              <a:t>YOUR TIME LIMIT.... 3 MINUTES</a:t>
            </a:r>
            <a:r>
              <a:rPr lang="en-AU" sz="3600" dirty="0">
                <a:solidFill>
                  <a:schemeClr val="bg1"/>
                </a:solidFill>
                <a:latin typeface="Cambria" pitchFamily="18" charset="0"/>
              </a:rPr>
              <a:t>! </a:t>
            </a:r>
          </a:p>
        </p:txBody>
      </p:sp>
      <p:sp>
        <p:nvSpPr>
          <p:cNvPr id="6" name="TextBox 5"/>
          <p:cNvSpPr txBox="1"/>
          <p:nvPr/>
        </p:nvSpPr>
        <p:spPr>
          <a:xfrm>
            <a:off x="142782" y="2295870"/>
            <a:ext cx="8848818" cy="1223412"/>
          </a:xfrm>
          <a:prstGeom prst="rect">
            <a:avLst/>
          </a:prstGeom>
          <a:solidFill>
            <a:srgbClr val="99CC00"/>
          </a:solidFill>
        </p:spPr>
        <p:txBody>
          <a:bodyPr wrap="square" rtlCol="0">
            <a:spAutoFit/>
          </a:bodyPr>
          <a:lstStyle/>
          <a:p>
            <a:pPr algn="ctr"/>
            <a:r>
              <a:rPr lang="en-AU" sz="2625" b="1" dirty="0">
                <a:solidFill>
                  <a:srgbClr val="333399"/>
                </a:solidFill>
                <a:latin typeface="Cambria" panose="02040503050406030204" pitchFamily="18" charset="0"/>
                <a:ea typeface="Cambria" panose="02040503050406030204" pitchFamily="18" charset="0"/>
              </a:rPr>
              <a:t>UMD THREE-MINUTE THESIS COMPETITION</a:t>
            </a:r>
          </a:p>
          <a:p>
            <a:pPr algn="ctr"/>
            <a:endParaRPr lang="en-AU" sz="450" b="1" dirty="0">
              <a:solidFill>
                <a:schemeClr val="bg1"/>
              </a:solidFill>
              <a:latin typeface="Cambria" panose="02040503050406030204" pitchFamily="18" charset="0"/>
              <a:ea typeface="Cambria" panose="02040503050406030204" pitchFamily="18" charset="0"/>
            </a:endParaRPr>
          </a:p>
          <a:p>
            <a:pPr algn="ctr"/>
            <a:endParaRPr lang="en-AU" sz="600" b="1" dirty="0">
              <a:solidFill>
                <a:srgbClr val="C00000"/>
              </a:solidFill>
              <a:latin typeface="Cambria" panose="02040503050406030204" pitchFamily="18" charset="0"/>
              <a:ea typeface="Cambria" panose="02040503050406030204" pitchFamily="18" charset="0"/>
            </a:endParaRPr>
          </a:p>
          <a:p>
            <a:pPr algn="ctr"/>
            <a:endParaRPr lang="en-AU" sz="525" b="1" dirty="0">
              <a:solidFill>
                <a:srgbClr val="C00000"/>
              </a:solidFill>
              <a:latin typeface="Cambria" panose="02040503050406030204" pitchFamily="18" charset="0"/>
              <a:ea typeface="Cambria" panose="02040503050406030204" pitchFamily="18" charset="0"/>
            </a:endParaRPr>
          </a:p>
          <a:p>
            <a:pPr algn="ctr"/>
            <a:r>
              <a:rPr lang="en-AU" sz="2700" b="1" dirty="0">
                <a:solidFill>
                  <a:srgbClr val="C00000"/>
                </a:solidFill>
                <a:latin typeface="Cambria" panose="02040503050406030204" pitchFamily="18" charset="0"/>
                <a:ea typeface="Cambria" panose="02040503050406030204" pitchFamily="18" charset="0"/>
              </a:rPr>
              <a:t>Register to compete by February 28, 2024</a:t>
            </a:r>
          </a:p>
          <a:p>
            <a:pPr algn="ctr"/>
            <a:endParaRPr lang="en-AU" sz="450" b="1" dirty="0">
              <a:solidFill>
                <a:srgbClr val="C00000"/>
              </a:solidFill>
              <a:latin typeface="Cambria" panose="02040503050406030204" pitchFamily="18" charset="0"/>
              <a:ea typeface="Cambria" panose="02040503050406030204" pitchFamily="18" charset="0"/>
            </a:endParaRPr>
          </a:p>
        </p:txBody>
      </p:sp>
      <p:sp>
        <p:nvSpPr>
          <p:cNvPr id="9" name="TextBox 8"/>
          <p:cNvSpPr txBox="1"/>
          <p:nvPr/>
        </p:nvSpPr>
        <p:spPr>
          <a:xfrm>
            <a:off x="548190" y="4788995"/>
            <a:ext cx="8197062" cy="1204176"/>
          </a:xfrm>
          <a:prstGeom prst="rect">
            <a:avLst/>
          </a:prstGeom>
          <a:solidFill>
            <a:schemeClr val="bg1"/>
          </a:solidFill>
        </p:spPr>
        <p:txBody>
          <a:bodyPr wrap="square" rtlCol="0">
            <a:spAutoFit/>
          </a:bodyPr>
          <a:lstStyle/>
          <a:p>
            <a:r>
              <a:rPr lang="en-AU" sz="600" dirty="0"/>
              <a:t>					</a:t>
            </a:r>
          </a:p>
          <a:p>
            <a:endParaRPr lang="en-AU" sz="600" dirty="0"/>
          </a:p>
          <a:p>
            <a:endParaRPr lang="en-AU" sz="600" dirty="0"/>
          </a:p>
          <a:p>
            <a:endParaRPr lang="en-AU" sz="600" dirty="0"/>
          </a:p>
          <a:p>
            <a:endParaRPr lang="en-AU" sz="600" dirty="0"/>
          </a:p>
          <a:p>
            <a:endParaRPr lang="en-AU" sz="600" dirty="0"/>
          </a:p>
          <a:p>
            <a:pPr algn="ctr"/>
            <a:endParaRPr lang="en-AU" sz="825" dirty="0"/>
          </a:p>
          <a:p>
            <a:pPr algn="ctr"/>
            <a:r>
              <a:rPr lang="en-AU" sz="1400" dirty="0"/>
              <a:t>The Three Minute Thesis (3MT®) is an academic competition developed by </a:t>
            </a:r>
          </a:p>
          <a:p>
            <a:pPr algn="ctr"/>
            <a:r>
              <a:rPr lang="en-AU" sz="1400" dirty="0"/>
              <a:t>The University of Queensland (UQ), Australia for research students</a:t>
            </a:r>
            <a:r>
              <a:rPr lang="en-AU" sz="1400" b="1"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90" y="4646183"/>
            <a:ext cx="1836204" cy="580324"/>
          </a:xfrm>
          <a:prstGeom prst="rect">
            <a:avLst/>
          </a:prstGeom>
        </p:spPr>
      </p:pic>
      <p:pic>
        <p:nvPicPr>
          <p:cNvPr id="8" name="Picture 7" descr="UQ_logo.JPG"/>
          <p:cNvPicPr>
            <a:picLocks noChangeAspect="1"/>
          </p:cNvPicPr>
          <p:nvPr/>
        </p:nvPicPr>
        <p:blipFill>
          <a:blip r:embed="rId4" cstate="print"/>
          <a:stretch>
            <a:fillRect/>
          </a:stretch>
        </p:blipFill>
        <p:spPr>
          <a:xfrm>
            <a:off x="3703095" y="4685655"/>
            <a:ext cx="1728192" cy="501381"/>
          </a:xfrm>
          <a:prstGeom prst="rect">
            <a:avLst/>
          </a:prstGeom>
        </p:spPr>
      </p:pic>
      <p:pic>
        <p:nvPicPr>
          <p:cNvPr id="2" name="Picture 1"/>
          <p:cNvPicPr>
            <a:picLocks noChangeAspect="1"/>
          </p:cNvPicPr>
          <p:nvPr/>
        </p:nvPicPr>
        <p:blipFill>
          <a:blip r:embed="rId5"/>
          <a:stretch>
            <a:fillRect/>
          </a:stretch>
        </p:blipFill>
        <p:spPr>
          <a:xfrm>
            <a:off x="6477000" y="4640095"/>
            <a:ext cx="2268252" cy="653557"/>
          </a:xfrm>
          <a:prstGeom prst="rect">
            <a:avLst/>
          </a:prstGeom>
        </p:spPr>
      </p:pic>
      <p:sp>
        <p:nvSpPr>
          <p:cNvPr id="3" name="Rectangle 2"/>
          <p:cNvSpPr/>
          <p:nvPr/>
        </p:nvSpPr>
        <p:spPr>
          <a:xfrm>
            <a:off x="2509791" y="3773209"/>
            <a:ext cx="4114800" cy="584775"/>
          </a:xfrm>
          <a:prstGeom prst="rect">
            <a:avLst/>
          </a:prstGeom>
        </p:spPr>
        <p:txBody>
          <a:bodyPr wrap="square">
            <a:spAutoFit/>
          </a:bodyPr>
          <a:lstStyle/>
          <a:p>
            <a:pPr algn="ctr"/>
            <a:r>
              <a:rPr lang="en-AU" sz="3200" b="1" dirty="0">
                <a:solidFill>
                  <a:srgbClr val="0070C0"/>
                </a:solidFill>
                <a:latin typeface="Cambria" panose="02040503050406030204" pitchFamily="18" charset="0"/>
                <a:ea typeface="Cambria" panose="02040503050406030204" pitchFamily="18" charset="0"/>
                <a:hlinkClick r:id="rId6"/>
              </a:rPr>
              <a:t>Register HERE</a:t>
            </a:r>
            <a:endParaRPr lang="en-AU" sz="32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75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Three-Minute Thesis Workshop</a:t>
            </a:r>
          </a:p>
        </p:txBody>
      </p:sp>
      <p:sp>
        <p:nvSpPr>
          <p:cNvPr id="3" name="Content Placeholder 2"/>
          <p:cNvSpPr>
            <a:spLocks noGrp="1"/>
          </p:cNvSpPr>
          <p:nvPr>
            <p:ph idx="1"/>
          </p:nvPr>
        </p:nvSpPr>
        <p:spPr>
          <a:xfrm>
            <a:off x="1752600" y="3739896"/>
            <a:ext cx="6705600" cy="1441704"/>
          </a:xfrm>
        </p:spPr>
        <p:txBody>
          <a:bodyPr>
            <a:normAutofit fontScale="62500" lnSpcReduction="20000"/>
          </a:bodyPr>
          <a:lstStyle/>
          <a:p>
            <a:r>
              <a:rPr lang="en-US" dirty="0"/>
              <a:t>Linda C. Macri, Ph.D.</a:t>
            </a:r>
          </a:p>
          <a:p>
            <a:r>
              <a:rPr lang="en-US" dirty="0"/>
              <a:t>Director</a:t>
            </a:r>
          </a:p>
          <a:p>
            <a:r>
              <a:rPr lang="en-US" dirty="0"/>
              <a:t>Graduate School Writing Center</a:t>
            </a:r>
          </a:p>
          <a:p>
            <a:endParaRPr lang="en-US" dirty="0"/>
          </a:p>
          <a:p>
            <a:r>
              <a:rPr lang="en-US" dirty="0"/>
              <a:t>Spring 2024</a:t>
            </a:r>
          </a:p>
        </p:txBody>
      </p:sp>
    </p:spTree>
    <p:extLst>
      <p:ext uri="{BB962C8B-B14F-4D97-AF65-F5344CB8AC3E}">
        <p14:creationId xmlns:p14="http://schemas.microsoft.com/office/powerpoint/2010/main" val="78454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yfyj-2O47Q"/>
          <p:cNvPicPr>
            <a:picLocks noGrp="1" noRot="1" noChangeAspect="1"/>
          </p:cNvPicPr>
          <p:nvPr>
            <p:ph idx="1"/>
            <a:videoFile r:link="rId1"/>
          </p:nvPr>
        </p:nvPicPr>
        <p:blipFill>
          <a:blip r:embed="rId4"/>
          <a:stretch>
            <a:fillRect/>
          </a:stretch>
        </p:blipFill>
        <p:spPr>
          <a:xfrm>
            <a:off x="1168022" y="1295400"/>
            <a:ext cx="6807216" cy="4685759"/>
          </a:xfrm>
          <a:prstGeom prst="rect">
            <a:avLst/>
          </a:prstGeom>
        </p:spPr>
      </p:pic>
      <p:sp>
        <p:nvSpPr>
          <p:cNvPr id="3" name="Title 2"/>
          <p:cNvSpPr>
            <a:spLocks noGrp="1"/>
          </p:cNvSpPr>
          <p:nvPr>
            <p:ph type="title"/>
          </p:nvPr>
        </p:nvSpPr>
        <p:spPr/>
        <p:txBody>
          <a:bodyPr/>
          <a:lstStyle/>
          <a:p>
            <a:r>
              <a:rPr lang="en-US" dirty="0"/>
              <a:t>Sammy Ramsey, Entomology</a:t>
            </a:r>
          </a:p>
        </p:txBody>
      </p:sp>
    </p:spTree>
    <p:extLst>
      <p:ext uri="{BB962C8B-B14F-4D97-AF65-F5344CB8AC3E}">
        <p14:creationId xmlns:p14="http://schemas.microsoft.com/office/powerpoint/2010/main" val="275595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sz="3900" dirty="0"/>
              <a:t>Rhetorical Situation = the situation that shapes the argument and the potential of the argument</a:t>
            </a:r>
          </a:p>
          <a:p>
            <a:pPr marL="45720" indent="0">
              <a:buNone/>
            </a:pPr>
            <a:endParaRPr lang="en-US" sz="3900" dirty="0"/>
          </a:p>
          <a:p>
            <a:r>
              <a:rPr lang="en-US" dirty="0"/>
              <a:t>What’s in that situation?  </a:t>
            </a:r>
          </a:p>
          <a:p>
            <a:pPr lvl="1">
              <a:buFont typeface="Wingdings" panose="05000000000000000000" pitchFamily="2" charset="2"/>
              <a:buChar char="ü"/>
            </a:pPr>
            <a:r>
              <a:rPr lang="en-US" dirty="0"/>
              <a:t>Audience</a:t>
            </a:r>
          </a:p>
          <a:p>
            <a:pPr lvl="1">
              <a:buFont typeface="Wingdings" panose="05000000000000000000" pitchFamily="2" charset="2"/>
              <a:buChar char="ü"/>
            </a:pPr>
            <a:r>
              <a:rPr lang="en-US" dirty="0"/>
              <a:t>Speaker/author</a:t>
            </a:r>
          </a:p>
          <a:p>
            <a:pPr lvl="1">
              <a:buFont typeface="Wingdings" panose="05000000000000000000" pitchFamily="2" charset="2"/>
              <a:buChar char="ü"/>
            </a:pPr>
            <a:r>
              <a:rPr lang="en-US" dirty="0"/>
              <a:t>Purpose</a:t>
            </a:r>
          </a:p>
          <a:p>
            <a:pPr lvl="1">
              <a:buFont typeface="Wingdings" panose="05000000000000000000" pitchFamily="2" charset="2"/>
              <a:buChar char="ü"/>
            </a:pPr>
            <a:r>
              <a:rPr lang="en-US" dirty="0"/>
              <a:t>Constraints (word limit, medium, etc.)</a:t>
            </a:r>
          </a:p>
          <a:p>
            <a:pPr lvl="1">
              <a:buFont typeface="Wingdings" panose="05000000000000000000" pitchFamily="2" charset="2"/>
              <a:buChar char="ü"/>
            </a:pPr>
            <a:r>
              <a:rPr lang="en-US" dirty="0"/>
              <a:t>The particular moment/exigence</a:t>
            </a:r>
          </a:p>
        </p:txBody>
      </p:sp>
      <p:sp>
        <p:nvSpPr>
          <p:cNvPr id="3" name="Title 2"/>
          <p:cNvSpPr>
            <a:spLocks noGrp="1"/>
          </p:cNvSpPr>
          <p:nvPr>
            <p:ph type="title"/>
          </p:nvPr>
        </p:nvSpPr>
        <p:spPr/>
        <p:txBody>
          <a:bodyPr/>
          <a:lstStyle/>
          <a:p>
            <a:r>
              <a:rPr lang="en-US" dirty="0"/>
              <a:t>The Rhetorical Situation</a:t>
            </a:r>
          </a:p>
        </p:txBody>
      </p:sp>
    </p:spTree>
    <p:extLst>
      <p:ext uri="{BB962C8B-B14F-4D97-AF65-F5344CB8AC3E}">
        <p14:creationId xmlns:p14="http://schemas.microsoft.com/office/powerpoint/2010/main" val="34836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For 3MT – knowledgeable, academic, cross-disciplinary </a:t>
            </a:r>
          </a:p>
          <a:p>
            <a:pPr lvl="1"/>
            <a:r>
              <a:rPr lang="en-US" dirty="0"/>
              <a:t>So what does that mean about how to talk to them? </a:t>
            </a:r>
          </a:p>
          <a:p>
            <a:r>
              <a:rPr lang="en-US" sz="3200" dirty="0"/>
              <a:t>Interdisciplinary, academic</a:t>
            </a:r>
          </a:p>
          <a:p>
            <a:pPr marL="365760" lvl="1" indent="0">
              <a:buNone/>
            </a:pPr>
            <a:endParaRPr lang="en-US" dirty="0"/>
          </a:p>
        </p:txBody>
      </p:sp>
      <p:sp>
        <p:nvSpPr>
          <p:cNvPr id="3" name="Title 2"/>
          <p:cNvSpPr>
            <a:spLocks noGrp="1"/>
          </p:cNvSpPr>
          <p:nvPr>
            <p:ph type="title"/>
          </p:nvPr>
        </p:nvSpPr>
        <p:spPr/>
        <p:txBody>
          <a:bodyPr/>
          <a:lstStyle/>
          <a:p>
            <a:r>
              <a:rPr lang="en-US" dirty="0"/>
              <a:t>Audience	</a:t>
            </a:r>
          </a:p>
        </p:txBody>
      </p:sp>
      <p:sp>
        <p:nvSpPr>
          <p:cNvPr id="4" name="Rectangle 3"/>
          <p:cNvSpPr/>
          <p:nvPr/>
        </p:nvSpPr>
        <p:spPr>
          <a:xfrm>
            <a:off x="4450813" y="3244334"/>
            <a:ext cx="242374" cy="369332"/>
          </a:xfrm>
          <a:prstGeom prst="rect">
            <a:avLst/>
          </a:prstGeom>
        </p:spPr>
        <p:txBody>
          <a:bodyPr wrap="none">
            <a:spAutoFit/>
          </a:bodyPr>
          <a:lstStyle/>
          <a:p>
            <a:r>
              <a:rPr lang="en-US" dirty="0"/>
              <a:t> </a:t>
            </a:r>
          </a:p>
        </p:txBody>
      </p:sp>
      <p:sp>
        <p:nvSpPr>
          <p:cNvPr id="5" name="Rectangle 4"/>
          <p:cNvSpPr/>
          <p:nvPr/>
        </p:nvSpPr>
        <p:spPr>
          <a:xfrm>
            <a:off x="4450813" y="3244334"/>
            <a:ext cx="242374" cy="369332"/>
          </a:xfrm>
          <a:prstGeom prst="rect">
            <a:avLst/>
          </a:prstGeom>
        </p:spPr>
        <p:txBody>
          <a:bodyPr wrap="none">
            <a:spAutoFit/>
          </a:bodyPr>
          <a:lstStyle/>
          <a:p>
            <a:r>
              <a:rPr lang="en-US" dirty="0"/>
              <a:t> </a:t>
            </a:r>
          </a:p>
        </p:txBody>
      </p:sp>
      <p:sp>
        <p:nvSpPr>
          <p:cNvPr id="6" name="Rectangle 5"/>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0298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What does that mean you do – and don’t – have to tell them?</a:t>
            </a:r>
          </a:p>
          <a:p>
            <a:r>
              <a:rPr lang="en-US" sz="3200" dirty="0"/>
              <a:t>What do people IN your discipline know that people OUTSIDE your discipline don’t know?</a:t>
            </a:r>
          </a:p>
          <a:p>
            <a:pPr lvl="1"/>
            <a:r>
              <a:rPr lang="en-US" sz="2900" dirty="0"/>
              <a:t>Terminology</a:t>
            </a:r>
          </a:p>
          <a:p>
            <a:pPr lvl="1"/>
            <a:r>
              <a:rPr lang="en-US" sz="2900" dirty="0"/>
              <a:t>Context (background, why the problem matters, how it has been addressed in the past, etc.) </a:t>
            </a:r>
          </a:p>
          <a:p>
            <a:pPr lvl="1"/>
            <a:endParaRPr lang="en-US" dirty="0"/>
          </a:p>
        </p:txBody>
      </p:sp>
      <p:sp>
        <p:nvSpPr>
          <p:cNvPr id="3" name="Title 2"/>
          <p:cNvSpPr>
            <a:spLocks noGrp="1"/>
          </p:cNvSpPr>
          <p:nvPr>
            <p:ph type="title"/>
          </p:nvPr>
        </p:nvSpPr>
        <p:spPr/>
        <p:txBody>
          <a:bodyPr/>
          <a:lstStyle/>
          <a:p>
            <a:r>
              <a:rPr lang="en-US" dirty="0"/>
              <a:t>Audience	</a:t>
            </a:r>
          </a:p>
        </p:txBody>
      </p:sp>
      <p:sp>
        <p:nvSpPr>
          <p:cNvPr id="4" name="Rectangle 3"/>
          <p:cNvSpPr/>
          <p:nvPr/>
        </p:nvSpPr>
        <p:spPr>
          <a:xfrm>
            <a:off x="4450813" y="3244334"/>
            <a:ext cx="242374" cy="369332"/>
          </a:xfrm>
          <a:prstGeom prst="rect">
            <a:avLst/>
          </a:prstGeom>
        </p:spPr>
        <p:txBody>
          <a:bodyPr wrap="none">
            <a:spAutoFit/>
          </a:bodyPr>
          <a:lstStyle/>
          <a:p>
            <a:r>
              <a:rPr lang="en-US" dirty="0"/>
              <a:t> </a:t>
            </a:r>
          </a:p>
        </p:txBody>
      </p:sp>
      <p:sp>
        <p:nvSpPr>
          <p:cNvPr id="5" name="Rectangle 4"/>
          <p:cNvSpPr/>
          <p:nvPr/>
        </p:nvSpPr>
        <p:spPr>
          <a:xfrm>
            <a:off x="4450813" y="3244334"/>
            <a:ext cx="242374" cy="369332"/>
          </a:xfrm>
          <a:prstGeom prst="rect">
            <a:avLst/>
          </a:prstGeom>
        </p:spPr>
        <p:txBody>
          <a:bodyPr wrap="none">
            <a:spAutoFit/>
          </a:bodyPr>
          <a:lstStyle/>
          <a:p>
            <a:r>
              <a:rPr lang="en-US" dirty="0"/>
              <a:t> </a:t>
            </a:r>
          </a:p>
        </p:txBody>
      </p:sp>
      <p:sp>
        <p:nvSpPr>
          <p:cNvPr id="6" name="Rectangle 5"/>
          <p:cNvSpPr/>
          <p:nvPr/>
        </p:nvSpPr>
        <p:spPr>
          <a:xfrm>
            <a:off x="4450813" y="3244334"/>
            <a:ext cx="24237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942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0813" y="3244334"/>
            <a:ext cx="242374" cy="369332"/>
          </a:xfrm>
          <a:prstGeom prst="rect">
            <a:avLst/>
          </a:prstGeom>
        </p:spPr>
        <p:txBody>
          <a:bodyPr wrap="none">
            <a:spAutoFit/>
          </a:bodyPr>
          <a:lstStyle/>
          <a:p>
            <a:r>
              <a:rPr lang="en-US" dirty="0"/>
              <a:t> </a:t>
            </a:r>
          </a:p>
        </p:txBody>
      </p:sp>
      <p:pic>
        <p:nvPicPr>
          <p:cNvPr id="1026" name="Picture 2" descr="https://lh5.googleusercontent.com/yuKng8Q_0JFXyiWA1b6BVjmHMinB3_yWMeamh1ZYNv988-HprC-oX3E5Z2Kb7ywl8B5koDk9YwXgi7fN0WOqup9GFf6rdZB-zSPk9s4K5xC_mfEiq7L2InWy2V1P_z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52767"/>
            <a:ext cx="5451487" cy="42164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0" y="355600"/>
            <a:ext cx="8382000" cy="1054100"/>
          </a:xfrm>
        </p:spPr>
        <p:txBody>
          <a:bodyPr/>
          <a:lstStyle/>
          <a:p>
            <a:r>
              <a:rPr lang="en-US" dirty="0"/>
              <a:t>Constraints</a:t>
            </a:r>
          </a:p>
        </p:txBody>
      </p:sp>
    </p:spTree>
    <p:extLst>
      <p:ext uri="{BB962C8B-B14F-4D97-AF65-F5344CB8AC3E}">
        <p14:creationId xmlns:p14="http://schemas.microsoft.com/office/powerpoint/2010/main" val="19346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ü"/>
            </a:pPr>
            <a:r>
              <a:rPr lang="en-US" dirty="0"/>
              <a:t>One slide, no animation</a:t>
            </a:r>
          </a:p>
          <a:p>
            <a:pPr>
              <a:buFont typeface="Wingdings" panose="05000000000000000000" pitchFamily="2" charset="2"/>
              <a:buChar char="ü"/>
            </a:pPr>
            <a:r>
              <a:rPr lang="en-US" dirty="0"/>
              <a:t>3 minutes</a:t>
            </a:r>
          </a:p>
          <a:p>
            <a:pPr>
              <a:buFont typeface="Wingdings" panose="05000000000000000000" pitchFamily="2" charset="2"/>
              <a:buChar char="ü"/>
            </a:pPr>
            <a:r>
              <a:rPr lang="en-US" dirty="0"/>
              <a:t>One take</a:t>
            </a:r>
          </a:p>
          <a:p>
            <a:pPr>
              <a:buFont typeface="Wingdings" panose="05000000000000000000" pitchFamily="2" charset="2"/>
              <a:buChar char="ü"/>
            </a:pPr>
            <a:endParaRPr lang="en-US" dirty="0"/>
          </a:p>
        </p:txBody>
      </p:sp>
      <p:sp>
        <p:nvSpPr>
          <p:cNvPr id="3" name="Title 2"/>
          <p:cNvSpPr>
            <a:spLocks noGrp="1"/>
          </p:cNvSpPr>
          <p:nvPr>
            <p:ph type="title"/>
          </p:nvPr>
        </p:nvSpPr>
        <p:spPr/>
        <p:txBody>
          <a:bodyPr/>
          <a:lstStyle/>
          <a:p>
            <a:r>
              <a:rPr lang="en-US" dirty="0"/>
              <a:t>Constraints</a:t>
            </a:r>
          </a:p>
        </p:txBody>
      </p:sp>
    </p:spTree>
    <p:extLst>
      <p:ext uri="{BB962C8B-B14F-4D97-AF65-F5344CB8AC3E}">
        <p14:creationId xmlns:p14="http://schemas.microsoft.com/office/powerpoint/2010/main" val="99015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76400"/>
            <a:ext cx="8407893" cy="4407408"/>
          </a:xfrm>
        </p:spPr>
        <p:txBody>
          <a:bodyPr>
            <a:normAutofit/>
          </a:bodyPr>
          <a:lstStyle/>
          <a:p>
            <a:r>
              <a:rPr lang="en-US" dirty="0"/>
              <a:t>What is your purpose in these three minutes?</a:t>
            </a:r>
          </a:p>
          <a:p>
            <a:pPr lvl="1"/>
            <a:r>
              <a:rPr lang="en-US" dirty="0"/>
              <a:t>Explain?</a:t>
            </a:r>
          </a:p>
          <a:p>
            <a:pPr lvl="1"/>
            <a:r>
              <a:rPr lang="en-US" dirty="0"/>
              <a:t>Persuade?</a:t>
            </a:r>
          </a:p>
          <a:p>
            <a:pPr marL="365760" lvl="1" indent="0">
              <a:buNone/>
            </a:pPr>
            <a:endParaRPr lang="en-US" dirty="0"/>
          </a:p>
          <a:p>
            <a:pPr marL="365760" lvl="1" indent="0">
              <a:buNone/>
            </a:pPr>
            <a:r>
              <a:rPr lang="en-US" i="1" dirty="0"/>
              <a:t>Make them remember – pique their curiosity.</a:t>
            </a:r>
          </a:p>
        </p:txBody>
      </p:sp>
      <p:sp>
        <p:nvSpPr>
          <p:cNvPr id="3" name="Title 2"/>
          <p:cNvSpPr>
            <a:spLocks noGrp="1"/>
          </p:cNvSpPr>
          <p:nvPr>
            <p:ph type="title"/>
          </p:nvPr>
        </p:nvSpPr>
        <p:spPr/>
        <p:txBody>
          <a:bodyPr/>
          <a:lstStyle/>
          <a:p>
            <a:r>
              <a:rPr lang="en-US" dirty="0"/>
              <a:t>Purpose</a:t>
            </a:r>
          </a:p>
        </p:txBody>
      </p:sp>
    </p:spTree>
    <p:extLst>
      <p:ext uri="{BB962C8B-B14F-4D97-AF65-F5344CB8AC3E}">
        <p14:creationId xmlns:p14="http://schemas.microsoft.com/office/powerpoint/2010/main" val="40377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AutoNum type="arabicPeriod"/>
            </a:pPr>
            <a:r>
              <a:rPr lang="en-US" dirty="0"/>
              <a:t>Change the world</a:t>
            </a:r>
          </a:p>
          <a:p>
            <a:pPr marL="788670" indent="-742950">
              <a:buAutoNum type="arabicPeriod"/>
            </a:pPr>
            <a:r>
              <a:rPr lang="en-US" dirty="0"/>
              <a:t>Make me care</a:t>
            </a:r>
          </a:p>
          <a:p>
            <a:pPr marL="788670" indent="-742950">
              <a:buAutoNum type="arabicPeriod"/>
            </a:pPr>
            <a:r>
              <a:rPr lang="en-US" dirty="0"/>
              <a:t>Be passionate</a:t>
            </a:r>
          </a:p>
        </p:txBody>
      </p:sp>
    </p:spTree>
    <p:extLst>
      <p:ext uri="{BB962C8B-B14F-4D97-AF65-F5344CB8AC3E}">
        <p14:creationId xmlns:p14="http://schemas.microsoft.com/office/powerpoint/2010/main" val="42208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normAutofit lnSpcReduction="10000"/>
          </a:bodyPr>
          <a:lstStyle/>
          <a:p>
            <a:pPr marL="788670" indent="-742950">
              <a:buAutoNum type="arabicPeriod"/>
            </a:pPr>
            <a:r>
              <a:rPr lang="en-US" dirty="0">
                <a:solidFill>
                  <a:srgbClr val="FF0000"/>
                </a:solidFill>
              </a:rPr>
              <a:t>Change the world</a:t>
            </a:r>
          </a:p>
          <a:p>
            <a:pPr>
              <a:buFont typeface="Wingdings" panose="05000000000000000000" pitchFamily="2" charset="2"/>
              <a:buChar char="ü"/>
            </a:pPr>
            <a:r>
              <a:rPr lang="en-US" dirty="0"/>
              <a:t>Start with the big picture, a broad context</a:t>
            </a:r>
          </a:p>
          <a:p>
            <a:pPr>
              <a:buFont typeface="Wingdings" panose="05000000000000000000" pitchFamily="2" charset="2"/>
              <a:buChar char="ü"/>
            </a:pPr>
            <a:r>
              <a:rPr lang="en-US" dirty="0"/>
              <a:t>Help your audience see that there is a problem (even if the problem isn’t at the top of their list) (create exigence)</a:t>
            </a:r>
          </a:p>
          <a:p>
            <a:pPr>
              <a:buFont typeface="Wingdings" panose="05000000000000000000" pitchFamily="2" charset="2"/>
              <a:buChar char="ü"/>
            </a:pPr>
            <a:r>
              <a:rPr lang="en-US" dirty="0"/>
              <a:t>THEN explain how you are contributing to a solution </a:t>
            </a:r>
          </a:p>
        </p:txBody>
      </p:sp>
    </p:spTree>
    <p:extLst>
      <p:ext uri="{BB962C8B-B14F-4D97-AF65-F5344CB8AC3E}">
        <p14:creationId xmlns:p14="http://schemas.microsoft.com/office/powerpoint/2010/main" val="28482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17" y="381000"/>
            <a:ext cx="8756293" cy="746150"/>
          </a:xfrm>
        </p:spPr>
        <p:txBody>
          <a:bodyPr>
            <a:normAutofit fontScale="90000"/>
          </a:bodyPr>
          <a:lstStyle/>
          <a:p>
            <a:r>
              <a:rPr lang="en-US" sz="4400" b="1" dirty="0"/>
              <a:t>What is 3MT?</a:t>
            </a:r>
          </a:p>
        </p:txBody>
      </p:sp>
      <p:sp>
        <p:nvSpPr>
          <p:cNvPr id="3" name="Subtitle 2"/>
          <p:cNvSpPr>
            <a:spLocks noGrp="1"/>
          </p:cNvSpPr>
          <p:nvPr>
            <p:ph type="subTitle" idx="1"/>
          </p:nvPr>
        </p:nvSpPr>
        <p:spPr>
          <a:xfrm>
            <a:off x="380998" y="1600200"/>
            <a:ext cx="8611811" cy="3886200"/>
          </a:xfrm>
        </p:spPr>
        <p:txBody>
          <a:bodyPr numCol="1">
            <a:normAutofit/>
          </a:bodyPr>
          <a:lstStyle/>
          <a:p>
            <a:pPr algn="l">
              <a:lnSpc>
                <a:spcPct val="150000"/>
              </a:lnSpc>
            </a:pPr>
            <a:r>
              <a:rPr lang="en-US" sz="2100" u="sng" dirty="0">
                <a:hlinkClick r:id="rId2"/>
              </a:rPr>
              <a:t>The University of Queensland (UQ)</a:t>
            </a:r>
            <a:r>
              <a:rPr lang="en-US" sz="2100" dirty="0"/>
              <a:t> </a:t>
            </a:r>
          </a:p>
          <a:p>
            <a:pPr algn="l">
              <a:lnSpc>
                <a:spcPct val="150000"/>
              </a:lnSpc>
            </a:pPr>
            <a:r>
              <a:rPr lang="en-US" sz="2400" b="0" i="0" dirty="0">
                <a:effectLst/>
                <a:latin typeface="Sofia"/>
              </a:rPr>
              <a:t>First developed by the University of Queensland in 2008, </a:t>
            </a:r>
            <a:r>
              <a:rPr lang="en-US" sz="2400" dirty="0"/>
              <a:t>The Three Minute Thesis competition (3MT®) challenges research students to communicate the significance of their projects to a non-specialist audience in just </a:t>
            </a:r>
            <a:r>
              <a:rPr lang="en-US" sz="2400" b="1" dirty="0"/>
              <a:t>three minutes</a:t>
            </a:r>
            <a:r>
              <a:rPr lang="en-US" sz="2400" dirty="0"/>
              <a:t>. </a:t>
            </a:r>
            <a:endParaRPr lang="en-US" sz="2900" dirty="0"/>
          </a:p>
          <a:p>
            <a:pPr algn="l" fontAlgn="base"/>
            <a:endParaRPr lang="en-US" sz="2900" dirty="0"/>
          </a:p>
          <a:p>
            <a:pPr fontAlgn="base"/>
            <a:endParaRPr lang="en-US" sz="2000" dirty="0"/>
          </a:p>
        </p:txBody>
      </p:sp>
    </p:spTree>
    <p:extLst>
      <p:ext uri="{BB962C8B-B14F-4D97-AF65-F5344CB8AC3E}">
        <p14:creationId xmlns:p14="http://schemas.microsoft.com/office/powerpoint/2010/main" val="326693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2"/>
            </a:pPr>
            <a:r>
              <a:rPr lang="en-US" dirty="0">
                <a:solidFill>
                  <a:srgbClr val="FF0000"/>
                </a:solidFill>
              </a:rPr>
              <a:t>Make me care</a:t>
            </a:r>
          </a:p>
          <a:p>
            <a:pPr marL="777240" lvl="1" indent="-457200">
              <a:buFont typeface="Wingdings" panose="05000000000000000000" pitchFamily="2" charset="2"/>
              <a:buChar char="ü"/>
            </a:pPr>
            <a:r>
              <a:rPr lang="en-US" dirty="0"/>
              <a:t>The audience needs to relate to the issue in order to follow the delivery</a:t>
            </a:r>
          </a:p>
          <a:p>
            <a:pPr marL="777240" lvl="1" indent="-457200">
              <a:buFont typeface="Wingdings" panose="05000000000000000000" pitchFamily="2" charset="2"/>
              <a:buChar char="ü"/>
            </a:pPr>
            <a:r>
              <a:rPr lang="en-US" dirty="0"/>
              <a:t>Your audience has a broad capacity for caring—but you have to help develop it</a:t>
            </a:r>
          </a:p>
        </p:txBody>
      </p:sp>
    </p:spTree>
    <p:extLst>
      <p:ext uri="{BB962C8B-B14F-4D97-AF65-F5344CB8AC3E}">
        <p14:creationId xmlns:p14="http://schemas.microsoft.com/office/powerpoint/2010/main" val="36026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VTmNcUOjl8"/>
          <p:cNvPicPr>
            <a:picLocks noGrp="1" noRot="1" noChangeAspect="1"/>
          </p:cNvPicPr>
          <p:nvPr>
            <p:ph idx="1"/>
            <a:videoFile r:link="rId1"/>
          </p:nvPr>
        </p:nvPicPr>
        <p:blipFill>
          <a:blip r:embed="rId3"/>
          <a:stretch>
            <a:fillRect/>
          </a:stretch>
        </p:blipFill>
        <p:spPr>
          <a:xfrm>
            <a:off x="609600" y="1524000"/>
            <a:ext cx="7772400" cy="4371975"/>
          </a:xfrm>
          <a:prstGeom prst="rect">
            <a:avLst/>
          </a:prstGeom>
        </p:spPr>
      </p:pic>
      <p:sp>
        <p:nvSpPr>
          <p:cNvPr id="3" name="Title 2"/>
          <p:cNvSpPr>
            <a:spLocks noGrp="1"/>
          </p:cNvSpPr>
          <p:nvPr>
            <p:ph type="title"/>
          </p:nvPr>
        </p:nvSpPr>
        <p:spPr/>
        <p:txBody>
          <a:bodyPr/>
          <a:lstStyle/>
          <a:p>
            <a:r>
              <a:rPr lang="en-US" sz="2800" dirty="0"/>
              <a:t>Amy Marquardt, </a:t>
            </a:r>
            <a:br>
              <a:rPr lang="en-US" sz="2800" dirty="0"/>
            </a:br>
            <a:r>
              <a:rPr lang="en-US" sz="2800" dirty="0"/>
              <a:t>Material Science Engineering, 2014 Winner </a:t>
            </a:r>
          </a:p>
        </p:txBody>
      </p:sp>
    </p:spTree>
    <p:extLst>
      <p:ext uri="{BB962C8B-B14F-4D97-AF65-F5344CB8AC3E}">
        <p14:creationId xmlns:p14="http://schemas.microsoft.com/office/powerpoint/2010/main" val="212709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eturnofkings.com/wp-content/uploads/2014/09/listening-hea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010400" cy="344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9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Rules for Success</a:t>
            </a:r>
          </a:p>
        </p:txBody>
      </p:sp>
      <p:sp>
        <p:nvSpPr>
          <p:cNvPr id="3" name="Content Placeholder 2"/>
          <p:cNvSpPr>
            <a:spLocks noGrp="1"/>
          </p:cNvSpPr>
          <p:nvPr>
            <p:ph idx="1"/>
          </p:nvPr>
        </p:nvSpPr>
        <p:spPr/>
        <p:txBody>
          <a:bodyPr/>
          <a:lstStyle/>
          <a:p>
            <a:pPr marL="788670" indent="-742950">
              <a:buFont typeface="+mj-lt"/>
              <a:buAutoNum type="arabicPeriod" startAt="3"/>
            </a:pPr>
            <a:r>
              <a:rPr lang="en-US" dirty="0">
                <a:solidFill>
                  <a:srgbClr val="FF0000"/>
                </a:solidFill>
              </a:rPr>
              <a:t>Be passionate</a:t>
            </a:r>
          </a:p>
          <a:p>
            <a:pPr>
              <a:buFont typeface="Wingdings" panose="05000000000000000000" pitchFamily="2" charset="2"/>
              <a:buChar char="ü"/>
            </a:pPr>
            <a:r>
              <a:rPr lang="en-US" dirty="0"/>
              <a:t> If you aren’t excited, why should I be?</a:t>
            </a:r>
          </a:p>
        </p:txBody>
      </p:sp>
    </p:spTree>
    <p:extLst>
      <p:ext uri="{BB962C8B-B14F-4D97-AF65-F5344CB8AC3E}">
        <p14:creationId xmlns:p14="http://schemas.microsoft.com/office/powerpoint/2010/main" val="5424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Sahra</a:t>
            </a:r>
            <a:r>
              <a:rPr lang="en-US" dirty="0"/>
              <a:t> Ibrahimi</a:t>
            </a:r>
            <a:br>
              <a:rPr lang="en-US" dirty="0"/>
            </a:br>
            <a:r>
              <a:rPr lang="en-US" dirty="0"/>
              <a:t>Maternal &amp; Child Health</a:t>
            </a:r>
          </a:p>
        </p:txBody>
      </p:sp>
      <p:sp>
        <p:nvSpPr>
          <p:cNvPr id="5" name="Content Placeholder 4">
            <a:extLst>
              <a:ext uri="{FF2B5EF4-FFF2-40B4-BE49-F238E27FC236}">
                <a16:creationId xmlns:a16="http://schemas.microsoft.com/office/drawing/2014/main" id="{2AC2B90F-CED9-BCF2-5F50-C32C2FC7C4EA}"/>
              </a:ext>
            </a:extLst>
          </p:cNvPr>
          <p:cNvSpPr>
            <a:spLocks noGrp="1"/>
          </p:cNvSpPr>
          <p:nvPr>
            <p:ph idx="1"/>
          </p:nvPr>
        </p:nvSpPr>
        <p:spPr/>
        <p:txBody>
          <a:bodyPr/>
          <a:lstStyle/>
          <a:p>
            <a:r>
              <a:rPr lang="en-US" dirty="0">
                <a:hlinkClick r:id="rId4"/>
              </a:rPr>
              <a:t>https://vimeo.com/876376462</a:t>
            </a:r>
            <a:endParaRPr lang="en-US" dirty="0"/>
          </a:p>
        </p:txBody>
      </p:sp>
      <p:pic>
        <p:nvPicPr>
          <p:cNvPr id="6" name="Online Media 5" title="Sahra Ibrahimi - University of Maryland">
            <a:hlinkClick r:id="" action="ppaction://media"/>
            <a:extLst>
              <a:ext uri="{FF2B5EF4-FFF2-40B4-BE49-F238E27FC236}">
                <a16:creationId xmlns:a16="http://schemas.microsoft.com/office/drawing/2014/main" id="{A41ABB8F-61B1-2351-B14F-679FB4851D13}"/>
              </a:ext>
            </a:extLst>
          </p:cNvPr>
          <p:cNvPicPr>
            <a:picLocks noRot="1" noChangeAspect="1"/>
          </p:cNvPicPr>
          <p:nvPr>
            <a:videoFile r:link="rId1"/>
          </p:nvPr>
        </p:nvPicPr>
        <p:blipFill>
          <a:blip r:embed="rId5"/>
          <a:stretch>
            <a:fillRect/>
          </a:stretch>
        </p:blipFill>
        <p:spPr>
          <a:xfrm>
            <a:off x="609230" y="1524000"/>
            <a:ext cx="7924800" cy="4464579"/>
          </a:xfrm>
          <a:prstGeom prst="rect">
            <a:avLst/>
          </a:prstGeom>
        </p:spPr>
      </p:pic>
    </p:spTree>
    <p:extLst>
      <p:ext uri="{BB962C8B-B14F-4D97-AF65-F5344CB8AC3E}">
        <p14:creationId xmlns:p14="http://schemas.microsoft.com/office/powerpoint/2010/main" val="7461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t>“It’s the nature versus nurture debate applied to ideas: Are ideas born interesting or made interesting?” (5)</a:t>
            </a:r>
          </a:p>
        </p:txBody>
      </p:sp>
    </p:spTree>
    <p:extLst>
      <p:ext uri="{BB962C8B-B14F-4D97-AF65-F5344CB8AC3E}">
        <p14:creationId xmlns:p14="http://schemas.microsoft.com/office/powerpoint/2010/main" val="20036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201424"/>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 sized movie popcorn contains 37 grams of saturated fat, twice the recommended daily amount of saturated fat. </a:t>
            </a:r>
            <a:endParaRPr lang="en-US" sz="4000" dirty="0">
              <a:solidFill>
                <a:srgbClr val="FF9900"/>
              </a:solidFill>
            </a:endParaRPr>
          </a:p>
          <a:p>
            <a:endParaRPr lang="en-US" sz="4000" dirty="0"/>
          </a:p>
          <a:p>
            <a:endParaRPr lang="en-US" sz="4000" dirty="0"/>
          </a:p>
        </p:txBody>
      </p:sp>
    </p:spTree>
    <p:extLst>
      <p:ext uri="{BB962C8B-B14F-4D97-AF65-F5344CB8AC3E}">
        <p14:creationId xmlns:p14="http://schemas.microsoft.com/office/powerpoint/2010/main" val="39052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6063198"/>
          </a:xfrm>
          <a:prstGeom prst="rect">
            <a:avLst/>
          </a:prstGeom>
          <a:noFill/>
        </p:spPr>
        <p:txBody>
          <a:bodyPr wrap="square" rtlCol="0">
            <a:spAutoFit/>
          </a:bodyPr>
          <a:lstStyle/>
          <a:p>
            <a:r>
              <a:rPr lang="en-US" sz="2800" dirty="0">
                <a:solidFill>
                  <a:srgbClr val="FF9900"/>
                </a:solidFill>
              </a:rPr>
              <a:t>Center for Science in the Public Interest &amp; movie popcorn</a:t>
            </a:r>
          </a:p>
          <a:p>
            <a:endParaRPr lang="en-US" sz="2400" dirty="0"/>
          </a:p>
          <a:p>
            <a:r>
              <a:rPr lang="en-US" sz="2400" dirty="0"/>
              <a:t>“A medium-sized ‘butter’ popcorn at a typical neighborhood movie theater contains more artery-clogging fat than a bacon-and-eggs breakfast, a Big Mac and fries for lunch, and a steak dinner with all the trimmings—combined!”</a:t>
            </a:r>
            <a:endParaRPr lang="en-US" sz="4000" dirty="0"/>
          </a:p>
          <a:p>
            <a:endParaRPr lang="en-US" sz="4000" dirty="0"/>
          </a:p>
        </p:txBody>
      </p:sp>
    </p:spTree>
    <p:extLst>
      <p:ext uri="{BB962C8B-B14F-4D97-AF65-F5344CB8AC3E}">
        <p14:creationId xmlns:p14="http://schemas.microsoft.com/office/powerpoint/2010/main" val="4294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smalltownmama.files.wordpress.com/2011/04/made-to-stick.jpg"/>
          <p:cNvPicPr>
            <a:picLocks noChangeAspect="1" noChangeArrowheads="1"/>
          </p:cNvPicPr>
          <p:nvPr/>
        </p:nvPicPr>
        <p:blipFill rotWithShape="1">
          <a:blip r:embed="rId3">
            <a:extLst>
              <a:ext uri="{28A0092B-C50C-407E-A947-70E740481C1C}">
                <a14:useLocalDpi xmlns:a14="http://schemas.microsoft.com/office/drawing/2010/main" val="0"/>
              </a:ext>
            </a:extLst>
          </a:blip>
          <a:srcRect l="6410" t="3661" r="10251" b="7948"/>
          <a:stretch/>
        </p:blipFill>
        <p:spPr bwMode="auto">
          <a:xfrm>
            <a:off x="609601" y="533400"/>
            <a:ext cx="3962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33400"/>
            <a:ext cx="3581400" cy="5632311"/>
          </a:xfrm>
          <a:prstGeom prst="rect">
            <a:avLst/>
          </a:prstGeom>
          <a:noFill/>
        </p:spPr>
        <p:txBody>
          <a:bodyPr wrap="square" rtlCol="0">
            <a:spAutoFit/>
          </a:bodyPr>
          <a:lstStyle/>
          <a:p>
            <a:r>
              <a:rPr lang="en-US" sz="4000" dirty="0">
                <a:solidFill>
                  <a:srgbClr val="FF9900"/>
                </a:solidFill>
              </a:rPr>
              <a:t>Made to Stick</a:t>
            </a:r>
          </a:p>
          <a:p>
            <a:endParaRPr lang="en-US" sz="4000" dirty="0"/>
          </a:p>
          <a:p>
            <a:pPr marL="342900" indent="-342900">
              <a:buAutoNum type="arabicPeriod"/>
            </a:pPr>
            <a:r>
              <a:rPr lang="en-US" sz="4000" dirty="0"/>
              <a:t>Simple</a:t>
            </a:r>
          </a:p>
          <a:p>
            <a:pPr marL="342900" indent="-342900">
              <a:buAutoNum type="arabicPeriod"/>
            </a:pPr>
            <a:r>
              <a:rPr lang="en-US" sz="4000" dirty="0"/>
              <a:t>Unexpected</a:t>
            </a:r>
          </a:p>
          <a:p>
            <a:pPr marL="342900" indent="-342900">
              <a:buAutoNum type="arabicPeriod"/>
            </a:pPr>
            <a:r>
              <a:rPr lang="en-US" sz="4000" dirty="0"/>
              <a:t>Concrete</a:t>
            </a:r>
          </a:p>
          <a:p>
            <a:pPr marL="342900" indent="-342900">
              <a:buAutoNum type="arabicPeriod"/>
            </a:pPr>
            <a:r>
              <a:rPr lang="en-US" sz="4000" dirty="0"/>
              <a:t>Credible</a:t>
            </a:r>
          </a:p>
          <a:p>
            <a:pPr marL="342900" indent="-342900">
              <a:buAutoNum type="arabicPeriod"/>
            </a:pPr>
            <a:r>
              <a:rPr lang="en-US" sz="4000" dirty="0"/>
              <a:t>Emotional </a:t>
            </a:r>
          </a:p>
          <a:p>
            <a:pPr marL="342900" indent="-342900">
              <a:buAutoNum type="arabicPeriod"/>
            </a:pPr>
            <a:r>
              <a:rPr lang="en-US" sz="4000" dirty="0"/>
              <a:t>Stories</a:t>
            </a:r>
          </a:p>
          <a:p>
            <a:endParaRPr lang="en-US" sz="4000" dirty="0"/>
          </a:p>
        </p:txBody>
      </p:sp>
    </p:spTree>
    <p:extLst>
      <p:ext uri="{BB962C8B-B14F-4D97-AF65-F5344CB8AC3E}">
        <p14:creationId xmlns:p14="http://schemas.microsoft.com/office/powerpoint/2010/main" val="257315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simplistic, not dumbed down.  But the CORE of your idea. </a:t>
            </a:r>
          </a:p>
          <a:p>
            <a:pPr lvl="1"/>
            <a:r>
              <a:rPr lang="en-US" dirty="0"/>
              <a:t>Limited, focused</a:t>
            </a:r>
          </a:p>
          <a:p>
            <a:pPr lvl="1"/>
            <a:r>
              <a:rPr lang="en-US" dirty="0"/>
              <a:t>Often, you have to know the complex idea to make it simple (but not to make it dumb).</a:t>
            </a:r>
          </a:p>
        </p:txBody>
      </p:sp>
      <p:sp>
        <p:nvSpPr>
          <p:cNvPr id="3" name="Title 2"/>
          <p:cNvSpPr>
            <a:spLocks noGrp="1"/>
          </p:cNvSpPr>
          <p:nvPr>
            <p:ph type="title"/>
          </p:nvPr>
        </p:nvSpPr>
        <p:spPr/>
        <p:txBody>
          <a:bodyPr/>
          <a:lstStyle/>
          <a:p>
            <a:r>
              <a:rPr lang="en-US" dirty="0"/>
              <a:t>Simple</a:t>
            </a:r>
          </a:p>
        </p:txBody>
      </p:sp>
    </p:spTree>
    <p:extLst>
      <p:ext uri="{BB962C8B-B14F-4D97-AF65-F5344CB8AC3E}">
        <p14:creationId xmlns:p14="http://schemas.microsoft.com/office/powerpoint/2010/main" val="10865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17" y="381000"/>
            <a:ext cx="8756293" cy="746150"/>
          </a:xfrm>
        </p:spPr>
        <p:txBody>
          <a:bodyPr>
            <a:normAutofit fontScale="90000"/>
          </a:bodyPr>
          <a:lstStyle/>
          <a:p>
            <a:r>
              <a:rPr lang="en-US" sz="4400" b="1" dirty="0"/>
              <a:t>Why do a 3MT?</a:t>
            </a:r>
          </a:p>
        </p:txBody>
      </p:sp>
      <p:sp>
        <p:nvSpPr>
          <p:cNvPr id="3" name="Subtitle 2"/>
          <p:cNvSpPr>
            <a:spLocks noGrp="1"/>
          </p:cNvSpPr>
          <p:nvPr>
            <p:ph type="subTitle" idx="1"/>
          </p:nvPr>
        </p:nvSpPr>
        <p:spPr>
          <a:xfrm>
            <a:off x="499863" y="1295400"/>
            <a:ext cx="8229600" cy="4648200"/>
          </a:xfrm>
        </p:spPr>
        <p:txBody>
          <a:bodyPr numCol="1">
            <a:normAutofit/>
          </a:bodyPr>
          <a:lstStyle/>
          <a:p>
            <a:pPr algn="l"/>
            <a:r>
              <a:rPr lang="en-US" sz="2100" b="1" dirty="0"/>
              <a:t>Develop your communication Skills</a:t>
            </a:r>
          </a:p>
          <a:p>
            <a:pPr algn="l"/>
            <a:r>
              <a:rPr lang="en-US" sz="1900" dirty="0"/>
              <a:t>Practice how to effectively explain your research in language appropriate to a non-specialist audience.</a:t>
            </a:r>
          </a:p>
          <a:p>
            <a:pPr algn="l"/>
            <a:endParaRPr lang="en-US" sz="2200" b="1" dirty="0"/>
          </a:p>
          <a:p>
            <a:pPr algn="l"/>
            <a:r>
              <a:rPr lang="en-US" sz="2200" b="1" dirty="0"/>
              <a:t>Build research culture in the university</a:t>
            </a:r>
          </a:p>
          <a:p>
            <a:pPr algn="l"/>
            <a:r>
              <a:rPr lang="en-US" sz="1900" dirty="0"/>
              <a:t>Use this experience as an opportunity to come together with peers (live or virtually), get to know one another, and talk about your research in a supportive environment.</a:t>
            </a:r>
            <a:endParaRPr lang="en-US" sz="2400" dirty="0"/>
          </a:p>
          <a:p>
            <a:pPr algn="l"/>
            <a:endParaRPr lang="en-US" sz="2400" b="1" dirty="0"/>
          </a:p>
          <a:p>
            <a:pPr algn="l"/>
            <a:r>
              <a:rPr lang="en-US" sz="2200" b="1" dirty="0"/>
              <a:t>Build external relations </a:t>
            </a:r>
          </a:p>
          <a:p>
            <a:pPr algn="l"/>
            <a:r>
              <a:rPr lang="en-US" sz="1900" dirty="0"/>
              <a:t>Prepare a 3MT to improve or enhance your networking and professional development opportunities.</a:t>
            </a:r>
          </a:p>
          <a:p>
            <a:pPr algn="l">
              <a:lnSpc>
                <a:spcPct val="150000"/>
              </a:lnSpc>
            </a:pPr>
            <a:endParaRPr lang="en-US" sz="2100" dirty="0"/>
          </a:p>
          <a:p>
            <a:pPr algn="l">
              <a:lnSpc>
                <a:spcPct val="150000"/>
              </a:lnSpc>
            </a:pPr>
            <a:endParaRPr lang="en-US" sz="2400" dirty="0"/>
          </a:p>
          <a:p>
            <a:pPr algn="l">
              <a:lnSpc>
                <a:spcPct val="150000"/>
              </a:lnSpc>
            </a:pPr>
            <a:endParaRPr lang="en-US" sz="2400" dirty="0"/>
          </a:p>
          <a:p>
            <a:pPr algn="l" fontAlgn="base"/>
            <a:endParaRPr lang="en-US" sz="2900" dirty="0"/>
          </a:p>
          <a:p>
            <a:pPr algn="l" fontAlgn="base"/>
            <a:endParaRPr lang="en-US" sz="2900" dirty="0"/>
          </a:p>
          <a:p>
            <a:pPr fontAlgn="base"/>
            <a:endParaRPr lang="en-US" sz="2000" dirty="0"/>
          </a:p>
        </p:txBody>
      </p:sp>
    </p:spTree>
    <p:extLst>
      <p:ext uri="{BB962C8B-B14F-4D97-AF65-F5344CB8AC3E}">
        <p14:creationId xmlns:p14="http://schemas.microsoft.com/office/powerpoint/2010/main" val="427814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Published Research </a:t>
            </a:r>
          </a:p>
        </p:txBody>
      </p:sp>
      <p:sp>
        <p:nvSpPr>
          <p:cNvPr id="4" name="Text Placeholder 3"/>
          <p:cNvSpPr>
            <a:spLocks noGrp="1"/>
          </p:cNvSpPr>
          <p:nvPr>
            <p:ph type="body" sz="quarter" idx="3"/>
          </p:nvPr>
        </p:nvSpPr>
        <p:spPr/>
        <p:txBody>
          <a:bodyPr/>
          <a:lstStyle/>
          <a:p>
            <a:r>
              <a:rPr lang="en-US" dirty="0"/>
              <a:t>3MT </a:t>
            </a:r>
          </a:p>
        </p:txBody>
      </p:sp>
      <p:sp>
        <p:nvSpPr>
          <p:cNvPr id="6" name="Title 5"/>
          <p:cNvSpPr>
            <a:spLocks noGrp="1"/>
          </p:cNvSpPr>
          <p:nvPr>
            <p:ph type="title"/>
          </p:nvPr>
        </p:nvSpPr>
        <p:spPr/>
        <p:txBody>
          <a:bodyPr/>
          <a:lstStyle/>
          <a:p>
            <a:r>
              <a:rPr lang="en-US" dirty="0"/>
              <a:t>Complex         v.          Simple</a:t>
            </a:r>
          </a:p>
        </p:txBody>
      </p:sp>
      <p:sp>
        <p:nvSpPr>
          <p:cNvPr id="10" name="Content Placeholder 9"/>
          <p:cNvSpPr>
            <a:spLocks noGrp="1"/>
          </p:cNvSpPr>
          <p:nvPr>
            <p:ph sz="half" idx="2"/>
          </p:nvPr>
        </p:nvSpPr>
        <p:spPr>
          <a:xfrm>
            <a:off x="457200" y="2438399"/>
            <a:ext cx="4040188" cy="3070481"/>
          </a:xfrm>
        </p:spPr>
        <p:txBody>
          <a:bodyPr/>
          <a:lstStyle/>
          <a:p>
            <a:pPr marL="45720" indent="0">
              <a:buNone/>
            </a:pPr>
            <a:endParaRPr lang="en-US" dirty="0"/>
          </a:p>
        </p:txBody>
      </p:sp>
      <p:pic>
        <p:nvPicPr>
          <p:cNvPr id="11" name="Picture 10"/>
          <p:cNvPicPr>
            <a:picLocks noChangeAspect="1"/>
          </p:cNvPicPr>
          <p:nvPr/>
        </p:nvPicPr>
        <p:blipFill rotWithShape="1">
          <a:blip r:embed="rId3"/>
          <a:srcRect l="29502" t="26042" r="30088" b="14583"/>
          <a:stretch/>
        </p:blipFill>
        <p:spPr>
          <a:xfrm>
            <a:off x="294368" y="2362200"/>
            <a:ext cx="4427622" cy="3657600"/>
          </a:xfrm>
          <a:prstGeom prst="rect">
            <a:avLst/>
          </a:prstGeom>
        </p:spPr>
      </p:pic>
      <p:pic>
        <p:nvPicPr>
          <p:cNvPr id="14" name="Content Placeholder 13"/>
          <p:cNvPicPr>
            <a:picLocks noGrp="1" noChangeAspect="1"/>
          </p:cNvPicPr>
          <p:nvPr>
            <p:ph sz="quarter" idx="4"/>
          </p:nvPr>
        </p:nvPicPr>
        <p:blipFill rotWithShape="1">
          <a:blip r:embed="rId4"/>
          <a:srcRect l="18931" t="2390" r="18853" b="10425"/>
          <a:stretch/>
        </p:blipFill>
        <p:spPr>
          <a:xfrm>
            <a:off x="4681991" y="2710542"/>
            <a:ext cx="4158761" cy="3276601"/>
          </a:xfrm>
          <a:prstGeom prst="rect">
            <a:avLst/>
          </a:prstGeom>
        </p:spPr>
      </p:pic>
    </p:spTree>
    <p:extLst>
      <p:ext uri="{BB962C8B-B14F-4D97-AF65-F5344CB8AC3E}">
        <p14:creationId xmlns:p14="http://schemas.microsoft.com/office/powerpoint/2010/main" val="1956636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a:bodyPr>
          <a:lstStyle/>
          <a:p>
            <a:pPr marL="45720" indent="0">
              <a:buNone/>
            </a:pPr>
            <a:r>
              <a:rPr lang="en-US" dirty="0"/>
              <a:t>I found that the ceramic ALD films lasted about 15 times longer than the plastic coatings.</a:t>
            </a:r>
          </a:p>
          <a:p>
            <a:pPr marL="45720" indent="0">
              <a:buNone/>
            </a:pPr>
            <a:endParaRPr lang="en-US" dirty="0"/>
          </a:p>
          <a:p>
            <a:pPr marL="45720" indent="0">
              <a:buNone/>
            </a:pPr>
            <a:r>
              <a:rPr lang="en-US" dirty="0"/>
              <a:t>2:07-2:11</a:t>
            </a:r>
          </a:p>
          <a:p>
            <a:endParaRPr lang="en-US" dirty="0"/>
          </a:p>
        </p:txBody>
      </p:sp>
      <p:sp>
        <p:nvSpPr>
          <p:cNvPr id="6" name="Title 5"/>
          <p:cNvSpPr>
            <a:spLocks noGrp="1"/>
          </p:cNvSpPr>
          <p:nvPr>
            <p:ph type="title"/>
          </p:nvPr>
        </p:nvSpPr>
        <p:spPr/>
        <p:txBody>
          <a:bodyPr/>
          <a:lstStyle/>
          <a:p>
            <a:r>
              <a:rPr lang="en-US" dirty="0"/>
              <a:t>Complex         v.          Simple</a:t>
            </a:r>
          </a:p>
        </p:txBody>
      </p:sp>
      <p:sp>
        <p:nvSpPr>
          <p:cNvPr id="3" name="Content Placeholder 2"/>
          <p:cNvSpPr>
            <a:spLocks noGrp="1"/>
          </p:cNvSpPr>
          <p:nvPr>
            <p:ph sz="half" idx="2"/>
          </p:nvPr>
        </p:nvSpPr>
        <p:spPr>
          <a:xfrm>
            <a:off x="457200" y="1702764"/>
            <a:ext cx="4040188" cy="4423399"/>
          </a:xfrm>
        </p:spPr>
        <p:txBody>
          <a:bodyPr>
            <a:normAutofit fontScale="85000" lnSpcReduction="20000"/>
          </a:bodyPr>
          <a:lstStyle/>
          <a:p>
            <a:pPr marL="45720" indent="0">
              <a:buNone/>
            </a:pPr>
            <a:r>
              <a:rPr lang="en-US" dirty="0"/>
              <a:t>Our  recent  work  demonstrates  that  ALD  films  are  a  promising  technique  to  prevent  damage  from  the  corrosion process, and subsequent polishing, for silver cultural heritage  objects.  Our  previous  results  find  that  20  nm  Al2O3  ALD  films  protect  silver  from  tarnishing  nearly  15  times  longer  than  microns-thick  nitrocellulose  films:  this amounts to a potential ambient effective film lifetime of  150  years. </a:t>
            </a:r>
          </a:p>
        </p:txBody>
      </p:sp>
    </p:spTree>
    <p:extLst>
      <p:ext uri="{BB962C8B-B14F-4D97-AF65-F5344CB8AC3E}">
        <p14:creationId xmlns:p14="http://schemas.microsoft.com/office/powerpoint/2010/main" val="396522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Published Research </a:t>
            </a:r>
          </a:p>
        </p:txBody>
      </p:sp>
      <p:pic>
        <p:nvPicPr>
          <p:cNvPr id="7" name="Content Placeholder 6"/>
          <p:cNvPicPr>
            <a:picLocks noGrp="1" noChangeAspect="1"/>
          </p:cNvPicPr>
          <p:nvPr>
            <p:ph sz="half" idx="2"/>
          </p:nvPr>
        </p:nvPicPr>
        <p:blipFill rotWithShape="1">
          <a:blip r:embed="rId2"/>
          <a:srcRect l="24519" t="22499" r="28330" b="10409"/>
          <a:stretch/>
        </p:blipFill>
        <p:spPr>
          <a:xfrm>
            <a:off x="475343" y="2552159"/>
            <a:ext cx="3695899" cy="2956721"/>
          </a:xfrm>
          <a:prstGeom prst="rect">
            <a:avLst/>
          </a:prstGeom>
        </p:spPr>
      </p:pic>
      <p:sp>
        <p:nvSpPr>
          <p:cNvPr id="4" name="Text Placeholder 3"/>
          <p:cNvSpPr>
            <a:spLocks noGrp="1"/>
          </p:cNvSpPr>
          <p:nvPr>
            <p:ph type="body" sz="quarter" idx="3"/>
          </p:nvPr>
        </p:nvSpPr>
        <p:spPr/>
        <p:txBody>
          <a:bodyPr/>
          <a:lstStyle/>
          <a:p>
            <a:r>
              <a:rPr lang="en-US" dirty="0"/>
              <a:t>3MT </a:t>
            </a:r>
          </a:p>
        </p:txBody>
      </p:sp>
      <p:sp>
        <p:nvSpPr>
          <p:cNvPr id="5" name="Content Placeholder 4"/>
          <p:cNvSpPr>
            <a:spLocks noGrp="1"/>
          </p:cNvSpPr>
          <p:nvPr>
            <p:ph sz="quarter" idx="4"/>
          </p:nvPr>
        </p:nvSpPr>
        <p:spPr/>
        <p:txBody>
          <a:bodyPr/>
          <a:lstStyle/>
          <a:p>
            <a:endParaRPr lang="en-US" dirty="0"/>
          </a:p>
        </p:txBody>
      </p:sp>
      <p:sp>
        <p:nvSpPr>
          <p:cNvPr id="6" name="Title 5"/>
          <p:cNvSpPr>
            <a:spLocks noGrp="1"/>
          </p:cNvSpPr>
          <p:nvPr>
            <p:ph type="title"/>
          </p:nvPr>
        </p:nvSpPr>
        <p:spPr/>
        <p:txBody>
          <a:bodyPr/>
          <a:lstStyle/>
          <a:p>
            <a:r>
              <a:rPr lang="en-US" dirty="0"/>
              <a:t>Complex         v.          Simple</a:t>
            </a:r>
          </a:p>
        </p:txBody>
      </p:sp>
      <p:sp>
        <p:nvSpPr>
          <p:cNvPr id="8" name="TextBox 7"/>
          <p:cNvSpPr txBox="1"/>
          <p:nvPr/>
        </p:nvSpPr>
        <p:spPr>
          <a:xfrm>
            <a:off x="582173" y="5508880"/>
            <a:ext cx="3790242" cy="646331"/>
          </a:xfrm>
          <a:prstGeom prst="rect">
            <a:avLst/>
          </a:prstGeom>
          <a:noFill/>
        </p:spPr>
        <p:txBody>
          <a:bodyPr wrap="square" rtlCol="0">
            <a:spAutoFit/>
          </a:bodyPr>
          <a:lstStyle/>
          <a:p>
            <a:r>
              <a:rPr lang="en-US" sz="900" dirty="0"/>
              <a:t>Ramsey, S. D., Ochoa, R., </a:t>
            </a:r>
            <a:r>
              <a:rPr lang="en-US" sz="900" dirty="0" err="1"/>
              <a:t>Bauchan</a:t>
            </a:r>
            <a:r>
              <a:rPr lang="en-US" sz="900" dirty="0"/>
              <a:t>, G., </a:t>
            </a:r>
            <a:r>
              <a:rPr lang="en-US" sz="900" dirty="0" err="1"/>
              <a:t>Gulbronson</a:t>
            </a:r>
            <a:r>
              <a:rPr lang="en-US" sz="900" dirty="0"/>
              <a:t>, C., Mowery, J. D., Cohen, A., ... &amp; Hawthorne, D. (2019). </a:t>
            </a:r>
            <a:r>
              <a:rPr lang="en-US" sz="900" dirty="0" err="1"/>
              <a:t>Varroa</a:t>
            </a:r>
            <a:r>
              <a:rPr lang="en-US" sz="900" dirty="0"/>
              <a:t> destructor feeds primarily on honey bee fat body tissue and not </a:t>
            </a:r>
            <a:r>
              <a:rPr lang="en-US" sz="900" dirty="0" err="1"/>
              <a:t>hemolymph</a:t>
            </a:r>
            <a:r>
              <a:rPr lang="en-US" sz="900" dirty="0"/>
              <a:t>. </a:t>
            </a:r>
            <a:r>
              <a:rPr lang="en-US" sz="900" i="1" dirty="0"/>
              <a:t>Proceedings of the National Academy of Sciences</a:t>
            </a:r>
            <a:r>
              <a:rPr lang="en-US" sz="900" dirty="0"/>
              <a:t>, </a:t>
            </a:r>
            <a:r>
              <a:rPr lang="en-US" sz="900" i="1" dirty="0"/>
              <a:t>116</a:t>
            </a:r>
            <a:r>
              <a:rPr lang="en-US" sz="900" dirty="0"/>
              <a:t>(5), 1792-1801.</a:t>
            </a:r>
          </a:p>
        </p:txBody>
      </p:sp>
      <p:pic>
        <p:nvPicPr>
          <p:cNvPr id="9" name="Picture 8"/>
          <p:cNvPicPr>
            <a:picLocks noChangeAspect="1"/>
          </p:cNvPicPr>
          <p:nvPr/>
        </p:nvPicPr>
        <p:blipFill rotWithShape="1">
          <a:blip r:embed="rId3"/>
          <a:srcRect l="20132" t="23957" r="52343" b="36460"/>
          <a:stretch/>
        </p:blipFill>
        <p:spPr>
          <a:xfrm>
            <a:off x="4846198" y="2936445"/>
            <a:ext cx="3581400" cy="2895600"/>
          </a:xfrm>
          <a:prstGeom prst="rect">
            <a:avLst/>
          </a:prstGeom>
        </p:spPr>
      </p:pic>
    </p:spTree>
    <p:extLst>
      <p:ext uri="{BB962C8B-B14F-4D97-AF65-F5344CB8AC3E}">
        <p14:creationId xmlns:p14="http://schemas.microsoft.com/office/powerpoint/2010/main" val="256549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fontScale="77500" lnSpcReduction="20000"/>
          </a:bodyPr>
          <a:lstStyle/>
          <a:p>
            <a:pPr marL="45720" indent="0">
              <a:buNone/>
            </a:pPr>
            <a:r>
              <a:rPr lang="en-US" dirty="0">
                <a:solidFill>
                  <a:srgbClr val="000000"/>
                </a:solidFill>
                <a:latin typeface="Roboto" panose="02000000000000000000" pitchFamily="2" charset="0"/>
              </a:rPr>
              <a:t>“ . . .the goal was to figure out what </a:t>
            </a:r>
            <a:r>
              <a:rPr lang="en-US" dirty="0" err="1">
                <a:solidFill>
                  <a:srgbClr val="000000"/>
                </a:solidFill>
                <a:latin typeface="Roboto" panose="02000000000000000000" pitchFamily="2" charset="0"/>
              </a:rPr>
              <a:t>varroa</a:t>
            </a:r>
            <a:r>
              <a:rPr lang="en-US" dirty="0">
                <a:solidFill>
                  <a:srgbClr val="000000"/>
                </a:solidFill>
                <a:latin typeface="Roboto" panose="02000000000000000000" pitchFamily="2" charset="0"/>
              </a:rPr>
              <a:t> </a:t>
            </a:r>
            <a:r>
              <a:rPr lang="en-US" dirty="0">
                <a:latin typeface="Roboto" panose="02000000000000000000" pitchFamily="2" charset="0"/>
              </a:rPr>
              <a:t>is eating. I started with the question </a:t>
            </a:r>
            <a:r>
              <a:rPr lang="en-US" dirty="0">
                <a:solidFill>
                  <a:srgbClr val="000000"/>
                </a:solidFill>
                <a:latin typeface="Roboto" panose="02000000000000000000" pitchFamily="2" charset="0"/>
              </a:rPr>
              <a:t>where do they feed? If they can feed anywhere on a bee, the way that a tick can on you, then they're probably feeding on blood. However, if they feed only in one spot maybe they're eating a tissue specific to that location.</a:t>
            </a:r>
          </a:p>
          <a:p>
            <a:endParaRPr lang="en-US" dirty="0"/>
          </a:p>
        </p:txBody>
      </p:sp>
      <p:sp>
        <p:nvSpPr>
          <p:cNvPr id="6" name="Title 5"/>
          <p:cNvSpPr>
            <a:spLocks noGrp="1"/>
          </p:cNvSpPr>
          <p:nvPr>
            <p:ph type="title"/>
          </p:nvPr>
        </p:nvSpPr>
        <p:spPr/>
        <p:txBody>
          <a:bodyPr/>
          <a:lstStyle/>
          <a:p>
            <a:r>
              <a:rPr lang="en-US" dirty="0"/>
              <a:t>Complex         v.          Simple</a:t>
            </a:r>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t>Moreover, determination of the primary source of nutrition for </a:t>
            </a:r>
            <a:r>
              <a:rPr lang="en-US" i="1" dirty="0" err="1"/>
              <a:t>Varroa</a:t>
            </a:r>
            <a:r>
              <a:rPr lang="en-US" dirty="0"/>
              <a:t> would change our understanding of the etiology of this parasite and could potentially lead to the development of novel—and of active interest—more effective treatment strategies (e.g., systemic pesticide formulations, interfering RNA, and so forth). To that aim, we conducted a three-tiered study asking the following questions: (</a:t>
            </a:r>
            <a:r>
              <a:rPr lang="en-US" i="1" dirty="0" err="1"/>
              <a:t>i</a:t>
            </a:r>
            <a:r>
              <a:rPr lang="en-US" dirty="0"/>
              <a:t>) Do so called </a:t>
            </a:r>
            <a:r>
              <a:rPr lang="en-US" dirty="0" err="1"/>
              <a:t>phoretic</a:t>
            </a:r>
            <a:r>
              <a:rPr lang="en-US" dirty="0"/>
              <a:t> </a:t>
            </a:r>
            <a:r>
              <a:rPr lang="en-US" i="1" dirty="0" err="1"/>
              <a:t>Varroa</a:t>
            </a:r>
            <a:r>
              <a:rPr lang="en-US" dirty="0"/>
              <a:t> feed primarily or exclusively in proximity to the fat body? </a:t>
            </a:r>
          </a:p>
        </p:txBody>
      </p:sp>
    </p:spTree>
    <p:extLst>
      <p:ext uri="{BB962C8B-B14F-4D97-AF65-F5344CB8AC3E}">
        <p14:creationId xmlns:p14="http://schemas.microsoft.com/office/powerpoint/2010/main" val="344598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02765"/>
            <a:ext cx="4041775" cy="4423398"/>
          </a:xfrm>
        </p:spPr>
        <p:txBody>
          <a:bodyPr>
            <a:normAutofit fontScale="77500" lnSpcReduction="20000"/>
          </a:bodyPr>
          <a:lstStyle/>
          <a:p>
            <a:pPr marL="45720" indent="0">
              <a:buNone/>
            </a:pPr>
            <a:r>
              <a:rPr lang="en-US" dirty="0">
                <a:solidFill>
                  <a:srgbClr val="FF0000"/>
                </a:solidFill>
                <a:latin typeface="Roboto" panose="02000000000000000000" pitchFamily="2" charset="0"/>
              </a:rPr>
              <a:t>“ . . .the goal was to figure out what </a:t>
            </a:r>
            <a:r>
              <a:rPr lang="en-US" dirty="0" err="1">
                <a:solidFill>
                  <a:srgbClr val="FF0000"/>
                </a:solidFill>
                <a:latin typeface="Roboto" panose="02000000000000000000" pitchFamily="2" charset="0"/>
              </a:rPr>
              <a:t>varroa</a:t>
            </a:r>
            <a:r>
              <a:rPr lang="en-US" dirty="0">
                <a:solidFill>
                  <a:srgbClr val="FF0000"/>
                </a:solidFill>
                <a:latin typeface="Roboto" panose="02000000000000000000" pitchFamily="2" charset="0"/>
              </a:rPr>
              <a:t> is eating. </a:t>
            </a:r>
            <a:r>
              <a:rPr lang="en-US" dirty="0">
                <a:solidFill>
                  <a:srgbClr val="0070C0"/>
                </a:solidFill>
                <a:latin typeface="Roboto" panose="02000000000000000000" pitchFamily="2" charset="0"/>
              </a:rPr>
              <a:t>I started with the question where do they feed? </a:t>
            </a:r>
            <a:r>
              <a:rPr lang="en-US" dirty="0">
                <a:solidFill>
                  <a:srgbClr val="000000"/>
                </a:solidFill>
                <a:latin typeface="Roboto" panose="02000000000000000000" pitchFamily="2" charset="0"/>
              </a:rPr>
              <a:t>If they can feed anywhere on a bee, the way that a tick can on you, then they're probably feeding on blood. However, if they feed only in one spot maybe they're eating a tissue specific to that location.</a:t>
            </a:r>
          </a:p>
          <a:p>
            <a:endParaRPr lang="en-US" dirty="0"/>
          </a:p>
        </p:txBody>
      </p:sp>
      <p:sp>
        <p:nvSpPr>
          <p:cNvPr id="6" name="Title 5"/>
          <p:cNvSpPr>
            <a:spLocks noGrp="1"/>
          </p:cNvSpPr>
          <p:nvPr>
            <p:ph type="title"/>
          </p:nvPr>
        </p:nvSpPr>
        <p:spPr/>
        <p:txBody>
          <a:bodyPr/>
          <a:lstStyle/>
          <a:p>
            <a:r>
              <a:rPr lang="en-US" dirty="0"/>
              <a:t>Complex         v.          Simple</a:t>
            </a:r>
          </a:p>
        </p:txBody>
      </p:sp>
      <p:sp>
        <p:nvSpPr>
          <p:cNvPr id="3" name="Content Placeholder 2"/>
          <p:cNvSpPr>
            <a:spLocks noGrp="1"/>
          </p:cNvSpPr>
          <p:nvPr>
            <p:ph sz="half" idx="2"/>
          </p:nvPr>
        </p:nvSpPr>
        <p:spPr>
          <a:xfrm>
            <a:off x="457200" y="1702764"/>
            <a:ext cx="4040188" cy="4423399"/>
          </a:xfrm>
        </p:spPr>
        <p:txBody>
          <a:bodyPr>
            <a:normAutofit fontScale="77500" lnSpcReduction="20000"/>
          </a:bodyPr>
          <a:lstStyle/>
          <a:p>
            <a:pPr marL="45720" indent="0">
              <a:buNone/>
            </a:pPr>
            <a:r>
              <a:rPr lang="en-US" dirty="0">
                <a:solidFill>
                  <a:srgbClr val="FF0000"/>
                </a:solidFill>
              </a:rPr>
              <a:t>Moreover, determination of the primary source of nutrition for </a:t>
            </a:r>
            <a:r>
              <a:rPr lang="en-US" i="1" dirty="0" err="1">
                <a:solidFill>
                  <a:srgbClr val="FF0000"/>
                </a:solidFill>
              </a:rPr>
              <a:t>Varroa</a:t>
            </a:r>
            <a:r>
              <a:rPr lang="en-US" dirty="0">
                <a:solidFill>
                  <a:srgbClr val="FF0000"/>
                </a:solidFill>
              </a:rPr>
              <a:t> would change our understanding of the etiology of this parasite and could potentially lead to the development of novel—and of active interest—more effective treatment strategies (e.g., systemic pesticide formulations, interfering RNA, and so forth). </a:t>
            </a:r>
            <a:r>
              <a:rPr lang="en-US" dirty="0">
                <a:solidFill>
                  <a:srgbClr val="0070C0"/>
                </a:solidFill>
              </a:rPr>
              <a:t>To that aim, we conducted a three-tiered study asking the following questions: (</a:t>
            </a:r>
            <a:r>
              <a:rPr lang="en-US" i="1" dirty="0" err="1">
                <a:solidFill>
                  <a:srgbClr val="0070C0"/>
                </a:solidFill>
              </a:rPr>
              <a:t>i</a:t>
            </a:r>
            <a:r>
              <a:rPr lang="en-US" dirty="0">
                <a:solidFill>
                  <a:srgbClr val="0070C0"/>
                </a:solidFill>
              </a:rPr>
              <a:t>) Do so called </a:t>
            </a:r>
            <a:r>
              <a:rPr lang="en-US" dirty="0" err="1">
                <a:solidFill>
                  <a:srgbClr val="0070C0"/>
                </a:solidFill>
              </a:rPr>
              <a:t>phoretic</a:t>
            </a:r>
            <a:r>
              <a:rPr lang="en-US" dirty="0">
                <a:solidFill>
                  <a:srgbClr val="0070C0"/>
                </a:solidFill>
              </a:rPr>
              <a:t> </a:t>
            </a:r>
            <a:r>
              <a:rPr lang="en-US" i="1" dirty="0" err="1">
                <a:solidFill>
                  <a:srgbClr val="0070C0"/>
                </a:solidFill>
              </a:rPr>
              <a:t>Varroa</a:t>
            </a:r>
            <a:r>
              <a:rPr lang="en-US" dirty="0">
                <a:solidFill>
                  <a:srgbClr val="0070C0"/>
                </a:solidFill>
              </a:rPr>
              <a:t> feed primarily or exclusively in proximity to the fat body? </a:t>
            </a:r>
          </a:p>
        </p:txBody>
      </p:sp>
    </p:spTree>
    <p:extLst>
      <p:ext uri="{BB962C8B-B14F-4D97-AF65-F5344CB8AC3E}">
        <p14:creationId xmlns:p14="http://schemas.microsoft.com/office/powerpoint/2010/main" val="548463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“Instead of sucking out your blood, it’s liquefying one of your internal organs.”</a:t>
            </a:r>
          </a:p>
          <a:p>
            <a:r>
              <a:rPr lang="en-US" dirty="0"/>
              <a:t>“We are covered with microbes” </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23637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There’s probably something so familiar to you that you have forgotten it’s interesting</a:t>
            </a:r>
          </a:p>
          <a:p>
            <a:r>
              <a:rPr lang="en-US" dirty="0"/>
              <a:t>Tell a neighbor the most interesting thing about your research</a:t>
            </a:r>
          </a:p>
        </p:txBody>
      </p:sp>
      <p:sp>
        <p:nvSpPr>
          <p:cNvPr id="3" name="Title 2"/>
          <p:cNvSpPr>
            <a:spLocks noGrp="1"/>
          </p:cNvSpPr>
          <p:nvPr>
            <p:ph type="title"/>
          </p:nvPr>
        </p:nvSpPr>
        <p:spPr/>
        <p:txBody>
          <a:bodyPr/>
          <a:lstStyle/>
          <a:p>
            <a:r>
              <a:rPr lang="en-US" dirty="0"/>
              <a:t>The Unexpected</a:t>
            </a:r>
          </a:p>
        </p:txBody>
      </p:sp>
    </p:spTree>
    <p:extLst>
      <p:ext uri="{BB962C8B-B14F-4D97-AF65-F5344CB8AC3E}">
        <p14:creationId xmlns:p14="http://schemas.microsoft.com/office/powerpoint/2010/main" val="17034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What in your work is abstract?  Should it and could it be more concrete?</a:t>
            </a:r>
          </a:p>
          <a:p>
            <a:r>
              <a:rPr lang="en-US" dirty="0"/>
              <a:t>What in your work is very concrete, specific, maybe even applicable in only one situation? Can you discuss it </a:t>
            </a:r>
            <a:r>
              <a:rPr lang="en-US" dirty="0" err="1"/>
              <a:t>it</a:t>
            </a:r>
            <a:r>
              <a:rPr lang="en-US" dirty="0"/>
              <a:t> more abstract, or broadly applicable, terms?  </a:t>
            </a:r>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274643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Effective speakers “climb up and down the ladder of abstraction”</a:t>
            </a:r>
          </a:p>
          <a:p>
            <a:pPr marL="365760" lvl="1" indent="0">
              <a:buNone/>
            </a:pPr>
            <a:endParaRPr lang="en-US" dirty="0"/>
          </a:p>
          <a:p>
            <a:pPr marL="45720" indent="0">
              <a:buNone/>
            </a:pPr>
            <a:endParaRPr lang="en-US" sz="1800" dirty="0"/>
          </a:p>
          <a:p>
            <a:pPr marL="45720" indent="0">
              <a:buNone/>
            </a:pPr>
            <a:endParaRPr lang="en-US" sz="1800" dirty="0"/>
          </a:p>
          <a:p>
            <a:pPr marL="45720" indent="0">
              <a:buNone/>
            </a:pPr>
            <a:endParaRPr lang="en-US" sz="1800" dirty="0"/>
          </a:p>
          <a:p>
            <a:pPr marL="45720" indent="0">
              <a:buNone/>
            </a:pPr>
            <a:r>
              <a:rPr lang="en-US" sz="1800" dirty="0"/>
              <a:t>Roy Peter Clark </a:t>
            </a:r>
            <a:r>
              <a:rPr lang="en-US" sz="1800" i="1" dirty="0">
                <a:hlinkClick r:id="rId3" tooltip="Examine book details"/>
              </a:rPr>
              <a:t>Writing Tools: 50 Essential Strategies for Every Writer</a:t>
            </a:r>
            <a:r>
              <a:rPr lang="en-US" sz="1800" dirty="0"/>
              <a:t>.</a:t>
            </a:r>
            <a:r>
              <a:rPr lang="en-US" dirty="0"/>
              <a:t> </a:t>
            </a:r>
          </a:p>
        </p:txBody>
      </p:sp>
      <p:sp>
        <p:nvSpPr>
          <p:cNvPr id="3" name="Title 2"/>
          <p:cNvSpPr>
            <a:spLocks noGrp="1"/>
          </p:cNvSpPr>
          <p:nvPr>
            <p:ph type="title"/>
          </p:nvPr>
        </p:nvSpPr>
        <p:spPr/>
        <p:txBody>
          <a:bodyPr/>
          <a:lstStyle/>
          <a:p>
            <a:r>
              <a:rPr lang="en-US" dirty="0"/>
              <a:t>Abstract/Concrete</a:t>
            </a:r>
          </a:p>
        </p:txBody>
      </p:sp>
    </p:spTree>
    <p:extLst>
      <p:ext uri="{BB962C8B-B14F-4D97-AF65-F5344CB8AC3E}">
        <p14:creationId xmlns:p14="http://schemas.microsoft.com/office/powerpoint/2010/main" val="96716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imagesbn.com/p/9780156482400_p0_v1_s26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162300" cy="47434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wordsinspace.net/wordpress/wp-content/uploads/2010/07/ch10_abstraction-lad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77900"/>
            <a:ext cx="343773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6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425541" cy="2133600"/>
          </a:xfrm>
        </p:spPr>
        <p:txBody>
          <a:bodyPr>
            <a:noAutofit/>
          </a:bodyPr>
          <a:lstStyle/>
          <a:p>
            <a:pPr>
              <a:lnSpc>
                <a:spcPct val="120000"/>
              </a:lnSpc>
              <a:spcBef>
                <a:spcPts val="600"/>
              </a:spcBef>
            </a:pPr>
            <a:r>
              <a:rPr lang="en-US" sz="1900" dirty="0">
                <a:cs typeface="Calibri" panose="020F0502020204030204" pitchFamily="34" charset="0"/>
              </a:rPr>
              <a:t>At a time when the state of Queensland was suffering severe drought, residents were encouraged to time their showers, and many people had a three-minute egg timer fixed to the wall in their bathroom. </a:t>
            </a:r>
          </a:p>
          <a:p>
            <a:pPr>
              <a:lnSpc>
                <a:spcPct val="120000"/>
              </a:lnSpc>
              <a:spcBef>
                <a:spcPts val="600"/>
              </a:spcBef>
            </a:pPr>
            <a:r>
              <a:rPr lang="en-US" sz="1900" dirty="0">
                <a:cs typeface="Calibri" panose="020F0502020204030204" pitchFamily="34" charset="0"/>
              </a:rPr>
              <a:t>The Dean of the UQ Graduate School put two and two together and the idea for the 3MT competition was born.</a:t>
            </a:r>
          </a:p>
        </p:txBody>
      </p:sp>
      <p:sp>
        <p:nvSpPr>
          <p:cNvPr id="8" name="Title 1"/>
          <p:cNvSpPr>
            <a:spLocks noGrp="1"/>
          </p:cNvSpPr>
          <p:nvPr>
            <p:ph type="ctrTitle"/>
          </p:nvPr>
        </p:nvSpPr>
        <p:spPr>
          <a:xfrm>
            <a:off x="-304800" y="190863"/>
            <a:ext cx="5638800" cy="734423"/>
          </a:xfrm>
        </p:spPr>
        <p:txBody>
          <a:bodyPr/>
          <a:lstStyle/>
          <a:p>
            <a:r>
              <a:rPr lang="en-US" sz="4000" dirty="0"/>
              <a:t>History of the 3MT</a:t>
            </a:r>
          </a:p>
        </p:txBody>
      </p:sp>
      <p:pic>
        <p:nvPicPr>
          <p:cNvPr id="9" name="Picture 2" descr="3MT - Three Minute 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601" y="190863"/>
            <a:ext cx="1817341" cy="575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730585"/>
            <a:ext cx="8501742" cy="2416046"/>
          </a:xfrm>
          <a:prstGeom prst="rect">
            <a:avLst/>
          </a:prstGeom>
          <a:noFill/>
        </p:spPr>
        <p:txBody>
          <a:bodyPr wrap="square" rtlCol="0">
            <a:spAutoFit/>
          </a:bodyPr>
          <a:lstStyle/>
          <a:p>
            <a:r>
              <a:rPr lang="en-AU"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AU" sz="2000" b="1" dirty="0">
                <a:latin typeface="Calibri" panose="020F0502020204030204" pitchFamily="34" charset="0"/>
                <a:ea typeface="Calibri" panose="020F0502020204030204" pitchFamily="34" charset="0"/>
                <a:cs typeface="Calibri" panose="020F0502020204030204" pitchFamily="34" charset="0"/>
              </a:rPr>
              <a:t>UMD SUCCESS in the </a:t>
            </a:r>
            <a:r>
              <a:rPr lang="en-AU" sz="2000" b="1" dirty="0">
                <a:latin typeface="Calibri" panose="020F0502020204030204" pitchFamily="34" charset="0"/>
                <a:ea typeface="Calibri" panose="020F0502020204030204" pitchFamily="34" charset="0"/>
                <a:cs typeface="Calibri" panose="020F0502020204030204" pitchFamily="34" charset="0"/>
                <a:hlinkClick r:id="rId3"/>
              </a:rPr>
              <a:t>U21 International 3MT Video Competition</a:t>
            </a:r>
            <a:endParaRPr lang="en-AU" sz="2000" b="1" dirty="0">
              <a:latin typeface="Calibri" panose="020F0502020204030204" pitchFamily="34" charset="0"/>
              <a:ea typeface="Calibri" panose="020F0502020204030204" pitchFamily="34" charset="0"/>
              <a:cs typeface="Calibri" panose="020F0502020204030204" pitchFamily="34" charset="0"/>
            </a:endParaRPr>
          </a:p>
          <a:p>
            <a:endParaRPr lang="en-US" sz="16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AU" dirty="0">
                <a:latin typeface="Calibri" panose="020F0502020204030204" pitchFamily="34" charset="0"/>
                <a:ea typeface="Calibri" panose="020F0502020204030204" pitchFamily="34" charset="0"/>
                <a:cs typeface="Calibri" panose="020F0502020204030204" pitchFamily="34" charset="0"/>
              </a:rPr>
              <a:t>2014 – Amy Marquardt, Materials Science and Engineering  (First Prize, People’s Choice)</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AU" dirty="0">
                <a:latin typeface="Calibri" panose="020F0502020204030204" pitchFamily="34" charset="0"/>
                <a:ea typeface="Calibri" panose="020F0502020204030204" pitchFamily="34" charset="0"/>
                <a:cs typeface="Calibri" panose="020F0502020204030204" pitchFamily="34" charset="0"/>
              </a:rPr>
              <a:t>2015 – Carly Muletz Wolz, Biological Sciences   (People’s Choice) </a:t>
            </a:r>
            <a:br>
              <a:rPr lang="en-AU" dirty="0">
                <a:latin typeface="Calibri" panose="020F0502020204030204" pitchFamily="34" charset="0"/>
                <a:ea typeface="Calibri" panose="020F0502020204030204" pitchFamily="34" charset="0"/>
                <a:cs typeface="Calibri" panose="020F0502020204030204" pitchFamily="34" charset="0"/>
              </a:rPr>
            </a:br>
            <a:r>
              <a:rPr lang="en-AU" dirty="0">
                <a:latin typeface="Calibri" panose="020F0502020204030204" pitchFamily="34" charset="0"/>
                <a:ea typeface="Calibri" panose="020F0502020204030204" pitchFamily="34" charset="0"/>
                <a:cs typeface="Calibri" panose="020F0502020204030204" pitchFamily="34" charset="0"/>
              </a:rPr>
              <a:t>2017 – Sammy Ramsey, Entomology  (First Prize, People’s Choice)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1934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ordsinspace.net/wordpress/wp-content/uploads/2010/07/ch10_abstraction-lad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700"/>
            <a:ext cx="4572000" cy="689125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0" y="3886200"/>
            <a:ext cx="22738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BESSIE, MY COW</a:t>
            </a:r>
          </a:p>
        </p:txBody>
      </p:sp>
      <p:sp>
        <p:nvSpPr>
          <p:cNvPr id="4" name="Right Arrow 3"/>
          <p:cNvSpPr/>
          <p:nvPr/>
        </p:nvSpPr>
        <p:spPr>
          <a:xfrm>
            <a:off x="0" y="22098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LIVESTOCK</a:t>
            </a:r>
          </a:p>
        </p:txBody>
      </p:sp>
      <p:sp>
        <p:nvSpPr>
          <p:cNvPr id="5" name="Right Arrow 4"/>
          <p:cNvSpPr/>
          <p:nvPr/>
        </p:nvSpPr>
        <p:spPr>
          <a:xfrm>
            <a:off x="0" y="533400"/>
            <a:ext cx="2311908" cy="865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WEALTH</a:t>
            </a:r>
          </a:p>
        </p:txBody>
      </p:sp>
    </p:spTree>
    <p:extLst>
      <p:ext uri="{BB962C8B-B14F-4D97-AF65-F5344CB8AC3E}">
        <p14:creationId xmlns:p14="http://schemas.microsoft.com/office/powerpoint/2010/main" val="37110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Sequencing an explanation </a:t>
            </a:r>
          </a:p>
          <a:p>
            <a:pPr lvl="1"/>
            <a:r>
              <a:rPr lang="en-US" dirty="0"/>
              <a:t>Explaining how a phenomenon occurs/occurred</a:t>
            </a:r>
          </a:p>
          <a:p>
            <a:pPr lvl="2"/>
            <a:r>
              <a:rPr lang="en-US" dirty="0"/>
              <a:t>How did it start?</a:t>
            </a:r>
          </a:p>
          <a:p>
            <a:pPr lvl="2"/>
            <a:r>
              <a:rPr lang="en-US" dirty="0"/>
              <a:t>What happens/happened next?</a:t>
            </a:r>
          </a:p>
          <a:p>
            <a:pPr lvl="2"/>
            <a:r>
              <a:rPr lang="en-US" dirty="0"/>
              <a:t>And what happens/happened after that/what results?</a:t>
            </a:r>
          </a:p>
          <a:p>
            <a:pPr lvl="1"/>
            <a:r>
              <a:rPr lang="en-US" dirty="0"/>
              <a:t>Explaining HOW something works</a:t>
            </a:r>
          </a:p>
          <a:p>
            <a:pPr lvl="2"/>
            <a:r>
              <a:rPr lang="en-US" dirty="0"/>
              <a:t>What is it used for?</a:t>
            </a:r>
          </a:p>
          <a:p>
            <a:pPr lvl="2"/>
            <a:r>
              <a:rPr lang="en-US" dirty="0"/>
              <a:t>What does each part do?</a:t>
            </a:r>
          </a:p>
          <a:p>
            <a:pPr lvl="2"/>
            <a:r>
              <a:rPr lang="en-US" dirty="0"/>
              <a:t>How do parts work together?</a:t>
            </a:r>
          </a:p>
          <a:p>
            <a:endParaRPr lang="en-US" dirty="0"/>
          </a:p>
        </p:txBody>
      </p:sp>
      <p:sp>
        <p:nvSpPr>
          <p:cNvPr id="3" name="Title 2"/>
          <p:cNvSpPr>
            <a:spLocks noGrp="1"/>
          </p:cNvSpPr>
          <p:nvPr>
            <p:ph type="title"/>
          </p:nvPr>
        </p:nvSpPr>
        <p:spPr/>
        <p:txBody>
          <a:bodyPr/>
          <a:lstStyle/>
          <a:p>
            <a:r>
              <a:rPr lang="en-US" dirty="0"/>
              <a:t>Making concepts more concrete</a:t>
            </a:r>
          </a:p>
        </p:txBody>
      </p:sp>
    </p:spTree>
    <p:extLst>
      <p:ext uri="{BB962C8B-B14F-4D97-AF65-F5344CB8AC3E}">
        <p14:creationId xmlns:p14="http://schemas.microsoft.com/office/powerpoint/2010/main" val="242297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a:t>METAPHORS make ideas more concrete</a:t>
            </a:r>
          </a:p>
        </p:txBody>
      </p:sp>
      <p:sp>
        <p:nvSpPr>
          <p:cNvPr id="7" name="Content Placeholder 6"/>
          <p:cNvSpPr>
            <a:spLocks noGrp="1"/>
          </p:cNvSpPr>
          <p:nvPr>
            <p:ph idx="1"/>
          </p:nvPr>
        </p:nvSpPr>
        <p:spPr/>
        <p:txBody>
          <a:bodyPr>
            <a:normAutofit/>
          </a:bodyPr>
          <a:lstStyle/>
          <a:p>
            <a:r>
              <a:rPr lang="en-US" sz="1800" dirty="0"/>
              <a:t>Explaining the aerospace research that took place at NACA during World War II, before NASA existed.</a:t>
            </a:r>
          </a:p>
          <a:p>
            <a:r>
              <a:rPr lang="en-US" sz="1800" dirty="0"/>
              <a:t>Long before a plane was sent into production, it was tested at NACA for “drag cleanup.”</a:t>
            </a:r>
          </a:p>
          <a:p>
            <a:r>
              <a:rPr lang="en-US" sz="1800" dirty="0"/>
              <a:t>The concern was about uneven wing geometry.</a:t>
            </a:r>
          </a:p>
          <a:p>
            <a:r>
              <a:rPr lang="en-US" sz="1800" dirty="0"/>
              <a:t>Explain why that would be a problem?  You’ve all flown. . . . </a:t>
            </a:r>
          </a:p>
          <a:p>
            <a:r>
              <a:rPr lang="en-US" sz="1800" dirty="0"/>
              <a:t>“Did the plane roll unexpectedly? Did it stall? Was it hard to maneuver</a:t>
            </a:r>
            <a:r>
              <a:rPr lang="en-US" sz="1800" dirty="0">
                <a:solidFill>
                  <a:srgbClr val="FF0000"/>
                </a:solidFill>
              </a:rPr>
              <a:t>, resisting the pilot like a shopping cart with a bad wheel.</a:t>
            </a:r>
            <a:r>
              <a:rPr lang="en-US" sz="1800" dirty="0"/>
              <a:t>”</a:t>
            </a:r>
          </a:p>
          <a:p>
            <a:pPr marL="0" indent="0">
              <a:buNone/>
            </a:pPr>
            <a:endParaRPr lang="en-US" dirty="0"/>
          </a:p>
        </p:txBody>
      </p:sp>
      <p:sp>
        <p:nvSpPr>
          <p:cNvPr id="3" name="Content Placeholder 2"/>
          <p:cNvSpPr>
            <a:spLocks noGrp="1"/>
          </p:cNvSpPr>
          <p:nvPr>
            <p:ph type="body" sz="half" idx="2"/>
          </p:nvPr>
        </p:nvSpPr>
        <p:spPr/>
        <p:txBody>
          <a:bodyPr>
            <a:normAutofit/>
          </a:bodyPr>
          <a:lstStyle/>
          <a:p>
            <a:endParaRPr lang="en-US" dirty="0"/>
          </a:p>
        </p:txBody>
      </p:sp>
      <p:pic>
        <p:nvPicPr>
          <p:cNvPr id="9" name="Picture 8"/>
          <p:cNvPicPr>
            <a:picLocks noChangeAspect="1"/>
          </p:cNvPicPr>
          <p:nvPr/>
        </p:nvPicPr>
        <p:blipFill rotWithShape="1">
          <a:blip r:embed="rId2"/>
          <a:srcRect l="17904" t="1" r="18385" b="2000"/>
          <a:stretch/>
        </p:blipFill>
        <p:spPr>
          <a:xfrm>
            <a:off x="1871353" y="2957795"/>
            <a:ext cx="2048132" cy="3150394"/>
          </a:xfrm>
          <a:prstGeom prst="rect">
            <a:avLst/>
          </a:prstGeom>
        </p:spPr>
      </p:pic>
      <p:pic>
        <p:nvPicPr>
          <p:cNvPr id="8" name="Picture 7"/>
          <p:cNvPicPr>
            <a:picLocks noChangeAspect="1"/>
          </p:cNvPicPr>
          <p:nvPr/>
        </p:nvPicPr>
        <p:blipFill>
          <a:blip r:embed="rId3"/>
          <a:stretch>
            <a:fillRect/>
          </a:stretch>
        </p:blipFill>
        <p:spPr>
          <a:xfrm>
            <a:off x="225952" y="2681322"/>
            <a:ext cx="1993125" cy="2890031"/>
          </a:xfrm>
          <a:prstGeom prst="rect">
            <a:avLst/>
          </a:prstGeom>
        </p:spPr>
      </p:pic>
    </p:spTree>
    <p:extLst>
      <p:ext uri="{BB962C8B-B14F-4D97-AF65-F5344CB8AC3E}">
        <p14:creationId xmlns:p14="http://schemas.microsoft.com/office/powerpoint/2010/main" val="8916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Emotions </a:t>
            </a:r>
            <a:r>
              <a:rPr lang="en-US" dirty="0">
                <a:sym typeface="Symbol" panose="05050102010706020507" pitchFamily="18" charset="2"/>
              </a:rPr>
              <a:t> tears </a:t>
            </a:r>
          </a:p>
          <a:p>
            <a:pPr lvl="1"/>
            <a:r>
              <a:rPr lang="en-US" i="1" dirty="0">
                <a:sym typeface="Symbol" panose="05050102010706020507" pitchFamily="18" charset="2"/>
              </a:rPr>
              <a:t>Pathos – appeal to the concerns of the audience</a:t>
            </a:r>
          </a:p>
          <a:p>
            <a:pPr lvl="1"/>
            <a:r>
              <a:rPr lang="en-US" i="1" dirty="0">
                <a:sym typeface="Symbol" panose="05050102010706020507" pitchFamily="18" charset="2"/>
              </a:rPr>
              <a:t>Why should your audience CARE</a:t>
            </a:r>
            <a:endParaRPr lang="en-US" i="1" dirty="0"/>
          </a:p>
        </p:txBody>
      </p:sp>
      <p:sp>
        <p:nvSpPr>
          <p:cNvPr id="3" name="Title 2"/>
          <p:cNvSpPr>
            <a:spLocks noGrp="1"/>
          </p:cNvSpPr>
          <p:nvPr>
            <p:ph type="title"/>
          </p:nvPr>
        </p:nvSpPr>
        <p:spPr/>
        <p:txBody>
          <a:bodyPr/>
          <a:lstStyle/>
          <a:p>
            <a:r>
              <a:rPr lang="en-US" dirty="0"/>
              <a:t>Emotional</a:t>
            </a:r>
          </a:p>
        </p:txBody>
      </p:sp>
    </p:spTree>
    <p:extLst>
      <p:ext uri="{BB962C8B-B14F-4D97-AF65-F5344CB8AC3E}">
        <p14:creationId xmlns:p14="http://schemas.microsoft.com/office/powerpoint/2010/main" val="2425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Characters/actors (not necessarily human)</a:t>
            </a:r>
          </a:p>
          <a:p>
            <a:r>
              <a:rPr lang="en-US" dirty="0"/>
              <a:t>Challenges/a quest</a:t>
            </a:r>
          </a:p>
          <a:p>
            <a:r>
              <a:rPr lang="en-US" dirty="0"/>
              <a:t>Some kind of tension about whether the characters will succeed or fail in the challenges</a:t>
            </a:r>
          </a:p>
          <a:p>
            <a:r>
              <a:rPr lang="en-US" dirty="0"/>
              <a:t>A beginning, middle, end </a:t>
            </a:r>
          </a:p>
          <a:p>
            <a:endParaRPr lang="en-US" dirty="0"/>
          </a:p>
        </p:txBody>
      </p:sp>
      <p:sp>
        <p:nvSpPr>
          <p:cNvPr id="3" name="Title 2"/>
          <p:cNvSpPr>
            <a:spLocks noGrp="1"/>
          </p:cNvSpPr>
          <p:nvPr>
            <p:ph type="title"/>
          </p:nvPr>
        </p:nvSpPr>
        <p:spPr/>
        <p:txBody>
          <a:bodyPr/>
          <a:lstStyle/>
          <a:p>
            <a:r>
              <a:rPr lang="en-US" dirty="0"/>
              <a:t>Stories </a:t>
            </a:r>
          </a:p>
        </p:txBody>
      </p:sp>
    </p:spTree>
    <p:extLst>
      <p:ext uri="{BB962C8B-B14F-4D97-AF65-F5344CB8AC3E}">
        <p14:creationId xmlns:p14="http://schemas.microsoft.com/office/powerpoint/2010/main" val="26068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solidFill>
                  <a:srgbClr val="FF0000"/>
                </a:solidFill>
              </a:rPr>
              <a:t>Persuade</a:t>
            </a:r>
            <a:r>
              <a:rPr lang="en-US" dirty="0">
                <a:solidFill>
                  <a:srgbClr val="FF0000"/>
                </a:solidFill>
              </a:rPr>
              <a:t> </a:t>
            </a:r>
            <a:r>
              <a:rPr lang="en-US" dirty="0"/>
              <a:t>with the </a:t>
            </a:r>
            <a:r>
              <a:rPr lang="en-US" b="1" dirty="0">
                <a:solidFill>
                  <a:srgbClr val="FF0000"/>
                </a:solidFill>
              </a:rPr>
              <a:t>image</a:t>
            </a:r>
            <a:r>
              <a:rPr lang="en-US" dirty="0"/>
              <a:t>:  what do you need to explain that your words can’t fully convey</a:t>
            </a:r>
          </a:p>
          <a:p>
            <a:pPr lvl="1"/>
            <a:r>
              <a:rPr lang="en-US" dirty="0"/>
              <a:t>Illustrate</a:t>
            </a:r>
          </a:p>
          <a:p>
            <a:pPr lvl="1"/>
            <a:r>
              <a:rPr lang="en-US" dirty="0"/>
              <a:t>Explain a process</a:t>
            </a:r>
          </a:p>
          <a:p>
            <a:pPr lvl="1"/>
            <a:r>
              <a:rPr lang="en-US" dirty="0"/>
              <a:t>Offer data – graphic representation of results </a:t>
            </a:r>
          </a:p>
          <a:p>
            <a:pPr lvl="1"/>
            <a:r>
              <a:rPr lang="en-US" dirty="0"/>
              <a:t>Offer analysis or causality </a:t>
            </a:r>
          </a:p>
          <a:p>
            <a:pPr lvl="1"/>
            <a:r>
              <a:rPr lang="en-US" dirty="0"/>
              <a:t>Tie things together </a:t>
            </a:r>
          </a:p>
          <a:p>
            <a:pPr marL="45720" indent="0">
              <a:buNone/>
            </a:pPr>
            <a:endParaRPr lang="en-US" dirty="0"/>
          </a:p>
          <a:p>
            <a:r>
              <a:rPr lang="en-US" dirty="0"/>
              <a:t>But not all of that! </a:t>
            </a:r>
          </a:p>
        </p:txBody>
      </p:sp>
      <p:sp>
        <p:nvSpPr>
          <p:cNvPr id="3" name="Title 2"/>
          <p:cNvSpPr>
            <a:spLocks noGrp="1"/>
          </p:cNvSpPr>
          <p:nvPr>
            <p:ph type="title"/>
          </p:nvPr>
        </p:nvSpPr>
        <p:spPr/>
        <p:txBody>
          <a:bodyPr/>
          <a:lstStyle/>
          <a:p>
            <a:r>
              <a:rPr lang="en-US" dirty="0"/>
              <a:t>The Slide</a:t>
            </a:r>
          </a:p>
        </p:txBody>
      </p:sp>
    </p:spTree>
    <p:extLst>
      <p:ext uri="{BB962C8B-B14F-4D97-AF65-F5344CB8AC3E}">
        <p14:creationId xmlns:p14="http://schemas.microsoft.com/office/powerpoint/2010/main" val="23191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speaking these presentations. So to compose, don’t just write them, but speak them. </a:t>
            </a:r>
          </a:p>
          <a:p>
            <a:endParaRPr lang="en-US" dirty="0"/>
          </a:p>
        </p:txBody>
      </p:sp>
      <p:sp>
        <p:nvSpPr>
          <p:cNvPr id="3" name="Title 2"/>
          <p:cNvSpPr>
            <a:spLocks noGrp="1"/>
          </p:cNvSpPr>
          <p:nvPr>
            <p:ph type="title"/>
          </p:nvPr>
        </p:nvSpPr>
        <p:spPr/>
        <p:txBody>
          <a:bodyPr/>
          <a:lstStyle/>
          <a:p>
            <a:r>
              <a:rPr lang="en-US" dirty="0"/>
              <a:t>Spoken v. Written Prose</a:t>
            </a:r>
          </a:p>
        </p:txBody>
      </p:sp>
    </p:spTree>
    <p:extLst>
      <p:ext uri="{BB962C8B-B14F-4D97-AF65-F5344CB8AC3E}">
        <p14:creationId xmlns:p14="http://schemas.microsoft.com/office/powerpoint/2010/main" val="2306427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009"/>
            <a:ext cx="8407893" cy="4407408"/>
          </a:xfrm>
        </p:spPr>
        <p:txBody>
          <a:bodyPr>
            <a:normAutofit fontScale="92500" lnSpcReduction="20000"/>
          </a:bodyPr>
          <a:lstStyle/>
          <a:p>
            <a:r>
              <a:rPr lang="en-US" dirty="0"/>
              <a:t>You may have been told not to use questions in academic writing -- but this isn’t academic writing.</a:t>
            </a:r>
          </a:p>
          <a:p>
            <a:r>
              <a:rPr lang="en-US" dirty="0"/>
              <a:t>Questions engage</a:t>
            </a:r>
          </a:p>
          <a:p>
            <a:r>
              <a:rPr lang="en-US" dirty="0"/>
              <a:t>Do you remember the answer to this:</a:t>
            </a:r>
            <a:br>
              <a:rPr lang="en-US" dirty="0"/>
            </a:br>
            <a:r>
              <a:rPr lang="en-US" i="1" dirty="0">
                <a:solidFill>
                  <a:srgbClr val="FF5050"/>
                </a:solidFill>
              </a:rPr>
              <a:t>“But why care about woodland salamanders and their microbes?”</a:t>
            </a:r>
          </a:p>
          <a:p>
            <a:r>
              <a:rPr lang="en-US" dirty="0"/>
              <a:t>Were you compelled to wonder about the answer?  </a:t>
            </a:r>
          </a:p>
        </p:txBody>
      </p:sp>
      <p:sp>
        <p:nvSpPr>
          <p:cNvPr id="3" name="Title 2"/>
          <p:cNvSpPr>
            <a:spLocks noGrp="1"/>
          </p:cNvSpPr>
          <p:nvPr>
            <p:ph type="title"/>
          </p:nvPr>
        </p:nvSpPr>
        <p:spPr/>
        <p:txBody>
          <a:bodyPr/>
          <a:lstStyle/>
          <a:p>
            <a:r>
              <a:rPr lang="en-US" dirty="0"/>
              <a:t>Using Questions 	</a:t>
            </a:r>
          </a:p>
        </p:txBody>
      </p:sp>
      <p:sp>
        <p:nvSpPr>
          <p:cNvPr id="5" name="Rectangle 1"/>
          <p:cNvSpPr>
            <a:spLocks noChangeArrowheads="1"/>
          </p:cNvSpPr>
          <p:nvPr/>
        </p:nvSpPr>
        <p:spPr bwMode="auto">
          <a:xfrm>
            <a:off x="1803400" y="267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F1F1F"/>
                </a:solidFill>
                <a:effectLst/>
                <a:latin typeface="Droid Sans"/>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7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Readers expect to get familiar information first then new information.</a:t>
            </a:r>
          </a:p>
          <a:p>
            <a:r>
              <a:rPr lang="en-US" dirty="0"/>
              <a:t>That’s an expectation, not a rule. </a:t>
            </a:r>
          </a:p>
          <a:p>
            <a:r>
              <a:rPr lang="en-US" dirty="0">
                <a:solidFill>
                  <a:srgbClr val="FF0000"/>
                </a:solidFill>
              </a:rPr>
              <a:t>Known-new contract </a:t>
            </a:r>
          </a:p>
          <a:p>
            <a:pPr marL="45720" indent="0">
              <a:buNone/>
            </a:pPr>
            <a:endParaRPr lang="en-US" dirty="0"/>
          </a:p>
        </p:txBody>
      </p:sp>
      <p:sp>
        <p:nvSpPr>
          <p:cNvPr id="3" name="Title 2"/>
          <p:cNvSpPr>
            <a:spLocks noGrp="1"/>
          </p:cNvSpPr>
          <p:nvPr>
            <p:ph type="title"/>
          </p:nvPr>
        </p:nvSpPr>
        <p:spPr/>
        <p:txBody>
          <a:bodyPr/>
          <a:lstStyle/>
          <a:p>
            <a:r>
              <a:rPr lang="en-US" dirty="0"/>
              <a:t>Known-New</a:t>
            </a:r>
          </a:p>
        </p:txBody>
      </p:sp>
    </p:spTree>
    <p:extLst>
      <p:ext uri="{BB962C8B-B14F-4D97-AF65-F5344CB8AC3E}">
        <p14:creationId xmlns:p14="http://schemas.microsoft.com/office/powerpoint/2010/main" val="3755220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where do they feed.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If they can feed anywhere on a bee, the way that a tick can on you, then they're probably feeding on blood. However if they feed only in one spot, maybe they're eating a tissue specific to that location. The results? They feed only in one spot, on the underside of the bees abdomen. The tissue in this area is called the fat body and this is significant because the fat body doesn't just store nutrients it detoxifies pesticides regulates hormone levels it produces the honeybee’s primary immune response to microbial invaders and that's just four of its nine functions.</a:t>
            </a:r>
          </a:p>
          <a:p>
            <a:r>
              <a:rPr lang="en-US" dirty="0"/>
              <a:t> </a:t>
            </a:r>
          </a:p>
          <a:p>
            <a:endParaRPr lang="en-US" dirty="0"/>
          </a:p>
        </p:txBody>
      </p:sp>
    </p:spTree>
    <p:extLst>
      <p:ext uri="{BB962C8B-B14F-4D97-AF65-F5344CB8AC3E}">
        <p14:creationId xmlns:p14="http://schemas.microsoft.com/office/powerpoint/2010/main" val="248786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13957" y="304800"/>
            <a:ext cx="5829300" cy="880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25" b="1" dirty="0">
                <a:solidFill>
                  <a:schemeClr val="accent4">
                    <a:lumMod val="50000"/>
                  </a:schemeClr>
                </a:solidFill>
                <a:latin typeface="Bodoni MT" pitchFamily="18" charset="0"/>
                <a:ea typeface="+mn-ea"/>
                <a:cs typeface="+mn-cs"/>
              </a:rPr>
              <a:t>University of Maryland </a:t>
            </a:r>
          </a:p>
          <a:p>
            <a:pPr algn="l"/>
            <a:r>
              <a:rPr lang="en-AU" sz="2625" b="1" dirty="0">
                <a:solidFill>
                  <a:schemeClr val="accent4">
                    <a:lumMod val="50000"/>
                  </a:schemeClr>
                </a:solidFill>
                <a:latin typeface="Bodoni MT" pitchFamily="18" charset="0"/>
                <a:ea typeface="+mn-ea"/>
                <a:cs typeface="+mn-cs"/>
              </a:rPr>
              <a:t>3MT Competition</a:t>
            </a:r>
          </a:p>
        </p:txBody>
      </p:sp>
      <p:sp>
        <p:nvSpPr>
          <p:cNvPr id="6" name="Content Placeholder 5"/>
          <p:cNvSpPr txBox="1">
            <a:spLocks/>
          </p:cNvSpPr>
          <p:nvPr/>
        </p:nvSpPr>
        <p:spPr>
          <a:xfrm>
            <a:off x="250840" y="1520925"/>
            <a:ext cx="4640357" cy="34222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First-Round College-Level </a:t>
            </a:r>
          </a:p>
          <a:p>
            <a:r>
              <a:rPr lang="en-US" sz="1350" dirty="0">
                <a:solidFill>
                  <a:srgbClr val="C00000"/>
                </a:solidFill>
              </a:rPr>
              <a:t>College-level competitions occur in March</a:t>
            </a:r>
          </a:p>
          <a:p>
            <a:r>
              <a:rPr lang="en-US" sz="1350" dirty="0">
                <a:solidFill>
                  <a:prstClr val="black"/>
                </a:solidFill>
              </a:rPr>
              <a:t>5 college-level competitions: </a:t>
            </a:r>
          </a:p>
          <a:p>
            <a:pPr lvl="1"/>
            <a:r>
              <a:rPr lang="en-US" sz="1350" dirty="0">
                <a:solidFill>
                  <a:prstClr val="black"/>
                </a:solidFill>
              </a:rPr>
              <a:t>CMNS   </a:t>
            </a:r>
          </a:p>
          <a:p>
            <a:pPr lvl="1"/>
            <a:r>
              <a:rPr lang="en-US" sz="1350" dirty="0">
                <a:solidFill>
                  <a:prstClr val="black"/>
                </a:solidFill>
              </a:rPr>
              <a:t>ENGR</a:t>
            </a:r>
          </a:p>
          <a:p>
            <a:pPr lvl="1"/>
            <a:r>
              <a:rPr lang="en-US" sz="1350" dirty="0">
                <a:solidFill>
                  <a:prstClr val="black"/>
                </a:solidFill>
              </a:rPr>
              <a:t>ARHU-BSOS</a:t>
            </a:r>
          </a:p>
          <a:p>
            <a:pPr lvl="1"/>
            <a:r>
              <a:rPr lang="en-US" sz="1350" dirty="0">
                <a:solidFill>
                  <a:prstClr val="black"/>
                </a:solidFill>
              </a:rPr>
              <a:t>AGNR-BMGT-PLCY-SPHL</a:t>
            </a:r>
          </a:p>
          <a:p>
            <a:pPr lvl="1"/>
            <a:r>
              <a:rPr lang="en-US" sz="1350" dirty="0">
                <a:solidFill>
                  <a:prstClr val="black"/>
                </a:solidFill>
              </a:rPr>
              <a:t>ARCH-EDUC-INFO-JOUR</a:t>
            </a:r>
          </a:p>
          <a:p>
            <a:pPr indent="-214313"/>
            <a:r>
              <a:rPr lang="en-US" sz="1350" dirty="0">
                <a:solidFill>
                  <a:prstClr val="black"/>
                </a:solidFill>
              </a:rPr>
              <a:t>The college-level competitions will </a:t>
            </a:r>
            <a:r>
              <a:rPr lang="en-US" sz="1350">
                <a:solidFill>
                  <a:prstClr val="black"/>
                </a:solidFill>
              </a:rPr>
              <a:t>be a video </a:t>
            </a:r>
            <a:r>
              <a:rPr lang="en-US" sz="1350" dirty="0">
                <a:solidFill>
                  <a:prstClr val="black"/>
                </a:solidFill>
              </a:rPr>
              <a:t>competition but may have an in-person component.</a:t>
            </a:r>
          </a:p>
          <a:p>
            <a:pPr indent="-214313"/>
            <a:r>
              <a:rPr lang="en-US" sz="1350" dirty="0">
                <a:solidFill>
                  <a:prstClr val="black"/>
                </a:solidFill>
              </a:rPr>
              <a:t>Each college-level competition can advance students to compete as Semi-Finalists in the Final-Round.</a:t>
            </a:r>
          </a:p>
          <a:p>
            <a:pPr indent="-214313"/>
            <a:r>
              <a:rPr lang="en-US" sz="1350" dirty="0">
                <a:solidFill>
                  <a:prstClr val="black"/>
                </a:solidFill>
              </a:rPr>
              <a:t>College-Level prizes are determined by the college(s) </a:t>
            </a:r>
          </a:p>
          <a:p>
            <a:endParaRPr lang="en-US" sz="1350" dirty="0">
              <a:solidFill>
                <a:prstClr val="black"/>
              </a:solidFill>
            </a:endParaRPr>
          </a:p>
          <a:p>
            <a:pPr marL="0" indent="0">
              <a:buNone/>
            </a:pPr>
            <a:endParaRPr lang="en-AU" sz="750" dirty="0"/>
          </a:p>
        </p:txBody>
      </p:sp>
      <p:sp>
        <p:nvSpPr>
          <p:cNvPr id="7" name="Content Placeholder 5"/>
          <p:cNvSpPr txBox="1">
            <a:spLocks/>
          </p:cNvSpPr>
          <p:nvPr/>
        </p:nvSpPr>
        <p:spPr>
          <a:xfrm>
            <a:off x="4946032" y="1534328"/>
            <a:ext cx="4078270" cy="23750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875" b="1" dirty="0">
                <a:solidFill>
                  <a:srgbClr val="8064A2">
                    <a:lumMod val="50000"/>
                  </a:srgbClr>
                </a:solidFill>
                <a:latin typeface="Bodoni MT" pitchFamily="18" charset="0"/>
              </a:rPr>
              <a:t>Final-Round Campus-Level </a:t>
            </a:r>
          </a:p>
          <a:p>
            <a:r>
              <a:rPr lang="en-US" sz="1350" dirty="0">
                <a:solidFill>
                  <a:srgbClr val="C00000"/>
                </a:solidFill>
              </a:rPr>
              <a:t>Final round will be held on April 17, 2024.</a:t>
            </a:r>
          </a:p>
          <a:p>
            <a:r>
              <a:rPr lang="en-US" sz="1350" dirty="0">
                <a:solidFill>
                  <a:prstClr val="black"/>
                </a:solidFill>
              </a:rPr>
              <a:t>Up to 20 Semi-Finalists will compete in the Final Round.</a:t>
            </a:r>
          </a:p>
          <a:p>
            <a:r>
              <a:rPr lang="en-US" sz="1350" dirty="0"/>
              <a:t>An interdisciplinary panel will name up to six Campus-Level winners.</a:t>
            </a:r>
          </a:p>
          <a:p>
            <a:r>
              <a:rPr lang="en-US" sz="1350" dirty="0">
                <a:solidFill>
                  <a:prstClr val="black"/>
                </a:solidFill>
              </a:rPr>
              <a:t>Campus-level winners will receive a $1000 prize and  professional production of their 3MT presentation. Six winners will be named.</a:t>
            </a:r>
            <a:endParaRPr lang="en-AU" sz="1350" dirty="0"/>
          </a:p>
        </p:txBody>
      </p:sp>
      <p:sp>
        <p:nvSpPr>
          <p:cNvPr id="8" name="Content Placeholder 5"/>
          <p:cNvSpPr txBox="1">
            <a:spLocks/>
          </p:cNvSpPr>
          <p:nvPr/>
        </p:nvSpPr>
        <p:spPr>
          <a:xfrm>
            <a:off x="570421" y="4916769"/>
            <a:ext cx="7290810" cy="3984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sz="750" dirty="0"/>
          </a:p>
        </p:txBody>
      </p:sp>
      <p:sp>
        <p:nvSpPr>
          <p:cNvPr id="2" name="Rectangle 1"/>
          <p:cNvSpPr/>
          <p:nvPr/>
        </p:nvSpPr>
        <p:spPr>
          <a:xfrm>
            <a:off x="218756" y="5957324"/>
            <a:ext cx="8805546" cy="380873"/>
          </a:xfrm>
          <a:prstGeom prst="rect">
            <a:avLst/>
          </a:prstGeom>
        </p:spPr>
        <p:txBody>
          <a:bodyPr wrap="square">
            <a:spAutoFit/>
          </a:bodyPr>
          <a:lstStyle/>
          <a:p>
            <a:r>
              <a:rPr lang="en-AU" sz="1875" b="1" dirty="0">
                <a:solidFill>
                  <a:srgbClr val="8064A2">
                    <a:lumMod val="50000"/>
                  </a:srgbClr>
                </a:solidFill>
                <a:latin typeface="Bodoni MT" pitchFamily="18" charset="0"/>
              </a:rPr>
              <a:t>3MT Website:  </a:t>
            </a:r>
            <a:r>
              <a:rPr lang="en-US" sz="1350" dirty="0">
                <a:hlinkClick r:id="rId2"/>
              </a:rPr>
              <a:t>gradschool.umd.edu/funding/student-fellowships-awards/</a:t>
            </a:r>
            <a:r>
              <a:rPr lang="en-US" sz="1350" dirty="0" err="1">
                <a:hlinkClick r:id="rId2"/>
              </a:rPr>
              <a:t>umd</a:t>
            </a:r>
            <a:r>
              <a:rPr lang="en-US" sz="1350" dirty="0">
                <a:hlinkClick r:id="rId2"/>
              </a:rPr>
              <a:t>-three-minute-thesis-competition</a:t>
            </a:r>
            <a:endParaRPr lang="en-US" sz="1350" dirty="0"/>
          </a:p>
        </p:txBody>
      </p:sp>
      <p:sp>
        <p:nvSpPr>
          <p:cNvPr id="3" name="Rectangle 2"/>
          <p:cNvSpPr/>
          <p:nvPr/>
        </p:nvSpPr>
        <p:spPr>
          <a:xfrm>
            <a:off x="0" y="5000506"/>
            <a:ext cx="8915928" cy="646331"/>
          </a:xfrm>
          <a:prstGeom prst="rect">
            <a:avLst/>
          </a:prstGeom>
        </p:spPr>
        <p:txBody>
          <a:bodyPr wrap="square">
            <a:spAutoFit/>
          </a:bodyPr>
          <a:lstStyle/>
          <a:p>
            <a:pPr algn="ctr" fontAlgn="base"/>
            <a:r>
              <a:rPr lang="en-US" dirty="0"/>
              <a:t>UMD Competition is open to master’s, pre-candidacy, and post-candidacy students</a:t>
            </a:r>
          </a:p>
          <a:p>
            <a:pPr algn="ctr" fontAlgn="base"/>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332" y="304800"/>
            <a:ext cx="1836204" cy="580324"/>
          </a:xfrm>
          <a:prstGeom prst="rect">
            <a:avLst/>
          </a:prstGeom>
        </p:spPr>
      </p:pic>
      <p:sp>
        <p:nvSpPr>
          <p:cNvPr id="11" name="Rectangle 10"/>
          <p:cNvSpPr/>
          <p:nvPr/>
        </p:nvSpPr>
        <p:spPr>
          <a:xfrm>
            <a:off x="-76200" y="5334796"/>
            <a:ext cx="8941393" cy="369332"/>
          </a:xfrm>
          <a:prstGeom prst="rect">
            <a:avLst/>
          </a:prstGeom>
        </p:spPr>
        <p:txBody>
          <a:bodyPr wrap="square">
            <a:spAutoFit/>
          </a:bodyPr>
          <a:lstStyle/>
          <a:p>
            <a:pPr algn="ctr" fontAlgn="base"/>
            <a:r>
              <a:rPr lang="en-US" dirty="0">
                <a:hlinkClick r:id="rId4"/>
              </a:rPr>
              <a:t>Register to compete HERE by February 28, 2024</a:t>
            </a:r>
            <a:endParaRPr lang="en-US" dirty="0"/>
          </a:p>
        </p:txBody>
      </p:sp>
    </p:spTree>
    <p:extLst>
      <p:ext uri="{BB962C8B-B14F-4D97-AF65-F5344CB8AC3E}">
        <p14:creationId xmlns:p14="http://schemas.microsoft.com/office/powerpoint/2010/main" val="945027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239000" cy="667875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 started with the question </a:t>
            </a:r>
            <a:r>
              <a:rPr lang="en-US" sz="2800" dirty="0">
                <a:solidFill>
                  <a:srgbClr val="00B050"/>
                </a:solidFill>
                <a:latin typeface="Calibri" panose="020F0502020204030204" pitchFamily="34" charset="0"/>
                <a:cs typeface="Calibri" panose="020F0502020204030204" pitchFamily="34" charset="0"/>
              </a:rPr>
              <a:t>where do they feed.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If </a:t>
            </a:r>
            <a:r>
              <a:rPr lang="en-US" sz="2800" dirty="0">
                <a:solidFill>
                  <a:srgbClr val="FF0000"/>
                </a:solidFill>
                <a:latin typeface="Calibri" panose="020F0502020204030204" pitchFamily="34" charset="0"/>
                <a:cs typeface="Calibri" panose="020F0502020204030204" pitchFamily="34" charset="0"/>
              </a:rPr>
              <a:t>they can feed </a:t>
            </a:r>
            <a:r>
              <a:rPr lang="en-US" sz="2800" dirty="0">
                <a:solidFill>
                  <a:srgbClr val="00B050"/>
                </a:solidFill>
                <a:latin typeface="Calibri" panose="020F0502020204030204" pitchFamily="34" charset="0"/>
                <a:cs typeface="Calibri" panose="020F0502020204030204" pitchFamily="34" charset="0"/>
              </a:rPr>
              <a:t>anywhere on a bee, the way that a tick can on you, then they're probably feeding on blood. </a:t>
            </a:r>
            <a:r>
              <a:rPr lang="en-US" sz="2800" dirty="0">
                <a:latin typeface="Calibri" panose="020F0502020204030204" pitchFamily="34" charset="0"/>
                <a:cs typeface="Calibri" panose="020F0502020204030204" pitchFamily="34" charset="0"/>
              </a:rPr>
              <a:t>However </a:t>
            </a:r>
            <a:r>
              <a:rPr lang="en-US" sz="2800" dirty="0">
                <a:solidFill>
                  <a:srgbClr val="FF0000"/>
                </a:solidFill>
                <a:latin typeface="Calibri" panose="020F0502020204030204" pitchFamily="34" charset="0"/>
                <a:cs typeface="Calibri" panose="020F0502020204030204" pitchFamily="34" charset="0"/>
              </a:rPr>
              <a:t>if they feed </a:t>
            </a:r>
            <a:r>
              <a:rPr lang="en-US" sz="2800" dirty="0">
                <a:solidFill>
                  <a:srgbClr val="00B050"/>
                </a:solidFill>
                <a:latin typeface="Calibri" panose="020F0502020204030204" pitchFamily="34" charset="0"/>
                <a:cs typeface="Calibri" panose="020F0502020204030204" pitchFamily="34" charset="0"/>
              </a:rPr>
              <a:t>only in one spot, maybe they're eating a tissue specific to that location. </a:t>
            </a:r>
            <a:r>
              <a:rPr lang="en-US" sz="2800" dirty="0">
                <a:latin typeface="Calibri" panose="020F0502020204030204" pitchFamily="34" charset="0"/>
                <a:cs typeface="Calibri" panose="020F0502020204030204" pitchFamily="34" charset="0"/>
              </a:rPr>
              <a:t>The results? </a:t>
            </a:r>
            <a:r>
              <a:rPr lang="en-US" sz="2800" dirty="0">
                <a:solidFill>
                  <a:srgbClr val="FF0000"/>
                </a:solidFill>
                <a:latin typeface="Calibri" panose="020F0502020204030204" pitchFamily="34" charset="0"/>
                <a:cs typeface="Calibri" panose="020F0502020204030204" pitchFamily="34" charset="0"/>
              </a:rPr>
              <a:t>They feed </a:t>
            </a:r>
            <a:r>
              <a:rPr lang="en-US" sz="2800" dirty="0">
                <a:solidFill>
                  <a:srgbClr val="00B050"/>
                </a:solidFill>
                <a:latin typeface="Calibri" panose="020F0502020204030204" pitchFamily="34" charset="0"/>
                <a:cs typeface="Calibri" panose="020F0502020204030204" pitchFamily="34" charset="0"/>
              </a:rPr>
              <a:t>only in one spot, on the underside of the bees abdomen. </a:t>
            </a:r>
            <a:r>
              <a:rPr lang="en-US" sz="2800" dirty="0">
                <a:solidFill>
                  <a:srgbClr val="FF0000"/>
                </a:solidFill>
                <a:latin typeface="Calibri" panose="020F0502020204030204" pitchFamily="34" charset="0"/>
                <a:cs typeface="Calibri" panose="020F0502020204030204" pitchFamily="34" charset="0"/>
              </a:rPr>
              <a:t>The tissue</a:t>
            </a:r>
            <a:r>
              <a:rPr lang="en-US" sz="2800" dirty="0">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in this area </a:t>
            </a:r>
            <a:r>
              <a:rPr lang="en-US" sz="2800" dirty="0">
                <a:solidFill>
                  <a:srgbClr val="00B050"/>
                </a:solidFill>
                <a:latin typeface="Calibri" panose="020F0502020204030204" pitchFamily="34" charset="0"/>
                <a:cs typeface="Calibri" panose="020F0502020204030204" pitchFamily="34" charset="0"/>
              </a:rPr>
              <a:t>is called the fat body and this is significant because the fat body doesn't just store nutrients.</a:t>
            </a:r>
            <a:r>
              <a:rPr lang="en-US" sz="2800" dirty="0">
                <a:solidFill>
                  <a:srgbClr val="CC0000"/>
                </a:solidFill>
                <a:latin typeface="Calibri" panose="020F0502020204030204" pitchFamily="34" charset="0"/>
                <a:cs typeface="Calibri" panose="020F0502020204030204" pitchFamily="34" charset="0"/>
              </a:rPr>
              <a:t> It </a:t>
            </a:r>
            <a:r>
              <a:rPr lang="en-US" sz="2800" dirty="0">
                <a:solidFill>
                  <a:srgbClr val="00B050"/>
                </a:solidFill>
                <a:latin typeface="Calibri" panose="020F0502020204030204" pitchFamily="34" charset="0"/>
                <a:cs typeface="Calibri" panose="020F0502020204030204" pitchFamily="34" charset="0"/>
              </a:rPr>
              <a:t>detoxifies pesticides regulates hormone levels it produces the honeybee’s primary immune response to microbial invaders and that's just four of its nine functions</a:t>
            </a:r>
            <a:r>
              <a:rPr lang="en-US" sz="2800" dirty="0">
                <a:latin typeface="Calibri" panose="020F0502020204030204" pitchFamily="34" charset="0"/>
                <a:cs typeface="Calibri" panose="020F0502020204030204" pitchFamily="34" charset="0"/>
              </a:rPr>
              <a:t>. </a:t>
            </a:r>
          </a:p>
          <a:p>
            <a:r>
              <a:rPr lang="en-US" dirty="0"/>
              <a:t> </a:t>
            </a:r>
          </a:p>
          <a:p>
            <a:endParaRPr lang="en-US" dirty="0"/>
          </a:p>
        </p:txBody>
      </p:sp>
      <p:sp>
        <p:nvSpPr>
          <p:cNvPr id="3" name="Curved Down Arrow 2"/>
          <p:cNvSpPr/>
          <p:nvPr/>
        </p:nvSpPr>
        <p:spPr>
          <a:xfrm rot="8807739">
            <a:off x="3230885" y="1446845"/>
            <a:ext cx="2170719" cy="75854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Down Arrow 3"/>
          <p:cNvSpPr/>
          <p:nvPr/>
        </p:nvSpPr>
        <p:spPr>
          <a:xfrm rot="3884347">
            <a:off x="5025096" y="1324614"/>
            <a:ext cx="1816296" cy="636684"/>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317168">
            <a:off x="5700540" y="3053766"/>
            <a:ext cx="1816296" cy="799902"/>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3884347">
            <a:off x="3089883" y="4157865"/>
            <a:ext cx="1325916" cy="612275"/>
          </a:xfrm>
          <a:prstGeom prst="curvedDownArrow">
            <a:avLst>
              <a:gd name="adj1" fmla="val 25000"/>
              <a:gd name="adj2" fmla="val 50000"/>
              <a:gd name="adj3" fmla="val 23016"/>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19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45720" indent="0" algn="ctr">
              <a:buNone/>
            </a:pPr>
            <a:endParaRPr lang="en-US" b="1" dirty="0"/>
          </a:p>
          <a:p>
            <a:pPr marL="45720" indent="0" algn="ctr">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23" y="1410241"/>
            <a:ext cx="6192843" cy="4114800"/>
          </a:xfrm>
          <a:prstGeom prst="rect">
            <a:avLst/>
          </a:prstGeom>
        </p:spPr>
      </p:pic>
    </p:spTree>
    <p:extLst>
      <p:ext uri="{BB962C8B-B14F-4D97-AF65-F5344CB8AC3E}">
        <p14:creationId xmlns:p14="http://schemas.microsoft.com/office/powerpoint/2010/main" val="382487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0"/>
            <a:ext cx="6450106" cy="727467"/>
          </a:xfrm>
        </p:spPr>
        <p:txBody>
          <a:bodyPr/>
          <a:lstStyle/>
          <a:p>
            <a:pPr algn="l"/>
            <a:r>
              <a:rPr lang="en-US" sz="3600" dirty="0"/>
              <a:t>   3MT Rules</a:t>
            </a:r>
          </a:p>
        </p:txBody>
      </p:sp>
      <p:sp>
        <p:nvSpPr>
          <p:cNvPr id="4" name="Rectangle 3"/>
          <p:cNvSpPr/>
          <p:nvPr/>
        </p:nvSpPr>
        <p:spPr>
          <a:xfrm>
            <a:off x="614788" y="1224215"/>
            <a:ext cx="8382000" cy="4909036"/>
          </a:xfrm>
          <a:prstGeom prst="rect">
            <a:avLst/>
          </a:prstGeom>
        </p:spPr>
        <p:txBody>
          <a:bodyPr wrap="square">
            <a:spAutoFit/>
          </a:bodyPr>
          <a:lstStyle/>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A single static PowerPoint slide</a:t>
            </a:r>
          </a:p>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No additional electronic media (e.g. sound and video files)</a:t>
            </a:r>
          </a:p>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No additional props (e.g. costumes, musical instruments, laboratory equipment)</a:t>
            </a:r>
          </a:p>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No edits</a:t>
            </a:r>
          </a:p>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Presentations are limited to 3 minutes </a:t>
            </a:r>
          </a:p>
          <a:p>
            <a:pPr marL="548640" indent="-285750">
              <a:lnSpc>
                <a:spcPct val="150000"/>
              </a:lnSpc>
              <a:spcBef>
                <a:spcPts val="600"/>
              </a:spcBef>
              <a:buFont typeface="Wingdings" panose="05000000000000000000" pitchFamily="2" charset="2"/>
              <a:buChar char="ü"/>
            </a:pPr>
            <a:r>
              <a:rPr lang="en-US" sz="2400" dirty="0">
                <a:latin typeface="Calibri" panose="020F0502020204030204" pitchFamily="34" charset="0"/>
                <a:cs typeface="Calibri" panose="020F0502020204030204" pitchFamily="34" charset="0"/>
              </a:rPr>
              <a:t>Presentations are to be spoken word (e.g</a:t>
            </a:r>
            <a:r>
              <a:rPr lang="en-US" sz="2400" dirty="0">
                <a:solidFill>
                  <a:srgbClr val="333333"/>
                </a:solidFill>
                <a:latin typeface="Calibri" panose="020F0502020204030204" pitchFamily="34" charset="0"/>
                <a:cs typeface="Calibri" panose="020F0502020204030204" pitchFamily="34" charset="0"/>
              </a:rPr>
              <a:t>. no poems, raps or   songs).</a:t>
            </a:r>
          </a:p>
        </p:txBody>
      </p:sp>
      <p:sp>
        <p:nvSpPr>
          <p:cNvPr id="5" name="Rectangle 4"/>
          <p:cNvSpPr/>
          <p:nvPr/>
        </p:nvSpPr>
        <p:spPr>
          <a:xfrm>
            <a:off x="228600" y="667926"/>
            <a:ext cx="7010400" cy="369332"/>
          </a:xfrm>
          <a:prstGeom prst="rect">
            <a:avLst/>
          </a:prstGeom>
        </p:spPr>
        <p:txBody>
          <a:bodyPr wrap="square">
            <a:spAutoFit/>
          </a:bodyPr>
          <a:lstStyle/>
          <a:p>
            <a:r>
              <a:rPr lang="en-US" dirty="0">
                <a:hlinkClick r:id="rId2"/>
              </a:rPr>
              <a:t>https://threeminutethesis.uq.edu.au/virtual-competition-rules</a:t>
            </a:r>
            <a:r>
              <a:rPr lang="en-US" dirty="0"/>
              <a:t> </a:t>
            </a:r>
          </a:p>
        </p:txBody>
      </p:sp>
      <p:pic>
        <p:nvPicPr>
          <p:cNvPr id="6" name="Picture 2" descr="3MT - Three Minute 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74" y="123461"/>
            <a:ext cx="1815614" cy="57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27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268374"/>
            <a:ext cx="8769972" cy="4823551"/>
          </a:xfrm>
        </p:spPr>
        <p:txBody>
          <a:bodyPr>
            <a:normAutofit/>
          </a:bodyPr>
          <a:lstStyle/>
          <a:p>
            <a:pPr lvl="1">
              <a:lnSpc>
                <a:spcPct val="160000"/>
              </a:lnSpc>
              <a:buClrTx/>
              <a:buFont typeface="Wingdings" panose="05000000000000000000" pitchFamily="2" charset="2"/>
              <a:buChar char="ü"/>
            </a:pPr>
            <a:r>
              <a:rPr lang="en-US" sz="2400" dirty="0">
                <a:cs typeface="Calibri" panose="020F0502020204030204" pitchFamily="34" charset="0"/>
              </a:rPr>
              <a:t> Provide some background and explain significance</a:t>
            </a:r>
          </a:p>
          <a:p>
            <a:pPr lvl="1">
              <a:lnSpc>
                <a:spcPct val="160000"/>
              </a:lnSpc>
              <a:buClrTx/>
              <a:buFont typeface="Wingdings" panose="05000000000000000000" pitchFamily="2" charset="2"/>
              <a:buChar char="ü"/>
            </a:pPr>
            <a:r>
              <a:rPr lang="en-US" sz="2400" dirty="0">
                <a:cs typeface="Calibri" panose="020F0502020204030204" pitchFamily="34" charset="0"/>
              </a:rPr>
              <a:t> Present to a non-specialist audience and follow a clear</a:t>
            </a:r>
            <a:br>
              <a:rPr lang="en-US" sz="2400" dirty="0">
                <a:cs typeface="Calibri" panose="020F0502020204030204" pitchFamily="34" charset="0"/>
              </a:rPr>
            </a:br>
            <a:r>
              <a:rPr lang="en-US" sz="2400" dirty="0">
                <a:cs typeface="Calibri" panose="020F0502020204030204" pitchFamily="34" charset="0"/>
              </a:rPr>
              <a:t>  and logical sequence </a:t>
            </a:r>
          </a:p>
          <a:p>
            <a:pPr lvl="1">
              <a:lnSpc>
                <a:spcPct val="160000"/>
              </a:lnSpc>
              <a:buClrTx/>
              <a:buFont typeface="Wingdings" panose="05000000000000000000" pitchFamily="2" charset="2"/>
              <a:buChar char="ü"/>
            </a:pPr>
            <a:r>
              <a:rPr lang="en-US" sz="2400" dirty="0">
                <a:cs typeface="Calibri" panose="020F0502020204030204" pitchFamily="34" charset="0"/>
              </a:rPr>
              <a:t> Describe the key results, if applicable</a:t>
            </a:r>
          </a:p>
          <a:p>
            <a:pPr lvl="1">
              <a:lnSpc>
                <a:spcPct val="160000"/>
              </a:lnSpc>
              <a:buClrTx/>
              <a:buFont typeface="Wingdings" panose="05000000000000000000" pitchFamily="2" charset="2"/>
              <a:buChar char="ü"/>
            </a:pPr>
            <a:r>
              <a:rPr lang="en-US" sz="2400" dirty="0">
                <a:cs typeface="Calibri" panose="020F0502020204030204" pitchFamily="34" charset="0"/>
              </a:rPr>
              <a:t> Convey enthusiasm for research and make the audience</a:t>
            </a:r>
            <a:br>
              <a:rPr lang="en-US" sz="2400" dirty="0">
                <a:cs typeface="Calibri" panose="020F0502020204030204" pitchFamily="34" charset="0"/>
              </a:rPr>
            </a:br>
            <a:r>
              <a:rPr lang="en-US" sz="2400" dirty="0">
                <a:cs typeface="Calibri" panose="020F0502020204030204" pitchFamily="34" charset="0"/>
              </a:rPr>
              <a:t>  want to know more!</a:t>
            </a:r>
          </a:p>
          <a:p>
            <a:pPr lvl="1">
              <a:lnSpc>
                <a:spcPct val="160000"/>
              </a:lnSpc>
              <a:buClrTx/>
              <a:buFont typeface="Wingdings" panose="05000000000000000000" pitchFamily="2" charset="2"/>
              <a:buChar char="ü"/>
            </a:pPr>
            <a:r>
              <a:rPr lang="en-US" sz="2400" dirty="0">
                <a:cs typeface="Calibri" panose="020F0502020204030204" pitchFamily="34" charset="0"/>
              </a:rPr>
              <a:t> Have stage presence!</a:t>
            </a:r>
          </a:p>
          <a:p>
            <a:pPr>
              <a:lnSpc>
                <a:spcPct val="160000"/>
              </a:lnSpc>
              <a:buFont typeface="Wingdings" panose="05000000000000000000" pitchFamily="2" charset="2"/>
              <a:buChar char="ü"/>
            </a:pPr>
            <a:endParaRPr lang="en-US" sz="2100" dirty="0">
              <a:latin typeface="Arial" panose="020B0604020202020204" pitchFamily="34" charset="0"/>
              <a:cs typeface="Arial" panose="020B0604020202020204" pitchFamily="34" charset="0"/>
            </a:endParaRPr>
          </a:p>
        </p:txBody>
      </p:sp>
      <p:sp>
        <p:nvSpPr>
          <p:cNvPr id="3" name="Title 2"/>
          <p:cNvSpPr>
            <a:spLocks noGrp="1"/>
          </p:cNvSpPr>
          <p:nvPr>
            <p:ph type="title" idx="4294967295"/>
          </p:nvPr>
        </p:nvSpPr>
        <p:spPr>
          <a:xfrm>
            <a:off x="228600" y="59200"/>
            <a:ext cx="6400800" cy="611616"/>
          </a:xfrm>
        </p:spPr>
        <p:txBody>
          <a:bodyPr/>
          <a:lstStyle/>
          <a:p>
            <a:pPr algn="l"/>
            <a:r>
              <a:rPr lang="en-US" sz="3600" dirty="0"/>
              <a:t>3MT Judging Criteria</a:t>
            </a:r>
          </a:p>
        </p:txBody>
      </p:sp>
      <p:sp>
        <p:nvSpPr>
          <p:cNvPr id="4" name="Rectangle 3"/>
          <p:cNvSpPr/>
          <p:nvPr/>
        </p:nvSpPr>
        <p:spPr>
          <a:xfrm>
            <a:off x="228600" y="656758"/>
            <a:ext cx="7653265" cy="369332"/>
          </a:xfrm>
          <a:prstGeom prst="rect">
            <a:avLst/>
          </a:prstGeom>
        </p:spPr>
        <p:txBody>
          <a:bodyPr wrap="square">
            <a:spAutoFit/>
          </a:bodyPr>
          <a:lstStyle/>
          <a:p>
            <a:r>
              <a:rPr lang="en-US" dirty="0">
                <a:hlinkClick r:id="rId3"/>
              </a:rPr>
              <a:t>https://threeminutethesis.uq.edu.au/resources/judging-criteria</a:t>
            </a:r>
            <a:r>
              <a:rPr lang="en-US" dirty="0"/>
              <a:t> </a:t>
            </a:r>
            <a:endParaRPr lang="en-US" sz="2000" dirty="0"/>
          </a:p>
        </p:txBody>
      </p:sp>
      <p:pic>
        <p:nvPicPr>
          <p:cNvPr id="5" name="Picture 2" descr="3MT - Three Minute 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5576"/>
            <a:ext cx="1811576" cy="57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5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787153"/>
          </a:xfrm>
        </p:spPr>
        <p:txBody>
          <a:bodyPr/>
          <a:lstStyle/>
          <a:p>
            <a:pPr lvl="0"/>
            <a:r>
              <a:rPr lang="en-US" sz="3600" dirty="0">
                <a:ea typeface="Calibri" panose="020F0502020204030204" pitchFamily="34" charset="0"/>
                <a:cs typeface="Calibri" panose="020F0502020204030204" pitchFamily="34" charset="0"/>
              </a:rPr>
              <a:t>Resources available to students</a:t>
            </a:r>
          </a:p>
        </p:txBody>
      </p:sp>
      <p:sp>
        <p:nvSpPr>
          <p:cNvPr id="4" name="Content Placeholder 1"/>
          <p:cNvSpPr txBox="1">
            <a:spLocks/>
          </p:cNvSpPr>
          <p:nvPr/>
        </p:nvSpPr>
        <p:spPr>
          <a:xfrm>
            <a:off x="381000" y="1561985"/>
            <a:ext cx="8610600" cy="4381615"/>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2400" b="1" u="sng" dirty="0">
                <a:ea typeface="Calibri" panose="020F0502020204030204" pitchFamily="34" charset="0"/>
                <a:cs typeface="Calibri" panose="020F0502020204030204" pitchFamily="34" charset="0"/>
                <a:hlinkClick r:id="rId3"/>
              </a:rPr>
              <a:t>3MT Workshops</a:t>
            </a:r>
            <a:endParaRPr lang="en-US" sz="2400" b="1" u="sng" dirty="0">
              <a:ea typeface="Calibri" panose="020F0502020204030204" pitchFamily="34" charset="0"/>
              <a:cs typeface="Calibri" panose="020F0502020204030204" pitchFamily="34" charset="0"/>
            </a:endParaRPr>
          </a:p>
          <a:p>
            <a:pPr marL="45720" indent="0">
              <a:buNone/>
            </a:pPr>
            <a:endParaRPr lang="en-US" sz="2400" dirty="0">
              <a:ea typeface="Calibri" panose="020F0502020204030204" pitchFamily="34" charset="0"/>
              <a:cs typeface="Calibri" panose="020F0502020204030204" pitchFamily="34" charset="0"/>
            </a:endParaRPr>
          </a:p>
          <a:p>
            <a:pPr marL="45720" indent="0">
              <a:buNone/>
            </a:pPr>
            <a:r>
              <a:rPr lang="en-US" sz="2400" b="1" u="sng" dirty="0">
                <a:ea typeface="Calibri" panose="020F0502020204030204" pitchFamily="34" charset="0"/>
                <a:cs typeface="Calibri" panose="020F0502020204030204" pitchFamily="34" charset="0"/>
                <a:hlinkClick r:id="rId4"/>
              </a:rPr>
              <a:t>Graduate School Writing Center</a:t>
            </a:r>
            <a:r>
              <a:rPr lang="en-US" sz="2400" b="1" dirty="0">
                <a:ea typeface="Calibri" panose="020F0502020204030204" pitchFamily="34" charset="0"/>
                <a:cs typeface="Calibri" panose="020F0502020204030204" pitchFamily="34" charset="0"/>
              </a:rPr>
              <a:t>:  </a:t>
            </a:r>
            <a:r>
              <a:rPr lang="en-US" sz="2400" dirty="0">
                <a:ea typeface="Calibri" panose="020F0502020204030204" pitchFamily="34" charset="0"/>
                <a:cs typeface="Calibri" panose="020F0502020204030204" pitchFamily="34" charset="0"/>
              </a:rPr>
              <a:t>Make an appointment with Dr. Linda </a:t>
            </a:r>
            <a:r>
              <a:rPr lang="en-US" sz="2400" dirty="0" err="1">
                <a:ea typeface="Calibri" panose="020F0502020204030204" pitchFamily="34" charset="0"/>
                <a:cs typeface="Calibri" panose="020F0502020204030204" pitchFamily="34" charset="0"/>
              </a:rPr>
              <a:t>Macri</a:t>
            </a:r>
            <a:r>
              <a:rPr lang="en-US" sz="2400" dirty="0">
                <a:ea typeface="Calibri" panose="020F0502020204030204" pitchFamily="34" charset="0"/>
                <a:cs typeface="Calibri" panose="020F0502020204030204" pitchFamily="34" charset="0"/>
              </a:rPr>
              <a:t> or an Oral Communications Fellow at the Graduate School Writing Center for brainstorming, feedback, and guidance on your 3MT. </a:t>
            </a:r>
          </a:p>
          <a:p>
            <a:pPr marL="45720" indent="0">
              <a:buNone/>
            </a:pPr>
            <a:endParaRPr lang="en-US" sz="2400" dirty="0">
              <a:ea typeface="Calibri" panose="020F0502020204030204" pitchFamily="34" charset="0"/>
              <a:cs typeface="Calibri" panose="020F0502020204030204" pitchFamily="34" charset="0"/>
            </a:endParaRPr>
          </a:p>
          <a:p>
            <a:pPr marL="45720" indent="0">
              <a:buNone/>
            </a:pPr>
            <a:r>
              <a:rPr lang="en-US" sz="2400" b="1" u="sng" dirty="0">
                <a:ea typeface="Calibri" panose="020F0502020204030204" pitchFamily="34" charset="0"/>
                <a:cs typeface="Calibri" panose="020F0502020204030204" pitchFamily="34" charset="0"/>
                <a:hlinkClick r:id="rId5"/>
              </a:rPr>
              <a:t>One Button Studios</a:t>
            </a:r>
            <a:r>
              <a:rPr lang="en-US" sz="2400" b="1" dirty="0">
                <a:ea typeface="Calibri" panose="020F0502020204030204" pitchFamily="34" charset="0"/>
                <a:cs typeface="Calibri" panose="020F0502020204030204" pitchFamily="34" charset="0"/>
              </a:rPr>
              <a:t>:  </a:t>
            </a:r>
            <a:r>
              <a:rPr lang="en-US" sz="2400" dirty="0">
                <a:ea typeface="Calibri" panose="020F0502020204030204" pitchFamily="34" charset="0"/>
                <a:cs typeface="Calibri" panose="020F0502020204030204" pitchFamily="34" charset="0"/>
              </a:rPr>
              <a:t>Use one of the One Button Studios located across campus to help make a 3MT recording.</a:t>
            </a:r>
          </a:p>
          <a:p>
            <a:pPr marL="45720" indent="0">
              <a:buNone/>
            </a:pPr>
            <a:endParaRPr lang="en-US" sz="2400" dirty="0">
              <a:ea typeface="Calibri" panose="020F0502020204030204" pitchFamily="34" charset="0"/>
              <a:cs typeface="Calibri" panose="020F0502020204030204" pitchFamily="34" charset="0"/>
            </a:endParaRPr>
          </a:p>
          <a:p>
            <a:pPr marL="45720" indent="0">
              <a:buNone/>
            </a:pPr>
            <a:r>
              <a:rPr lang="en-US" sz="2400" b="1" dirty="0">
                <a:ea typeface="Calibri" panose="020F0502020204030204" pitchFamily="34" charset="0"/>
                <a:cs typeface="Calibri" panose="020F0502020204030204" pitchFamily="34" charset="0"/>
                <a:hlinkClick r:id="rId6"/>
              </a:rPr>
              <a:t>Your 3MT college-level contact</a:t>
            </a:r>
            <a:r>
              <a:rPr lang="en-US" sz="2400" b="1" dirty="0">
                <a:ea typeface="Calibri" panose="020F0502020204030204" pitchFamily="34" charset="0"/>
                <a:cs typeface="Calibri" panose="020F0502020204030204" pitchFamily="34" charset="0"/>
              </a:rPr>
              <a:t>:  </a:t>
            </a:r>
            <a:r>
              <a:rPr lang="en-US" sz="2400" dirty="0">
                <a:ea typeface="Calibri" panose="020F0502020204030204" pitchFamily="34" charset="0"/>
                <a:cs typeface="Calibri" panose="020F0502020204030204" pitchFamily="34" charset="0"/>
              </a:rPr>
              <a:t>Your college-level contact may be able to provide guidance as you prepare your 3MT.</a:t>
            </a:r>
          </a:p>
          <a:p>
            <a:pPr marL="45720" indent="0">
              <a:buNone/>
            </a:pPr>
            <a:endParaRPr lang="en-US" sz="2400" dirty="0">
              <a:ea typeface="Calibri" panose="020F0502020204030204" pitchFamily="34" charset="0"/>
              <a:cs typeface="Calibri" panose="020F0502020204030204" pitchFamily="34" charset="0"/>
            </a:endParaRPr>
          </a:p>
          <a:p>
            <a:pPr marL="45720" indent="0">
              <a:buNone/>
            </a:pPr>
            <a:endParaRPr lang="en-US" sz="2400" dirty="0">
              <a:latin typeface="+mn-lt"/>
              <a:cs typeface="Calibri" panose="020F0502020204030204" pitchFamily="34" charset="0"/>
            </a:endParaRPr>
          </a:p>
        </p:txBody>
      </p:sp>
      <p:pic>
        <p:nvPicPr>
          <p:cNvPr id="5" name="Picture 2" descr="3MT - Three Minute The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2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78905"/>
            <a:ext cx="8001000" cy="800641"/>
          </a:xfrm>
        </p:spPr>
        <p:txBody>
          <a:bodyPr/>
          <a:lstStyle/>
          <a:p>
            <a:pPr lvl="0"/>
            <a:r>
              <a:rPr lang="en-US" dirty="0"/>
              <a:t>Important Dates for 3MT</a:t>
            </a:r>
            <a:endParaRPr lang="en-US" sz="3600" dirty="0"/>
          </a:p>
        </p:txBody>
      </p:sp>
      <p:sp>
        <p:nvSpPr>
          <p:cNvPr id="4" name="Content Placeholder 1"/>
          <p:cNvSpPr txBox="1">
            <a:spLocks/>
          </p:cNvSpPr>
          <p:nvPr/>
        </p:nvSpPr>
        <p:spPr>
          <a:xfrm>
            <a:off x="274435" y="1927674"/>
            <a:ext cx="8793365" cy="3505200"/>
          </a:xfrm>
          <a:prstGeom prst="rect">
            <a:avLst/>
          </a:prstGeom>
        </p:spPr>
        <p:txBody>
          <a:bodyPr vert="horz" lIns="91440" tIns="45720" rIns="91440" bIns="45720" rtlCol="0">
            <a:normAutofit fontScale="25000" lnSpcReduction="20000"/>
          </a:bodyPr>
          <a:lstStyle>
            <a:lvl1pPr marL="274320" indent="-228600" algn="l" defTabSz="914400" rtl="0" eaLnBrk="1" latinLnBrk="0" hangingPunct="1">
              <a:spcBef>
                <a:spcPct val="20000"/>
              </a:spcBef>
              <a:buClr>
                <a:srgbClr val="D20000"/>
              </a:buClr>
              <a:buFont typeface="Wingdings 2" pitchFamily="18" charset="2"/>
              <a:buChar char=""/>
              <a:defRPr sz="3600" kern="1200" spc="150" baseline="0">
                <a:solidFill>
                  <a:schemeClr val="tx1"/>
                </a:solidFill>
                <a:latin typeface="Calibri" panose="020F0502020204030204" pitchFamily="34" charset="0"/>
                <a:ea typeface="+mn-ea"/>
                <a:cs typeface="+mn-cs"/>
              </a:defRPr>
            </a:lvl1pPr>
            <a:lvl2pPr marL="548640" indent="-182880" algn="l" defTabSz="914400" rtl="0" eaLnBrk="1" latinLnBrk="0" hangingPunct="1">
              <a:spcBef>
                <a:spcPct val="20000"/>
              </a:spcBef>
              <a:buClr>
                <a:srgbClr val="D20000"/>
              </a:buClr>
              <a:buFont typeface="Wingdings" pitchFamily="2" charset="2"/>
              <a:buChar char="§"/>
              <a:defRPr sz="3200" kern="1200" spc="100" baseline="0">
                <a:solidFill>
                  <a:schemeClr val="tx1"/>
                </a:solidFill>
                <a:latin typeface="Calibri" panose="020F0502020204030204" pitchFamily="34" charset="0"/>
                <a:ea typeface="+mn-ea"/>
                <a:cs typeface="+mn-cs"/>
              </a:defRPr>
            </a:lvl2pPr>
            <a:lvl3pPr marL="822960" indent="-182880" algn="l" defTabSz="914400" rtl="0" eaLnBrk="1" latinLnBrk="0" hangingPunct="1">
              <a:spcBef>
                <a:spcPct val="20000"/>
              </a:spcBef>
              <a:buClr>
                <a:srgbClr val="D20000"/>
              </a:buClr>
              <a:buFont typeface="Wingdings" pitchFamily="2" charset="2"/>
              <a:buChar char="§"/>
              <a:defRPr sz="2600" kern="1200" spc="100" baseline="0">
                <a:solidFill>
                  <a:schemeClr val="tx1"/>
                </a:solidFill>
                <a:latin typeface="Calibri" panose="020F0502020204030204" pitchFamily="34" charset="0"/>
                <a:ea typeface="+mn-ea"/>
                <a:cs typeface="+mn-cs"/>
              </a:defRPr>
            </a:lvl3pPr>
            <a:lvl4pPr marL="1097280" indent="-182880" algn="l" defTabSz="914400" rtl="0" eaLnBrk="1" latinLnBrk="0" hangingPunct="1">
              <a:spcBef>
                <a:spcPct val="20000"/>
              </a:spcBef>
              <a:buClr>
                <a:srgbClr val="D20000"/>
              </a:buClr>
              <a:buFont typeface="Wingdings" pitchFamily="2" charset="2"/>
              <a:buChar char="§"/>
              <a:defRPr sz="2200" kern="1200">
                <a:solidFill>
                  <a:schemeClr val="tx1"/>
                </a:solidFill>
                <a:latin typeface="Calibri" panose="020F0502020204030204" pitchFamily="34" charset="0"/>
                <a:ea typeface="+mn-ea"/>
                <a:cs typeface="+mn-cs"/>
              </a:defRPr>
            </a:lvl4pPr>
            <a:lvl5pPr marL="1280160" indent="-182880" algn="l" defTabSz="914400" rtl="0" eaLnBrk="1" latinLnBrk="0" hangingPunct="1">
              <a:spcBef>
                <a:spcPct val="20000"/>
              </a:spcBef>
              <a:buClr>
                <a:srgbClr val="D20000"/>
              </a:buClr>
              <a:buFont typeface="Wingdings" pitchFamily="2" charset="2"/>
              <a:buChar char="§"/>
              <a:defRPr sz="2000" kern="1200" spc="100" baseline="0">
                <a:solidFill>
                  <a:schemeClr val="tx1"/>
                </a:solidFill>
                <a:latin typeface="Calibri" panose="020F0502020204030204" pitchFamily="34" charset="0"/>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8000" dirty="0"/>
              <a:t>February 28: 	Deadline to register to compete</a:t>
            </a:r>
          </a:p>
          <a:p>
            <a:pPr marL="45720" indent="0">
              <a:buNone/>
            </a:pPr>
            <a:r>
              <a:rPr lang="en-US" sz="5000" dirty="0"/>
              <a:t>                                               (</a:t>
            </a:r>
            <a:r>
              <a:rPr lang="en-US" sz="5000" b="1" dirty="0">
                <a:hlinkClick r:id="rId3"/>
              </a:rPr>
              <a:t>Register HERE</a:t>
            </a:r>
            <a:r>
              <a:rPr lang="en-US" sz="5000" dirty="0"/>
              <a:t>)</a:t>
            </a:r>
          </a:p>
          <a:p>
            <a:pPr marL="1097280" lvl="4" indent="0">
              <a:buNone/>
            </a:pPr>
            <a:endParaRPr lang="en-US" sz="6400" dirty="0"/>
          </a:p>
          <a:p>
            <a:r>
              <a:rPr lang="en-US" sz="8000" dirty="0"/>
              <a:t>March 6: 		First-round 3MT Video and 3MT slide are due</a:t>
            </a:r>
            <a:r>
              <a:rPr lang="en-US" sz="2400" dirty="0"/>
              <a:t>	  	</a:t>
            </a:r>
            <a:r>
              <a:rPr lang="en-US" sz="5600" dirty="0"/>
              <a:t>	</a:t>
            </a:r>
            <a:r>
              <a:rPr lang="en-US" sz="5600" i="1" dirty="0"/>
              <a:t>(</a:t>
            </a:r>
            <a:r>
              <a:rPr lang="en-US" sz="5600" i="1" dirty="0">
                <a:solidFill>
                  <a:srgbClr val="7030A0"/>
                </a:solidFill>
              </a:rPr>
              <a:t>most first-round competitions will be video competitions</a:t>
            </a:r>
            <a:r>
              <a:rPr lang="en-US" sz="5600" i="1" dirty="0"/>
              <a:t>)</a:t>
            </a:r>
          </a:p>
          <a:p>
            <a:endParaRPr lang="en-US" sz="8000" i="1" dirty="0"/>
          </a:p>
          <a:p>
            <a:r>
              <a:rPr lang="en-US" sz="8000" dirty="0"/>
              <a:t>Mar 6 - 31: 		College-Level First-Round Competitions held				</a:t>
            </a:r>
          </a:p>
          <a:p>
            <a:r>
              <a:rPr lang="en-US" sz="8000" dirty="0"/>
              <a:t>Apr 1 - Apr 16: 	Semi-finalists prepare for the Final-Round</a:t>
            </a:r>
          </a:p>
          <a:p>
            <a:endParaRPr lang="en-US" sz="8000" dirty="0"/>
          </a:p>
          <a:p>
            <a:r>
              <a:rPr lang="en-US" sz="8000" dirty="0"/>
              <a:t>April 17: 		Final-Round 3MT Presentations (in-Person)</a:t>
            </a:r>
            <a:endParaRPr lang="en-US" dirty="0"/>
          </a:p>
        </p:txBody>
      </p:sp>
      <p:pic>
        <p:nvPicPr>
          <p:cNvPr id="5" name="Picture 2" descr="3MT - Three Minute 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516" y="230777"/>
            <a:ext cx="1415141" cy="44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1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10702</TotalTime>
  <Words>3364</Words>
  <Application>Microsoft Office PowerPoint</Application>
  <PresentationFormat>On-screen Show (4:3)</PresentationFormat>
  <Paragraphs>344</Paragraphs>
  <Slides>51</Slides>
  <Notes>22</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Adobe Garamond Pro</vt:lpstr>
      <vt:lpstr>Arial</vt:lpstr>
      <vt:lpstr>Bodoni MT</vt:lpstr>
      <vt:lpstr>Calibri</vt:lpstr>
      <vt:lpstr>Cambria</vt:lpstr>
      <vt:lpstr>Droid Sans</vt:lpstr>
      <vt:lpstr>Franklin Gothic Medium</vt:lpstr>
      <vt:lpstr>Roboto</vt:lpstr>
      <vt:lpstr>Sofia</vt:lpstr>
      <vt:lpstr>Wingdings</vt:lpstr>
      <vt:lpstr>Wingdings 2</vt:lpstr>
      <vt:lpstr>Grid</vt:lpstr>
      <vt:lpstr>PowerPoint Presentation</vt:lpstr>
      <vt:lpstr>What is 3MT?</vt:lpstr>
      <vt:lpstr>Why do a 3MT?</vt:lpstr>
      <vt:lpstr>History of the 3MT</vt:lpstr>
      <vt:lpstr>PowerPoint Presentation</vt:lpstr>
      <vt:lpstr>   3MT Rules</vt:lpstr>
      <vt:lpstr>3MT Judging Criteria</vt:lpstr>
      <vt:lpstr>Resources available to students</vt:lpstr>
      <vt:lpstr>Important Dates for 3MT</vt:lpstr>
      <vt:lpstr>Three-Minute Thesis Workshop</vt:lpstr>
      <vt:lpstr>Sammy Ramsey, Entomology</vt:lpstr>
      <vt:lpstr>The Rhetorical Situation</vt:lpstr>
      <vt:lpstr>Audience </vt:lpstr>
      <vt:lpstr>Audience </vt:lpstr>
      <vt:lpstr>Constraints</vt:lpstr>
      <vt:lpstr>Constraints</vt:lpstr>
      <vt:lpstr>Purpose</vt:lpstr>
      <vt:lpstr>Simple Rules for Success</vt:lpstr>
      <vt:lpstr>Simple Rules for Success</vt:lpstr>
      <vt:lpstr>Simple Rules for Success</vt:lpstr>
      <vt:lpstr>Amy Marquardt,  Material Science Engineering, 2014 Winner </vt:lpstr>
      <vt:lpstr>PowerPoint Presentation</vt:lpstr>
      <vt:lpstr>Simple Rules for Success</vt:lpstr>
      <vt:lpstr>Sahra Ibrahimi Maternal &amp; Child Health</vt:lpstr>
      <vt:lpstr>PowerPoint Presentation</vt:lpstr>
      <vt:lpstr>PowerPoint Presentation</vt:lpstr>
      <vt:lpstr>PowerPoint Presentation</vt:lpstr>
      <vt:lpstr>PowerPoint Presentation</vt:lpstr>
      <vt:lpstr>Simple</vt:lpstr>
      <vt:lpstr>Complex         v.          Simple</vt:lpstr>
      <vt:lpstr>Complex         v.          Simple</vt:lpstr>
      <vt:lpstr>Complex         v.          Simple</vt:lpstr>
      <vt:lpstr>Complex         v.          Simple</vt:lpstr>
      <vt:lpstr>Complex         v.          Simple</vt:lpstr>
      <vt:lpstr>The Unexpected</vt:lpstr>
      <vt:lpstr>The Unexpected</vt:lpstr>
      <vt:lpstr>Abstract/Concrete</vt:lpstr>
      <vt:lpstr>Abstract/Concrete</vt:lpstr>
      <vt:lpstr>PowerPoint Presentation</vt:lpstr>
      <vt:lpstr>PowerPoint Presentation</vt:lpstr>
      <vt:lpstr>Making concepts more concrete</vt:lpstr>
      <vt:lpstr>METAPHORS make ideas more concrete</vt:lpstr>
      <vt:lpstr>Emotional</vt:lpstr>
      <vt:lpstr>Stories </vt:lpstr>
      <vt:lpstr>The Slide</vt:lpstr>
      <vt:lpstr>Spoken v. Written Prose</vt:lpstr>
      <vt:lpstr>Using Questions  </vt:lpstr>
      <vt:lpstr>Known-New</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EDUCATION THE UNIVERSITY OF MARYLAND</dc:title>
  <dc:creator>Kathleen R. Worthington</dc:creator>
  <cp:lastModifiedBy>Robyn B Kotzker</cp:lastModifiedBy>
  <cp:revision>334</cp:revision>
  <cp:lastPrinted>2014-03-19T15:12:14Z</cp:lastPrinted>
  <dcterms:created xsi:type="dcterms:W3CDTF">2013-10-02T23:25:01Z</dcterms:created>
  <dcterms:modified xsi:type="dcterms:W3CDTF">2024-02-12T21:22:49Z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